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1" r:id="rId4"/>
    <p:sldId id="282" r:id="rId5"/>
    <p:sldId id="268" r:id="rId6"/>
    <p:sldId id="269" r:id="rId7"/>
    <p:sldId id="270" r:id="rId8"/>
    <p:sldId id="271" r:id="rId9"/>
    <p:sldId id="289" r:id="rId10"/>
    <p:sldId id="290" r:id="rId11"/>
    <p:sldId id="264" r:id="rId12"/>
    <p:sldId id="263" r:id="rId13"/>
    <p:sldId id="274" r:id="rId14"/>
    <p:sldId id="275" r:id="rId15"/>
    <p:sldId id="276" r:id="rId16"/>
    <p:sldId id="285" r:id="rId17"/>
    <p:sldId id="278" r:id="rId18"/>
    <p:sldId id="286" r:id="rId19"/>
    <p:sldId id="283" r:id="rId20"/>
    <p:sldId id="284" r:id="rId21"/>
    <p:sldId id="288" r:id="rId22"/>
    <p:sldId id="280" r:id="rId23"/>
    <p:sldId id="279" r:id="rId24"/>
    <p:sldId id="287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1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2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8511A-DB6C-3E4C-A654-3094F14F1208}" type="datetimeFigureOut">
              <a:rPr lang="it-IT" smtClean="0"/>
              <a:t>10/07/14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5AF37-C7EE-7340-B94D-61E113B5CE4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24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5AF37-C7EE-7340-B94D-61E113B5CE4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13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5AF37-C7EE-7340-B94D-61E113B5CE4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22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5AF37-C7EE-7340-B94D-61E113B5CE4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35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More </a:t>
            </a:r>
            <a:r>
              <a:rPr lang="it-IT" dirty="0" err="1" smtClean="0"/>
              <a:t>experiments</a:t>
            </a:r>
            <a:r>
              <a:rPr lang="it-IT" dirty="0" smtClean="0"/>
              <a:t> in </a:t>
            </a:r>
            <a:r>
              <a:rPr lang="it-IT" dirty="0" err="1" smtClean="0"/>
              <a:t>paper</a:t>
            </a:r>
            <a:r>
              <a:rPr lang="it-IT" dirty="0" smtClean="0"/>
              <a:t>, code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available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5AF37-C7EE-7340-B94D-61E113B5CE4E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85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1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3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4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4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2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0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8246E-EF17-AC44-83E7-258A1D95298D}" type="datetimeFigureOut">
              <a:rPr lang="en-US" smtClean="0"/>
              <a:t>10/07/14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E8B3-3326-114A-A4B9-D7DCE557F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4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Partitioned Elias-</a:t>
            </a:r>
            <a:r>
              <a:rPr lang="en-US" dirty="0" err="1" smtClean="0"/>
              <a:t>Fano</a:t>
            </a:r>
            <a:r>
              <a:rPr lang="en-US" dirty="0" smtClean="0"/>
              <a:t> Indexes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106186"/>
              </p:ext>
            </p:extLst>
          </p:nvPr>
        </p:nvGraphicFramePr>
        <p:xfrm>
          <a:off x="1027796" y="4147087"/>
          <a:ext cx="7320758" cy="1624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0379"/>
                <a:gridCol w="3660379"/>
              </a:tblGrid>
              <a:tr h="55815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3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tint val="7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Giuseppe Ottaviano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tint val="7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Rossano</a:t>
                      </a:r>
                      <a:r>
                        <a:rPr kumimoji="0" lang="en-US" sz="3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tint val="7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tint val="7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Venturini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tint val="7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ISTI-CNR, Pisa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3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tint val="7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>
                              <a:tint val="7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Università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tint val="7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 Pisa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39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Elias-</a:t>
            </a:r>
            <a:r>
              <a:rPr lang="en-US" dirty="0" err="1" smtClean="0"/>
              <a:t>Fano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1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 2, 3, 5, 7, 11, 13, 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4533" y="2455336"/>
            <a:ext cx="15698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urier New"/>
                <a:cs typeface="Courier New"/>
              </a:rPr>
              <a:t>00010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00011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00101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00111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01011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01101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11000</a:t>
            </a:r>
            <a:endParaRPr lang="en-US" sz="3600" b="1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8934" y="2599269"/>
            <a:ext cx="1483406" cy="4120124"/>
            <a:chOff x="2048934" y="2599269"/>
            <a:chExt cx="1483406" cy="4120124"/>
          </a:xfrm>
        </p:grpSpPr>
        <p:sp>
          <p:nvSpPr>
            <p:cNvPr id="5" name="Rectangle 4"/>
            <p:cNvSpPr/>
            <p:nvPr/>
          </p:nvSpPr>
          <p:spPr>
            <a:xfrm>
              <a:off x="2048934" y="2599269"/>
              <a:ext cx="558800" cy="3716867"/>
            </a:xfrm>
            <a:prstGeom prst="rect">
              <a:avLst/>
            </a:prstGeom>
            <a:noFill/>
            <a:ln w="5715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8934" y="6319283"/>
              <a:ext cx="1483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  <a:latin typeface="Brush Script MT Italic"/>
                  <a:cs typeface="Brush Script MT Italic"/>
                </a:rPr>
                <a:t>l</a:t>
              </a:r>
              <a:r>
                <a:rPr lang="en-US" sz="2000" b="1" dirty="0" smtClean="0">
                  <a:solidFill>
                    <a:schemeClr val="accent1"/>
                  </a:solidFill>
                </a:rPr>
                <a:t> lower bits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2828" y="2222385"/>
            <a:ext cx="1868126" cy="4093751"/>
            <a:chOff x="722828" y="2222385"/>
            <a:chExt cx="1868126" cy="4093751"/>
          </a:xfrm>
        </p:grpSpPr>
        <p:sp>
          <p:nvSpPr>
            <p:cNvPr id="6" name="Rectangle 5"/>
            <p:cNvSpPr/>
            <p:nvPr/>
          </p:nvSpPr>
          <p:spPr>
            <a:xfrm>
              <a:off x="1227669" y="2599269"/>
              <a:ext cx="787400" cy="3716867"/>
            </a:xfrm>
            <a:prstGeom prst="rect">
              <a:avLst/>
            </a:prstGeom>
            <a:noFill/>
            <a:ln w="571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2828" y="2222385"/>
              <a:ext cx="18681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/>
                  </a:solidFill>
                  <a:latin typeface="Brush Script MT Italic"/>
                  <a:cs typeface="Brush Script MT Italic"/>
                </a:rPr>
                <a:t>w – l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 upper bits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71643" y="2507736"/>
            <a:ext cx="5280412" cy="954107"/>
            <a:chOff x="4020708" y="5598067"/>
            <a:chExt cx="5280412" cy="954107"/>
          </a:xfrm>
        </p:grpSpPr>
        <p:sp>
          <p:nvSpPr>
            <p:cNvPr id="27" name="Rectangle 26"/>
            <p:cNvSpPr/>
            <p:nvPr/>
          </p:nvSpPr>
          <p:spPr>
            <a:xfrm>
              <a:off x="4020708" y="5598067"/>
              <a:ext cx="528041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C0504D"/>
                  </a:solidFill>
                </a:rPr>
                <a:t>11011010100010</a:t>
              </a:r>
              <a:r>
                <a:rPr lang="en-US" sz="2800" dirty="0" smtClean="0">
                  <a:solidFill>
                    <a:schemeClr val="accent1"/>
                  </a:solidFill>
                </a:rPr>
                <a:t>10110111110100</a:t>
              </a:r>
              <a:endParaRPr lang="en-US" sz="2800" dirty="0"/>
            </a:p>
            <a:p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71197" y="6103122"/>
              <a:ext cx="4582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Elias-</a:t>
              </a:r>
              <a:r>
                <a:rPr lang="en-US" sz="2000" dirty="0" err="1" smtClean="0"/>
                <a:t>Fano</a:t>
              </a:r>
              <a:r>
                <a:rPr lang="en-US" sz="2000" dirty="0" smtClean="0"/>
                <a:t> representation of the sequence</a:t>
              </a:r>
              <a:endParaRPr lang="en-US" sz="20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471643" y="3597746"/>
            <a:ext cx="536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(</a:t>
            </a:r>
            <a:r>
              <a:rPr lang="en-US" sz="2800" dirty="0">
                <a:solidFill>
                  <a:srgbClr val="000000"/>
                </a:solidFill>
              </a:rPr>
              <a:t>2 + log(U/n))n-bits </a:t>
            </a:r>
            <a:r>
              <a:rPr lang="en-US" sz="2800" dirty="0" smtClean="0">
                <a:solidFill>
                  <a:srgbClr val="000000"/>
                </a:solidFill>
              </a:rPr>
              <a:t>space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i="1" dirty="0" smtClean="0">
                <a:solidFill>
                  <a:srgbClr val="000000"/>
                </a:solidFill>
              </a:rPr>
              <a:t>independent of values </a:t>
            </a:r>
            <a:r>
              <a:rPr lang="en-US" sz="2800" i="1" dirty="0">
                <a:solidFill>
                  <a:srgbClr val="000000"/>
                </a:solidFill>
              </a:rPr>
              <a:t>distribution</a:t>
            </a:r>
            <a:r>
              <a:rPr lang="en-US" sz="2800" dirty="0" smtClean="0">
                <a:solidFill>
                  <a:srgbClr val="000000"/>
                </a:solidFill>
              </a:rPr>
              <a:t>!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33408" y="4864818"/>
            <a:ext cx="341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… is this a good thing?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738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Term-document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Alternative interpretation of inverted index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Gaps are distances between the </a:t>
            </a:r>
            <a:r>
              <a:rPr lang="en-US" b="1" dirty="0" err="1" smtClean="0"/>
              <a:t>X</a:t>
            </a:r>
            <a:r>
              <a:rPr lang="en-US" dirty="0" err="1" smtClean="0"/>
              <a:t>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17101"/>
              </p:ext>
            </p:extLst>
          </p:nvPr>
        </p:nvGraphicFramePr>
        <p:xfrm>
          <a:off x="744872" y="2531748"/>
          <a:ext cx="3031275" cy="3108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7930"/>
                <a:gridCol w="16833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2,</a:t>
                      </a:r>
                      <a:r>
                        <a:rPr lang="en-US" sz="2800" baseline="0" dirty="0" smtClean="0"/>
                        <a:t> 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banana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1, 2, 3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1, 3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not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what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1, 2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059507"/>
              </p:ext>
            </p:extLst>
          </p:nvPr>
        </p:nvGraphicFramePr>
        <p:xfrm>
          <a:off x="4605672" y="2270435"/>
          <a:ext cx="4165796" cy="36271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1260"/>
                <a:gridCol w="812800"/>
                <a:gridCol w="829733"/>
                <a:gridCol w="762003"/>
              </a:tblGrid>
              <a:tr h="370840">
                <a:tc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2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3</a:t>
                      </a:r>
                      <a:endParaRPr lang="en-US" sz="2800" b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banana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not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what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X</a:t>
                      </a:r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49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are </a:t>
            </a:r>
            <a:r>
              <a:rPr lang="en-US" i="1" dirty="0" smtClean="0"/>
              <a:t>usually</a:t>
            </a:r>
            <a:r>
              <a:rPr lang="en-US" dirty="0" smtClean="0"/>
              <a:t>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596"/>
            <a:ext cx="8229600" cy="1354667"/>
          </a:xfrm>
        </p:spPr>
        <p:txBody>
          <a:bodyPr/>
          <a:lstStyle/>
          <a:p>
            <a:r>
              <a:rPr lang="en-US" dirty="0" smtClean="0"/>
              <a:t>Assume that documents from the same domain have similar </a:t>
            </a:r>
            <a:r>
              <a:rPr lang="en-US" dirty="0" err="1" smtClean="0"/>
              <a:t>docids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619828"/>
              </p:ext>
            </p:extLst>
          </p:nvPr>
        </p:nvGraphicFramePr>
        <p:xfrm>
          <a:off x="994830" y="2675433"/>
          <a:ext cx="7154340" cy="228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261"/>
                <a:gridCol w="356188"/>
                <a:gridCol w="727689"/>
                <a:gridCol w="796165"/>
                <a:gridCol w="685800"/>
                <a:gridCol w="838200"/>
                <a:gridCol w="222918"/>
                <a:gridCol w="759216"/>
                <a:gridCol w="795866"/>
                <a:gridCol w="995660"/>
                <a:gridCol w="32937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…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unipi.it</a:t>
                      </a:r>
                      <a:r>
                        <a:rPr lang="en-US" sz="1100" dirty="0" smtClean="0"/>
                        <a:t>/</a:t>
                      </a:r>
                      <a:br>
                        <a:rPr lang="en-US" sz="1100" dirty="0" smtClean="0"/>
                      </a:b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unipi.it</a:t>
                      </a:r>
                      <a:r>
                        <a:rPr lang="en-US" sz="1100" dirty="0" smtClean="0"/>
                        <a:t>/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students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unipi.it</a:t>
                      </a:r>
                      <a:r>
                        <a:rPr lang="en-US" sz="1100" dirty="0" smtClean="0"/>
                        <a:t>/</a:t>
                      </a:r>
                      <a:r>
                        <a:rPr lang="en-US" sz="1100" dirty="0"/>
                        <a:t/>
                      </a:r>
                      <a:br>
                        <a:rPr lang="en-US" sz="1100" dirty="0"/>
                      </a:br>
                      <a:r>
                        <a:rPr lang="en-US" sz="1100" dirty="0" smtClean="0"/>
                        <a:t>research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 smtClean="0"/>
                        <a:t>unipi.it</a:t>
                      </a:r>
                      <a:r>
                        <a:rPr lang="en-US" sz="1100" dirty="0" smtClean="0"/>
                        <a:t>/.../</a:t>
                      </a:r>
                      <a:br>
                        <a:rPr lang="en-US" sz="1100" dirty="0" smtClean="0"/>
                      </a:br>
                      <a:r>
                        <a:rPr lang="en-US" sz="1100" dirty="0" err="1" smtClean="0"/>
                        <a:t>ottaviano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…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sigir.org</a:t>
                      </a:r>
                      <a:r>
                        <a:rPr lang="en-US" sz="1100" dirty="0" smtClean="0"/>
                        <a:t>/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sigir.org</a:t>
                      </a:r>
                      <a:r>
                        <a:rPr lang="en-US" sz="1100" dirty="0" smtClean="0"/>
                        <a:t>/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venue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sigir.org</a:t>
                      </a:r>
                      <a:r>
                        <a:rPr lang="en-US" sz="1100" dirty="0" smtClean="0"/>
                        <a:t>/</a:t>
                      </a:r>
                      <a:br>
                        <a:rPr lang="en-US" sz="1100" dirty="0" smtClean="0"/>
                      </a:br>
                      <a:r>
                        <a:rPr lang="en-US" sz="1100" dirty="0" err="1" smtClean="0"/>
                        <a:t>fullpapers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…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/>
                        <a:t>…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smtClean="0"/>
                        <a:t>pisa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…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sigir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...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68867" y="5604874"/>
            <a:ext cx="8229600" cy="1354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Posting lists contain long runs of very close integers</a:t>
            </a:r>
          </a:p>
          <a:p>
            <a:pPr lvl="1"/>
            <a:r>
              <a:rPr lang="en-US" dirty="0" smtClean="0"/>
              <a:t>That is, long runs of very small gaps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81201" y="3445930"/>
            <a:ext cx="5833532" cy="2192862"/>
            <a:chOff x="1981201" y="3488265"/>
            <a:chExt cx="5833532" cy="2192862"/>
          </a:xfrm>
        </p:grpSpPr>
        <p:sp>
          <p:nvSpPr>
            <p:cNvPr id="12" name="Rectangle 11"/>
            <p:cNvSpPr/>
            <p:nvPr/>
          </p:nvSpPr>
          <p:spPr>
            <a:xfrm>
              <a:off x="1981201" y="3488265"/>
              <a:ext cx="3064936" cy="431800"/>
            </a:xfrm>
            <a:prstGeom prst="rect">
              <a:avLst/>
            </a:prstGeom>
            <a:noFill/>
            <a:ln w="381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66267" y="4224859"/>
              <a:ext cx="2548466" cy="431800"/>
            </a:xfrm>
            <a:prstGeom prst="rect">
              <a:avLst/>
            </a:prstGeom>
            <a:noFill/>
            <a:ln w="381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13746" y="5157907"/>
              <a:ext cx="3116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/>
                  </a:solidFill>
                </a:rPr>
                <a:t>“Clusters” of </a:t>
              </a:r>
              <a:r>
                <a:rPr lang="en-US" sz="2800" b="1" dirty="0" err="1" smtClean="0">
                  <a:solidFill>
                    <a:schemeClr val="accent2"/>
                  </a:solidFill>
                </a:rPr>
                <a:t>docids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79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Elias-</a:t>
            </a:r>
            <a:r>
              <a:rPr lang="en-US" dirty="0" err="1" smtClean="0"/>
              <a:t>Fano</a:t>
            </a:r>
            <a:r>
              <a:rPr lang="en-US" dirty="0" smtClean="0"/>
              <a:t> and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the following two lists</a:t>
            </a:r>
          </a:p>
          <a:p>
            <a:pPr lvl="1"/>
            <a:r>
              <a:rPr lang="en-US" dirty="0" smtClean="0"/>
              <a:t>1, 2, 3, 4, …, n – 1, U</a:t>
            </a:r>
          </a:p>
          <a:p>
            <a:pPr lvl="1"/>
            <a:r>
              <a:rPr lang="en-US" dirty="0" smtClean="0"/>
              <a:t>n random values between 1 and U</a:t>
            </a:r>
          </a:p>
          <a:p>
            <a:r>
              <a:rPr lang="en-US" dirty="0" smtClean="0"/>
              <a:t>Both have n elements and largest value U</a:t>
            </a:r>
          </a:p>
          <a:p>
            <a:pPr lvl="1"/>
            <a:r>
              <a:rPr lang="en-US" dirty="0" smtClean="0"/>
              <a:t>Elias-</a:t>
            </a:r>
            <a:r>
              <a:rPr lang="en-US" dirty="0" err="1" smtClean="0"/>
              <a:t>Fano</a:t>
            </a:r>
            <a:r>
              <a:rPr lang="en-US" dirty="0" smtClean="0"/>
              <a:t> compresses both to the exact same number of bits: </a:t>
            </a:r>
            <a:r>
              <a:rPr lang="en-US" dirty="0"/>
              <a:t>(</a:t>
            </a:r>
            <a:r>
              <a:rPr lang="en-US" dirty="0">
                <a:solidFill>
                  <a:srgbClr val="000000"/>
                </a:solidFill>
              </a:rPr>
              <a:t>2 + log(U/n))</a:t>
            </a:r>
            <a:r>
              <a:rPr lang="en-US" dirty="0" smtClean="0">
                <a:solidFill>
                  <a:srgbClr val="000000"/>
                </a:solidFill>
              </a:rPr>
              <a:t>n</a:t>
            </a:r>
            <a:endParaRPr lang="en-US" dirty="0" smtClean="0"/>
          </a:p>
          <a:p>
            <a:r>
              <a:rPr lang="en-US" dirty="0" smtClean="0"/>
              <a:t>But first list </a:t>
            </a:r>
            <a:r>
              <a:rPr lang="en-US" smtClean="0"/>
              <a:t>is far </a:t>
            </a:r>
            <a:r>
              <a:rPr lang="en-US" dirty="0" smtClean="0"/>
              <a:t>more compressible: it is “sufficient” to store n and U: O(log n + log U)</a:t>
            </a:r>
          </a:p>
          <a:p>
            <a:r>
              <a:rPr lang="en-US" dirty="0" smtClean="0"/>
              <a:t>Elias-</a:t>
            </a:r>
            <a:r>
              <a:rPr lang="en-US" dirty="0" err="1" smtClean="0"/>
              <a:t>Fano</a:t>
            </a:r>
            <a:r>
              <a:rPr lang="en-US" dirty="0" smtClean="0"/>
              <a:t> doesn’t exploit </a:t>
            </a:r>
            <a:r>
              <a:rPr lang="en-US" i="1" dirty="0" smtClean="0"/>
              <a:t>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5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Partitioned</a:t>
            </a:r>
            <a:r>
              <a:rPr lang="en-US" dirty="0" smtClean="0"/>
              <a:t> Elias-</a:t>
            </a:r>
            <a:r>
              <a:rPr lang="en-US" dirty="0" err="1" smtClean="0"/>
              <a:t>Fano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653755"/>
            <a:ext cx="8229600" cy="282709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Partition the sequence into </a:t>
            </a:r>
            <a:r>
              <a:rPr lang="en-US" i="1" dirty="0" smtClean="0"/>
              <a:t>chunks</a:t>
            </a:r>
          </a:p>
          <a:p>
            <a:r>
              <a:rPr lang="en-US" dirty="0" smtClean="0"/>
              <a:t>Add </a:t>
            </a:r>
            <a:r>
              <a:rPr lang="en-US" i="1" dirty="0" smtClean="0"/>
              <a:t>pointers</a:t>
            </a:r>
            <a:r>
              <a:rPr lang="en-US" dirty="0" smtClean="0"/>
              <a:t> to the beginning of each chunk</a:t>
            </a:r>
          </a:p>
          <a:p>
            <a:r>
              <a:rPr lang="en-US" dirty="0" smtClean="0"/>
              <a:t>Represent each chunk and the sequence of pointers with Elias-</a:t>
            </a:r>
            <a:r>
              <a:rPr lang="en-US" dirty="0" err="1" smtClean="0"/>
              <a:t>Fano</a:t>
            </a:r>
            <a:endParaRPr lang="en-US" dirty="0" smtClean="0"/>
          </a:p>
          <a:p>
            <a:r>
              <a:rPr lang="en-US" dirty="0" smtClean="0"/>
              <a:t>If the chunks “approximate” the clusters, compression improves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117" y="1899735"/>
            <a:ext cx="753776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XXX       XXXXX    XXXXXXXXX X X  X  X    XXXX X  XXX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61067" y="1735667"/>
            <a:ext cx="4555066" cy="821266"/>
            <a:chOff x="1761067" y="1735667"/>
            <a:chExt cx="4555066" cy="82126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761067" y="1735667"/>
              <a:ext cx="0" cy="8212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32667" y="1735667"/>
              <a:ext cx="0" cy="8212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16133" y="1735667"/>
              <a:ext cx="0" cy="8212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18957" y="2362970"/>
            <a:ext cx="5761952" cy="1113597"/>
            <a:chOff x="818957" y="2362970"/>
            <a:chExt cx="5761952" cy="1113597"/>
          </a:xfrm>
        </p:grpSpPr>
        <p:grpSp>
          <p:nvGrpSpPr>
            <p:cNvPr id="32" name="Group 31"/>
            <p:cNvGrpSpPr/>
            <p:nvPr/>
          </p:nvGrpSpPr>
          <p:grpSpPr>
            <a:xfrm>
              <a:off x="818957" y="3104597"/>
              <a:ext cx="1754909" cy="371970"/>
              <a:chOff x="818957" y="3104597"/>
              <a:chExt cx="1754909" cy="37197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818957" y="3105727"/>
                <a:ext cx="443346" cy="3708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254605" y="3104597"/>
                <a:ext cx="443346" cy="3708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97951" y="3105727"/>
                <a:ext cx="443346" cy="3708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130520" y="3105727"/>
                <a:ext cx="443346" cy="37084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69818" y="2362970"/>
              <a:ext cx="5611091" cy="954424"/>
              <a:chOff x="969818" y="2362970"/>
              <a:chExt cx="5611091" cy="954424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H="1" flipV="1">
                <a:off x="969818" y="2362970"/>
                <a:ext cx="61576" cy="954424"/>
              </a:xfrm>
              <a:prstGeom prst="straightConnector1">
                <a:avLst/>
              </a:prstGeom>
              <a:ln>
                <a:headEnd type="oval" w="lg" len="lg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1476278" y="2362970"/>
                <a:ext cx="609601" cy="954424"/>
              </a:xfrm>
              <a:prstGeom prst="straightConnector1">
                <a:avLst/>
              </a:prstGeom>
              <a:ln>
                <a:headEnd type="oval" w="lg" len="lg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918084" y="2362970"/>
                <a:ext cx="1360825" cy="954424"/>
              </a:xfrm>
              <a:prstGeom prst="straightConnector1">
                <a:avLst/>
              </a:prstGeom>
              <a:ln>
                <a:headEnd type="oval" w="lg" len="lg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352193" y="2362970"/>
                <a:ext cx="4228716" cy="954424"/>
              </a:xfrm>
              <a:prstGeom prst="straightConnector1">
                <a:avLst/>
              </a:prstGeom>
              <a:ln>
                <a:headEnd type="oval" w="lg" len="lg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362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optimizatio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find, among all the possible partitions, the one that takes up less space</a:t>
            </a:r>
          </a:p>
          <a:p>
            <a:r>
              <a:rPr lang="en-US" dirty="0" smtClean="0"/>
              <a:t>Exhaustive search is </a:t>
            </a:r>
            <a:r>
              <a:rPr lang="en-US" i="1" dirty="0" smtClean="0"/>
              <a:t>exponential</a:t>
            </a:r>
          </a:p>
          <a:p>
            <a:r>
              <a:rPr lang="en-US" dirty="0" smtClean="0"/>
              <a:t>Dynamic programming can be done </a:t>
            </a:r>
            <a:r>
              <a:rPr lang="en-US" i="1" dirty="0" smtClean="0"/>
              <a:t>quadratic</a:t>
            </a:r>
            <a:endParaRPr lang="en-US" dirty="0" smtClean="0"/>
          </a:p>
          <a:p>
            <a:r>
              <a:rPr lang="en-US" dirty="0" smtClean="0"/>
              <a:t>Our solution: (1 + </a:t>
            </a:r>
            <a:r>
              <a:rPr lang="el-GR" dirty="0" smtClean="0"/>
              <a:t>ε</a:t>
            </a:r>
            <a:r>
              <a:rPr lang="en-US" dirty="0" smtClean="0"/>
              <a:t>)-approximate solution in linear time O(n log(1/</a:t>
            </a:r>
            <a:r>
              <a:rPr lang="el-GR" dirty="0" smtClean="0"/>
              <a:t>ε</a:t>
            </a:r>
            <a:r>
              <a:rPr lang="en-US" dirty="0" smtClean="0"/>
              <a:t>)/log(1 + </a:t>
            </a:r>
            <a:r>
              <a:rPr lang="el-GR" dirty="0" smtClean="0"/>
              <a:t>ε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Reduce to a shortest path in a </a:t>
            </a:r>
            <a:r>
              <a:rPr lang="en-US" i="1" dirty="0" err="1" smtClean="0"/>
              <a:t>sparsified</a:t>
            </a:r>
            <a:r>
              <a:rPr lang="en-US" dirty="0" smtClean="0"/>
              <a:t> DAG</a:t>
            </a:r>
          </a:p>
        </p:txBody>
      </p:sp>
    </p:spTree>
    <p:extLst>
      <p:ext uri="{BB962C8B-B14F-4D97-AF65-F5344CB8AC3E}">
        <p14:creationId xmlns:p14="http://schemas.microsoft.com/office/powerpoint/2010/main" val="271012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8" y="2913305"/>
            <a:ext cx="8480744" cy="238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" y="1418527"/>
            <a:ext cx="8480782" cy="17335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" y="1418527"/>
            <a:ext cx="8480782" cy="17335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" y="1418527"/>
            <a:ext cx="8480782" cy="17335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" y="1418527"/>
            <a:ext cx="8480782" cy="173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9599"/>
            <a:ext cx="8229600" cy="2736564"/>
          </a:xfrm>
        </p:spPr>
        <p:txBody>
          <a:bodyPr/>
          <a:lstStyle/>
          <a:p>
            <a:r>
              <a:rPr lang="en-US" dirty="0" smtClean="0"/>
              <a:t>Nodes correspond to sequence elements</a:t>
            </a:r>
          </a:p>
          <a:p>
            <a:r>
              <a:rPr lang="en-US" dirty="0" smtClean="0"/>
              <a:t>Edges to potential chunks</a:t>
            </a:r>
          </a:p>
          <a:p>
            <a:r>
              <a:rPr lang="en-US" dirty="0"/>
              <a:t>Paths = Sequence partitions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6553" y="2530522"/>
            <a:ext cx="3521077" cy="821266"/>
            <a:chOff x="2126553" y="2530522"/>
            <a:chExt cx="3521077" cy="821266"/>
          </a:xfrm>
        </p:grpSpPr>
        <p:grpSp>
          <p:nvGrpSpPr>
            <p:cNvPr id="6" name="Group 5"/>
            <p:cNvGrpSpPr/>
            <p:nvPr/>
          </p:nvGrpSpPr>
          <p:grpSpPr>
            <a:xfrm>
              <a:off x="2126553" y="2530522"/>
              <a:ext cx="2930093" cy="821266"/>
              <a:chOff x="3350931" y="1945804"/>
              <a:chExt cx="2930093" cy="82126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350931" y="1945804"/>
                <a:ext cx="0" cy="8212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281024" y="1945804"/>
                <a:ext cx="0" cy="8212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5647630" y="2530522"/>
              <a:ext cx="0" cy="8212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001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optimization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3398735"/>
            <a:ext cx="8229600" cy="2905372"/>
          </a:xfrm>
        </p:spPr>
        <p:txBody>
          <a:bodyPr>
            <a:normAutofit/>
          </a:bodyPr>
          <a:lstStyle/>
          <a:p>
            <a:r>
              <a:rPr lang="en-US" dirty="0" smtClean="0"/>
              <a:t>Each edge weight is the cost of the chunk defined by the edge endpoints</a:t>
            </a:r>
          </a:p>
          <a:p>
            <a:r>
              <a:rPr lang="en-US" dirty="0" smtClean="0"/>
              <a:t>Shortest path = Minimum cost partition</a:t>
            </a:r>
          </a:p>
          <a:p>
            <a:r>
              <a:rPr lang="en-US" dirty="0" smtClean="0"/>
              <a:t>Edge costs can be computed in O(1)...</a:t>
            </a:r>
          </a:p>
          <a:p>
            <a:r>
              <a:rPr lang="en-US" dirty="0" smtClean="0"/>
              <a:t>... but number of edges is quadratic!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" y="1418527"/>
            <a:ext cx="8480782" cy="1733526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8" name="Group 17"/>
          <p:cNvGrpSpPr/>
          <p:nvPr/>
        </p:nvGrpSpPr>
        <p:grpSpPr>
          <a:xfrm>
            <a:off x="2126553" y="2530522"/>
            <a:ext cx="3521077" cy="821266"/>
            <a:chOff x="2126553" y="2530522"/>
            <a:chExt cx="3521077" cy="821266"/>
          </a:xfrm>
        </p:grpSpPr>
        <p:grpSp>
          <p:nvGrpSpPr>
            <p:cNvPr id="19" name="Group 18"/>
            <p:cNvGrpSpPr/>
            <p:nvPr/>
          </p:nvGrpSpPr>
          <p:grpSpPr>
            <a:xfrm>
              <a:off x="2126553" y="2530522"/>
              <a:ext cx="2930093" cy="821266"/>
              <a:chOff x="3350931" y="1945804"/>
              <a:chExt cx="2930093" cy="821266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350931" y="1945804"/>
                <a:ext cx="0" cy="8212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281024" y="1945804"/>
                <a:ext cx="0" cy="82126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5647630" y="2530522"/>
              <a:ext cx="0" cy="8212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37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22" y="1294440"/>
            <a:ext cx="5729031" cy="5399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26" y="1294440"/>
            <a:ext cx="5729032" cy="53999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22" y="1294440"/>
            <a:ext cx="5729031" cy="5399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r>
              <a:rPr lang="en-US" dirty="0" smtClean="0"/>
              <a:t>: idea n.1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6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Sparsification</a:t>
            </a:r>
            <a:r>
              <a:rPr lang="en-US" dirty="0"/>
              <a:t>: idea n.1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DAG </a:t>
            </a:r>
            <a:r>
              <a:rPr lang="en-US" i="1" dirty="0" err="1" smtClean="0"/>
              <a:t>sparsification</a:t>
            </a:r>
            <a:r>
              <a:rPr lang="en-US" dirty="0" smtClean="0"/>
              <a:t> technique</a:t>
            </a:r>
          </a:p>
          <a:p>
            <a:r>
              <a:rPr lang="en-US" dirty="0" smtClean="0"/>
              <a:t>Quantize edge costs in </a:t>
            </a:r>
            <a:r>
              <a:rPr lang="en-US" i="1" dirty="0" smtClean="0"/>
              <a:t>classes</a:t>
            </a:r>
            <a:r>
              <a:rPr lang="en-US" dirty="0" smtClean="0"/>
              <a:t> of cost</a:t>
            </a:r>
            <a:br>
              <a:rPr lang="en-US" dirty="0" smtClean="0"/>
            </a:br>
            <a:r>
              <a:rPr lang="en-US" dirty="0" smtClean="0"/>
              <a:t>between (1 + </a:t>
            </a:r>
            <a:r>
              <a:rPr lang="el-GR" dirty="0" smtClean="0"/>
              <a:t>ε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r>
              <a:rPr lang="en-US" baseline="30000" dirty="0" err="1" smtClean="0"/>
              <a:t>i</a:t>
            </a:r>
            <a:r>
              <a:rPr lang="en-US" dirty="0" smtClean="0"/>
              <a:t> and </a:t>
            </a:r>
            <a:r>
              <a:rPr lang="en-US" dirty="0"/>
              <a:t>(1 + </a:t>
            </a:r>
            <a:r>
              <a:rPr lang="el-GR" dirty="0"/>
              <a:t>ε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baseline="30000" dirty="0" err="1" smtClean="0"/>
              <a:t>i</a:t>
            </a:r>
            <a:r>
              <a:rPr lang="en-US" baseline="30000" dirty="0" smtClean="0"/>
              <a:t> + 1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each node and each cost class, keep only one maximal edge</a:t>
            </a:r>
          </a:p>
          <a:p>
            <a:pPr lvl="1"/>
            <a:r>
              <a:rPr lang="en-US" dirty="0" smtClean="0"/>
              <a:t>O(log n / log (1 + </a:t>
            </a:r>
            <a:r>
              <a:rPr lang="el-GR" dirty="0" smtClean="0"/>
              <a:t>ε</a:t>
            </a:r>
            <a:r>
              <a:rPr lang="en-US" baseline="-25000" dirty="0" smtClean="0"/>
              <a:t>1</a:t>
            </a:r>
            <a:r>
              <a:rPr lang="en-US" dirty="0" smtClean="0"/>
              <a:t>)) edges per node!</a:t>
            </a:r>
            <a:endParaRPr lang="en-US" dirty="0"/>
          </a:p>
          <a:p>
            <a:r>
              <a:rPr lang="en-US" dirty="0" smtClean="0"/>
              <a:t>Shortest path in </a:t>
            </a:r>
            <a:r>
              <a:rPr lang="en-US" dirty="0" err="1" smtClean="0"/>
              <a:t>sparsified</a:t>
            </a:r>
            <a:r>
              <a:rPr lang="en-US" dirty="0" smtClean="0"/>
              <a:t> DAG at most (1 + </a:t>
            </a:r>
            <a:r>
              <a:rPr lang="el-GR" dirty="0" smtClean="0"/>
              <a:t>ε</a:t>
            </a:r>
            <a:r>
              <a:rPr lang="en-US" baseline="-25000" dirty="0" smtClean="0"/>
              <a:t>1</a:t>
            </a:r>
            <a:r>
              <a:rPr lang="en-US" dirty="0" smtClean="0"/>
              <a:t>) times more expensive than in original DAG</a:t>
            </a:r>
          </a:p>
          <a:p>
            <a:r>
              <a:rPr lang="en-US" dirty="0" err="1" smtClean="0"/>
              <a:t>Sparsified</a:t>
            </a:r>
            <a:r>
              <a:rPr lang="en-US" dirty="0" smtClean="0"/>
              <a:t> DAG can be computed </a:t>
            </a:r>
            <a:r>
              <a:rPr lang="en-US" i="1" dirty="0" smtClean="0"/>
              <a:t>on the 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88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6103"/>
            <a:ext cx="8229600" cy="1955186"/>
          </a:xfrm>
        </p:spPr>
        <p:txBody>
          <a:bodyPr>
            <a:normAutofit/>
          </a:bodyPr>
          <a:lstStyle/>
          <a:p>
            <a:r>
              <a:rPr lang="en-US" dirty="0" smtClean="0"/>
              <a:t>Core data structure of Information Retrieval</a:t>
            </a:r>
          </a:p>
          <a:p>
            <a:r>
              <a:rPr lang="en-US" dirty="0" smtClean="0"/>
              <a:t>We seek fast and space-efficient encoding of posting lists (index compression)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950400"/>
              </p:ext>
            </p:extLst>
          </p:nvPr>
        </p:nvGraphicFramePr>
        <p:xfrm>
          <a:off x="5427100" y="1363301"/>
          <a:ext cx="3031275" cy="3108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7930"/>
                <a:gridCol w="16833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2,</a:t>
                      </a:r>
                      <a:r>
                        <a:rPr lang="en-US" sz="2800" baseline="0" dirty="0" smtClean="0"/>
                        <a:t> 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banana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is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1, 2, 3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1, 3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not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what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1, 2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8220" y="21329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200" dirty="0"/>
              <a:t>1: [it is what it is not]</a:t>
            </a:r>
          </a:p>
          <a:p>
            <a:pPr lvl="1"/>
            <a:r>
              <a:rPr lang="en-US" sz="3200" dirty="0"/>
              <a:t>2: [what is a]</a:t>
            </a:r>
          </a:p>
          <a:p>
            <a:pPr lvl="1"/>
            <a:r>
              <a:rPr lang="en-US" sz="3200" dirty="0"/>
              <a:t>3: [it is a banana]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6203" y="1329433"/>
            <a:ext cx="1398357" cy="672220"/>
          </a:xfrm>
          <a:prstGeom prst="wedgeEllipseCallout">
            <a:avLst>
              <a:gd name="adj1" fmla="val 29882"/>
              <a:gd name="adj2" fmla="val 889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Docid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2937933" y="1261700"/>
            <a:ext cx="2202287" cy="672220"/>
          </a:xfrm>
          <a:prstGeom prst="wedgeEllipseCallout">
            <a:avLst>
              <a:gd name="adj1" fmla="val -47618"/>
              <a:gd name="adj2" fmla="val 939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Document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6316101" y="1395758"/>
            <a:ext cx="2709330" cy="672220"/>
          </a:xfrm>
          <a:prstGeom prst="wedgeEllipseCallout">
            <a:avLst>
              <a:gd name="adj1" fmla="val -16994"/>
              <a:gd name="adj2" fmla="val 1116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Posting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2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Sparsification</a:t>
            </a:r>
            <a:r>
              <a:rPr lang="en-US" dirty="0"/>
              <a:t>: idea n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45918"/>
            <a:ext cx="8229600" cy="27774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we split a chunk at an arbitrary position</a:t>
            </a:r>
          </a:p>
          <a:p>
            <a:pPr lvl="1"/>
            <a:r>
              <a:rPr lang="en-US" dirty="0"/>
              <a:t>New cost </a:t>
            </a:r>
            <a:r>
              <a:rPr lang="en-US" dirty="0" smtClean="0"/>
              <a:t>≤ Old cost + 1 + cost of new pointer</a:t>
            </a:r>
          </a:p>
          <a:p>
            <a:r>
              <a:rPr lang="en-US" dirty="0" smtClean="0"/>
              <a:t>If chunk is “big enough”, loss is negligible</a:t>
            </a:r>
          </a:p>
          <a:p>
            <a:r>
              <a:rPr lang="en-US" dirty="0" smtClean="0"/>
              <a:t>We keep only edges with cost O(1 / </a:t>
            </a:r>
            <a:r>
              <a:rPr lang="el-GR" dirty="0" smtClean="0"/>
              <a:t>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/>
              <a:t>At most O(log (1 / </a:t>
            </a:r>
            <a:r>
              <a:rPr lang="el-GR" dirty="0"/>
              <a:t>ε</a:t>
            </a:r>
            <a:r>
              <a:rPr lang="en-US" baseline="-25000" dirty="0"/>
              <a:t>2</a:t>
            </a:r>
            <a:r>
              <a:rPr lang="en-US" dirty="0"/>
              <a:t>) / log (1 + </a:t>
            </a:r>
            <a:r>
              <a:rPr lang="el-GR" dirty="0"/>
              <a:t>ε</a:t>
            </a:r>
            <a:r>
              <a:rPr lang="en-US" baseline="-25000" dirty="0"/>
              <a:t>1</a:t>
            </a:r>
            <a:r>
              <a:rPr lang="en-US" dirty="0"/>
              <a:t>)) </a:t>
            </a:r>
            <a:r>
              <a:rPr lang="en-US" dirty="0" smtClean="0"/>
              <a:t>edges/node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1717" y="1886167"/>
            <a:ext cx="30945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XXXXXXXXX X X  X  X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57557" y="2349402"/>
            <a:ext cx="443346" cy="1113597"/>
            <a:chOff x="818957" y="2362970"/>
            <a:chExt cx="443346" cy="1113597"/>
          </a:xfrm>
        </p:grpSpPr>
        <p:sp>
          <p:nvSpPr>
            <p:cNvPr id="12" name="Rectangle 11"/>
            <p:cNvSpPr/>
            <p:nvPr/>
          </p:nvSpPr>
          <p:spPr>
            <a:xfrm>
              <a:off x="818957" y="3105727"/>
              <a:ext cx="443346" cy="3708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969818" y="2362970"/>
              <a:ext cx="61576" cy="954424"/>
            </a:xfrm>
            <a:prstGeom prst="straightConnector1">
              <a:avLst/>
            </a:prstGeom>
            <a:ln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493205" y="2349402"/>
            <a:ext cx="1477402" cy="1114675"/>
            <a:chOff x="1254605" y="2362970"/>
            <a:chExt cx="1477402" cy="1114675"/>
          </a:xfrm>
        </p:grpSpPr>
        <p:sp>
          <p:nvSpPr>
            <p:cNvPr id="13" name="Rectangle 12"/>
            <p:cNvSpPr/>
            <p:nvPr/>
          </p:nvSpPr>
          <p:spPr>
            <a:xfrm>
              <a:off x="1254605" y="3106805"/>
              <a:ext cx="443346" cy="3708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476278" y="2362970"/>
              <a:ext cx="1255729" cy="954424"/>
            </a:xfrm>
            <a:prstGeom prst="straightConnector1">
              <a:avLst/>
            </a:prstGeom>
            <a:ln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4832184" y="1722099"/>
            <a:ext cx="0" cy="821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99697" y="4284133"/>
            <a:ext cx="3154180" cy="5204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" y="1418527"/>
            <a:ext cx="8480782" cy="17335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7" y="1418527"/>
            <a:ext cx="8480777" cy="17335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90100"/>
            <a:ext cx="8229600" cy="26360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Sparsified</a:t>
            </a:r>
            <a:r>
              <a:rPr lang="en-US" dirty="0" smtClean="0"/>
              <a:t> DAG </a:t>
            </a:r>
            <a:r>
              <a:rPr lang="en-US" dirty="0"/>
              <a:t>has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n-US" dirty="0"/>
              <a:t>(n log (1 / </a:t>
            </a:r>
            <a:r>
              <a:rPr lang="el-GR" dirty="0"/>
              <a:t>ε</a:t>
            </a:r>
            <a:r>
              <a:rPr lang="en-US" baseline="-25000" dirty="0"/>
              <a:t>2</a:t>
            </a:r>
            <a:r>
              <a:rPr lang="en-US" dirty="0"/>
              <a:t>) / log (1 + </a:t>
            </a:r>
            <a:r>
              <a:rPr lang="el-GR" dirty="0"/>
              <a:t>ε</a:t>
            </a:r>
            <a:r>
              <a:rPr lang="en-US" baseline="-25000" dirty="0"/>
              <a:t>1</a:t>
            </a:r>
            <a:r>
              <a:rPr lang="en-US" dirty="0"/>
              <a:t>)) edges</a:t>
            </a:r>
            <a:r>
              <a:rPr lang="en-US" dirty="0" smtClean="0"/>
              <a:t>!</a:t>
            </a:r>
          </a:p>
          <a:p>
            <a:r>
              <a:rPr lang="en-US" dirty="0" smtClean="0"/>
              <a:t>Fixed </a:t>
            </a:r>
            <a:r>
              <a:rPr lang="el-GR" dirty="0" smtClean="0"/>
              <a:t>ε</a:t>
            </a:r>
            <a:r>
              <a:rPr lang="en-US" baseline="-25000" dirty="0" err="1" smtClean="0"/>
              <a:t>i</a:t>
            </a:r>
            <a:r>
              <a:rPr lang="en-US" dirty="0" smtClean="0"/>
              <a:t>, it is O(n) </a:t>
            </a:r>
            <a:r>
              <a:rPr lang="en-US" dirty="0" err="1" smtClean="0"/>
              <a:t>vs</a:t>
            </a:r>
            <a:r>
              <a:rPr lang="en-US" dirty="0" smtClean="0"/>
              <a:t> O(n</a:t>
            </a:r>
            <a:r>
              <a:rPr lang="en-US" baseline="30000" dirty="0" smtClean="0"/>
              <a:t>2</a:t>
            </a:r>
            <a:r>
              <a:rPr lang="en-US" dirty="0" smtClean="0"/>
              <a:t>) in original DAG</a:t>
            </a:r>
            <a:endParaRPr lang="en-US" dirty="0"/>
          </a:p>
          <a:p>
            <a:r>
              <a:rPr lang="en-US" dirty="0" smtClean="0"/>
              <a:t>Overall approximation </a:t>
            </a:r>
            <a:r>
              <a:rPr lang="en-US" dirty="0"/>
              <a:t>factor </a:t>
            </a:r>
            <a:r>
              <a:rPr lang="en-US" dirty="0" smtClean="0"/>
              <a:t>is (</a:t>
            </a:r>
            <a:r>
              <a:rPr lang="en-US" dirty="0"/>
              <a:t>1 + </a:t>
            </a:r>
            <a:r>
              <a:rPr lang="el-GR" dirty="0"/>
              <a:t>ε</a:t>
            </a:r>
            <a:r>
              <a:rPr lang="en-US" baseline="-25000" dirty="0"/>
              <a:t>2</a:t>
            </a:r>
            <a:r>
              <a:rPr lang="en-US" dirty="0"/>
              <a:t>) (1 + </a:t>
            </a:r>
            <a:r>
              <a:rPr lang="el-GR" dirty="0"/>
              <a:t>ε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228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on </a:t>
            </a:r>
            <a:r>
              <a:rPr lang="el-GR" dirty="0" smtClean="0"/>
              <a:t>ε</a:t>
            </a:r>
            <a:r>
              <a:rPr lang="en-US" baseline="-25000" dirty="0"/>
              <a:t>1</a:t>
            </a:r>
            <a:endParaRPr lang="en-US" dirty="0"/>
          </a:p>
        </p:txBody>
      </p:sp>
      <p:pic>
        <p:nvPicPr>
          <p:cNvPr id="4" name="Content Placeholder 3" descr="gov2.sorted-text.sweep_eps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61" b="-20161"/>
          <a:stretch>
            <a:fillRect/>
          </a:stretch>
        </p:blipFill>
        <p:spPr/>
      </p:pic>
      <p:grpSp>
        <p:nvGrpSpPr>
          <p:cNvPr id="9" name="Group 8"/>
          <p:cNvGrpSpPr/>
          <p:nvPr/>
        </p:nvGrpSpPr>
        <p:grpSpPr>
          <a:xfrm>
            <a:off x="605982" y="5378885"/>
            <a:ext cx="7929112" cy="523220"/>
            <a:chOff x="605982" y="5378885"/>
            <a:chExt cx="7929112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5972448" y="5378885"/>
              <a:ext cx="2562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Time in seconds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5982" y="5378885"/>
              <a:ext cx="2507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D11D27"/>
                  </a:solidFill>
                </a:rPr>
                <a:t>Bits per posting</a:t>
              </a:r>
              <a:endParaRPr lang="en-US" sz="2800" b="1" dirty="0">
                <a:solidFill>
                  <a:srgbClr val="D11D27"/>
                </a:solidFill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1224378" y="1271456"/>
            <a:ext cx="2156367" cy="820777"/>
          </a:xfrm>
          <a:prstGeom prst="wedgeRoundRectCallout">
            <a:avLst>
              <a:gd name="adj1" fmla="val -48800"/>
              <a:gd name="adj2" fmla="val 9144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Notice the scale!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380745" y="1967155"/>
            <a:ext cx="3515517" cy="2252550"/>
            <a:chOff x="3782779" y="1967155"/>
            <a:chExt cx="3515517" cy="2252550"/>
          </a:xfrm>
        </p:grpSpPr>
        <p:pic>
          <p:nvPicPr>
            <p:cNvPr id="3" name="Picture 2" descr="Screen Shot 2014-06-16 at 10.48.0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779" y="1976291"/>
              <a:ext cx="3515517" cy="2243414"/>
            </a:xfrm>
            <a:prstGeom prst="rect">
              <a:avLst/>
            </a:prstGeom>
          </p:spPr>
        </p:pic>
        <p:pic>
          <p:nvPicPr>
            <p:cNvPr id="5" name="Picture 4" descr="Screen Shot 2014-06-16 at 10.48.44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37"/>
            <a:stretch/>
          </p:blipFill>
          <p:spPr>
            <a:xfrm>
              <a:off x="6044566" y="1967155"/>
              <a:ext cx="1208045" cy="746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464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on </a:t>
            </a:r>
            <a:r>
              <a:rPr lang="el-GR" dirty="0" smtClean="0"/>
              <a:t>ε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4" name="Content Placeholder 3" descr="gov2.sorted-text.sweep_eps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50" b="-19150"/>
          <a:stretch>
            <a:fillRect/>
          </a:stretch>
        </p:blipFill>
        <p:spPr/>
      </p:pic>
      <p:grpSp>
        <p:nvGrpSpPr>
          <p:cNvPr id="5" name="Group 4"/>
          <p:cNvGrpSpPr/>
          <p:nvPr/>
        </p:nvGrpSpPr>
        <p:grpSpPr>
          <a:xfrm>
            <a:off x="605982" y="5378885"/>
            <a:ext cx="7929112" cy="523220"/>
            <a:chOff x="605982" y="5378885"/>
            <a:chExt cx="7929112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5972448" y="5378885"/>
              <a:ext cx="2562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Time in seconds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5982" y="5378885"/>
              <a:ext cx="2507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D11D27"/>
                  </a:solidFill>
                </a:rPr>
                <a:t>Bits per posting</a:t>
              </a:r>
              <a:endParaRPr lang="en-US" sz="2800" b="1" dirty="0">
                <a:solidFill>
                  <a:srgbClr val="D11D27"/>
                </a:solidFill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2399809" y="1417638"/>
            <a:ext cx="3572639" cy="866459"/>
          </a:xfrm>
          <a:prstGeom prst="wedgeRoundRectCallout">
            <a:avLst>
              <a:gd name="adj1" fmla="val -69051"/>
              <a:gd name="adj2" fmla="val 2553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Here we go from O(n log n) to O(n)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121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7" y="1226334"/>
            <a:ext cx="8948871" cy="242843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717" y="2905248"/>
            <a:ext cx="8829638" cy="749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Results on GOV2 and ClueWeb09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717" y="4026741"/>
            <a:ext cx="8995561" cy="2306983"/>
            <a:chOff x="60717" y="4026741"/>
            <a:chExt cx="8995561" cy="2306983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6076" y="4026741"/>
              <a:ext cx="4520202" cy="1843001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17" y="4067219"/>
              <a:ext cx="4557036" cy="1821201"/>
            </a:xfrm>
            <a:prstGeom prst="rect">
              <a:avLst/>
            </a:prstGeom>
          </p:spPr>
        </p:pic>
        <p:sp>
          <p:nvSpPr>
            <p:cNvPr id="13" name="TextBox 6"/>
            <p:cNvSpPr txBox="1"/>
            <p:nvPr/>
          </p:nvSpPr>
          <p:spPr>
            <a:xfrm>
              <a:off x="1481873" y="5802256"/>
              <a:ext cx="18167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D11D27"/>
                  </a:solidFill>
                </a:rPr>
                <a:t>OR queries </a:t>
              </a:r>
              <a:endParaRPr lang="en-US" sz="2800" b="1" dirty="0">
                <a:solidFill>
                  <a:srgbClr val="D11D27"/>
                </a:solidFill>
              </a:endParaRP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6086751" y="5810504"/>
              <a:ext cx="20522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D11D27"/>
                  </a:solidFill>
                </a:rPr>
                <a:t>AND queries </a:t>
              </a:r>
              <a:endParaRPr lang="en-US" sz="2800" b="1" dirty="0">
                <a:solidFill>
                  <a:srgbClr val="D11D27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81873" y="2178865"/>
            <a:ext cx="4979855" cy="277174"/>
            <a:chOff x="1481873" y="2178865"/>
            <a:chExt cx="4979855" cy="277174"/>
          </a:xfrm>
        </p:grpSpPr>
        <p:sp>
          <p:nvSpPr>
            <p:cNvPr id="3" name="Rectangle 2"/>
            <p:cNvSpPr/>
            <p:nvPr/>
          </p:nvSpPr>
          <p:spPr>
            <a:xfrm>
              <a:off x="1481873" y="2185221"/>
              <a:ext cx="1160713" cy="270818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01296" y="2178865"/>
              <a:ext cx="1260432" cy="270818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10357" y="4688252"/>
            <a:ext cx="2562834" cy="199093"/>
            <a:chOff x="1977356" y="4687951"/>
            <a:chExt cx="2562834" cy="199093"/>
          </a:xfrm>
        </p:grpSpPr>
        <p:sp>
          <p:nvSpPr>
            <p:cNvPr id="16" name="Rectangle 15"/>
            <p:cNvSpPr/>
            <p:nvPr/>
          </p:nvSpPr>
          <p:spPr>
            <a:xfrm>
              <a:off x="1977356" y="4687951"/>
              <a:ext cx="832311" cy="19909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07879" y="4687951"/>
              <a:ext cx="832311" cy="19909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ttangolo 4"/>
          <p:cNvSpPr/>
          <p:nvPr/>
        </p:nvSpPr>
        <p:spPr>
          <a:xfrm>
            <a:off x="152699" y="5241245"/>
            <a:ext cx="8829638" cy="656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44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your attention!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6"/>
    </mc:Choice>
    <mc:Fallback xmlns="">
      <p:transition xmlns:p14="http://schemas.microsoft.com/office/powerpoint/2010/main" spd="slow" advTm="44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 in posting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a posting lists is composed of</a:t>
            </a:r>
          </a:p>
          <a:p>
            <a:pPr lvl="1"/>
            <a:r>
              <a:rPr lang="en-US" dirty="0" smtClean="0"/>
              <a:t>Sequence of </a:t>
            </a:r>
            <a:r>
              <a:rPr lang="en-US" dirty="0" err="1" smtClean="0"/>
              <a:t>docids</a:t>
            </a:r>
            <a:r>
              <a:rPr lang="en-US" dirty="0" smtClean="0"/>
              <a:t>: strictly monotonic</a:t>
            </a:r>
          </a:p>
          <a:p>
            <a:pPr lvl="1"/>
            <a:r>
              <a:rPr lang="en-US" dirty="0" smtClean="0"/>
              <a:t>Sequence of frequencies/scores: strictly positive</a:t>
            </a:r>
          </a:p>
          <a:p>
            <a:pPr lvl="1"/>
            <a:r>
              <a:rPr lang="en-US" dirty="0" smtClean="0"/>
              <a:t>Sequence of positions: concatenation of strictly monotonic lists</a:t>
            </a:r>
          </a:p>
          <a:p>
            <a:pPr lvl="1"/>
            <a:r>
              <a:rPr lang="en-US" dirty="0" smtClean="0"/>
              <a:t>Additional occurrence data: ???</a:t>
            </a:r>
          </a:p>
          <a:p>
            <a:r>
              <a:rPr lang="en-US" dirty="0" smtClean="0"/>
              <a:t>We focus on </a:t>
            </a:r>
            <a:r>
              <a:rPr lang="en-US" dirty="0" err="1" smtClean="0"/>
              <a:t>docids</a:t>
            </a:r>
            <a:r>
              <a:rPr lang="en-US" dirty="0" smtClean="0"/>
              <a:t> and frequencies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9400" y="3225030"/>
            <a:ext cx="7030055" cy="1352300"/>
          </a:xfrm>
          <a:prstGeom prst="line">
            <a:avLst/>
          </a:prstGeom>
          <a:ln w="381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63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06559"/>
              </p:ext>
            </p:extLst>
          </p:nvPr>
        </p:nvGraphicFramePr>
        <p:xfrm>
          <a:off x="746607" y="1397000"/>
          <a:ext cx="7466061" cy="40832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78484"/>
                <a:gridCol w="2270606"/>
                <a:gridCol w="2616971"/>
              </a:tblGrid>
              <a:tr h="13610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Monotonic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Strictly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monotonic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  <a:tr h="136108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  <a:tr h="13610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Non-negative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Strictly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non-negative</a:t>
                      </a:r>
                    </a:p>
                    <a:p>
                      <a:pPr algn="ctr"/>
                      <a:r>
                        <a:rPr lang="en-US" sz="2400" dirty="0" smtClean="0"/>
                        <a:t>(Positive)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901758" y="1562659"/>
            <a:ext cx="3209636" cy="554008"/>
            <a:chOff x="2901758" y="1562659"/>
            <a:chExt cx="3209636" cy="55400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901758" y="2108970"/>
              <a:ext cx="3209636" cy="76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088980" y="1562659"/>
              <a:ext cx="835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</a:t>
              </a:r>
              <a:r>
                <a:rPr lang="en-US" sz="2800" baseline="-25000" dirty="0" err="1" smtClean="0"/>
                <a:t>i</a:t>
              </a:r>
              <a:r>
                <a:rPr lang="en-US" sz="2800" dirty="0" smtClean="0"/>
                <a:t> + </a:t>
              </a:r>
              <a:r>
                <a:rPr lang="en-US" sz="2800" dirty="0" err="1" smtClean="0"/>
                <a:t>i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17152" y="4840031"/>
            <a:ext cx="3063394" cy="523220"/>
            <a:chOff x="2901758" y="2086055"/>
            <a:chExt cx="3063394" cy="52322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01758" y="2108970"/>
              <a:ext cx="3063394" cy="1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088980" y="2086055"/>
              <a:ext cx="865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</a:t>
              </a:r>
              <a:r>
                <a:rPr lang="en-US" sz="2800" baseline="-25000" dirty="0" err="1" smtClean="0"/>
                <a:t>i</a:t>
              </a:r>
              <a:r>
                <a:rPr lang="en-US" sz="2800" dirty="0" smtClean="0"/>
                <a:t> - 1</a:t>
              </a:r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0303" y="2509212"/>
            <a:ext cx="1352198" cy="1785697"/>
            <a:chOff x="4996873" y="809721"/>
            <a:chExt cx="1352198" cy="1785697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4996873" y="809721"/>
              <a:ext cx="0" cy="17856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066499" y="1467899"/>
              <a:ext cx="1282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a</a:t>
              </a:r>
              <a:r>
                <a:rPr lang="en-US" sz="2800" baseline="-25000" dirty="0" err="1" smtClean="0"/>
                <a:t>i</a:t>
              </a:r>
              <a:r>
                <a:rPr lang="en-US" sz="2800" dirty="0" smtClean="0"/>
                <a:t> – </a:t>
              </a:r>
              <a:r>
                <a:rPr lang="en-US" sz="2800" dirty="0" err="1" smtClean="0"/>
                <a:t>a</a:t>
              </a:r>
              <a:r>
                <a:rPr lang="en-US" sz="2800" baseline="-25000" dirty="0" err="1" smtClean="0"/>
                <a:t>i</a:t>
              </a:r>
              <a:r>
                <a:rPr lang="en-US" sz="2800" baseline="-25000" dirty="0" smtClean="0"/>
                <a:t> - 1</a:t>
              </a:r>
              <a:endParaRPr lang="en-US" sz="2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86101" y="2509212"/>
            <a:ext cx="721269" cy="1785697"/>
            <a:chOff x="1286101" y="2509212"/>
            <a:chExt cx="721269" cy="178569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007370" y="2509212"/>
              <a:ext cx="0" cy="1785697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754662"/>
                </p:ext>
              </p:extLst>
            </p:nvPr>
          </p:nvGraphicFramePr>
          <p:xfrm>
            <a:off x="1286101" y="2905693"/>
            <a:ext cx="629612" cy="9968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" name="Equation" r:id="rId3" imgW="304800" imgH="482600" progId="Equation.3">
                    <p:embed/>
                  </p:oleObj>
                </mc:Choice>
                <mc:Fallback>
                  <p:oleObj name="Equation" r:id="rId3" imgW="3048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86101" y="2905693"/>
                          <a:ext cx="629612" cy="9968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Oval Callout 29"/>
          <p:cNvSpPr/>
          <p:nvPr/>
        </p:nvSpPr>
        <p:spPr>
          <a:xfrm>
            <a:off x="5164667" y="1417638"/>
            <a:ext cx="1223819" cy="454121"/>
          </a:xfrm>
          <a:prstGeom prst="wedgeEllipseCallout">
            <a:avLst>
              <a:gd name="adj1" fmla="val 43202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Docids</a:t>
            </a:r>
            <a:endParaRPr lang="en-US" dirty="0"/>
          </a:p>
        </p:txBody>
      </p:sp>
      <p:sp>
        <p:nvSpPr>
          <p:cNvPr id="31" name="Oval Callout 30"/>
          <p:cNvSpPr/>
          <p:nvPr/>
        </p:nvSpPr>
        <p:spPr>
          <a:xfrm>
            <a:off x="5101204" y="3990878"/>
            <a:ext cx="1223819" cy="454121"/>
          </a:xfrm>
          <a:prstGeom prst="wedgeEllipseCallout">
            <a:avLst>
              <a:gd name="adj1" fmla="val 43202"/>
              <a:gd name="adj2" fmla="val 6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Scores</a:t>
            </a:r>
            <a:endParaRPr lang="en-US" dirty="0"/>
          </a:p>
        </p:txBody>
      </p:sp>
      <p:sp>
        <p:nvSpPr>
          <p:cNvPr id="32" name="Oval Callout 31"/>
          <p:cNvSpPr/>
          <p:nvPr/>
        </p:nvSpPr>
        <p:spPr>
          <a:xfrm>
            <a:off x="7012293" y="858530"/>
            <a:ext cx="2047041" cy="858068"/>
          </a:xfrm>
          <a:prstGeom prst="wedgeEllipseCallout">
            <a:avLst>
              <a:gd name="adj1" fmla="val -32270"/>
              <a:gd name="adj2" fmla="val 67585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Interpolative coding</a:t>
            </a:r>
            <a:endParaRPr lang="en-US" dirty="0"/>
          </a:p>
        </p:txBody>
      </p:sp>
      <p:sp>
        <p:nvSpPr>
          <p:cNvPr id="33" name="Oval Callout 32"/>
          <p:cNvSpPr/>
          <p:nvPr/>
        </p:nvSpPr>
        <p:spPr>
          <a:xfrm>
            <a:off x="457200" y="5251961"/>
            <a:ext cx="2047041" cy="858068"/>
          </a:xfrm>
          <a:prstGeom prst="wedgeEllipseCallout">
            <a:avLst>
              <a:gd name="adj1" fmla="val 27515"/>
              <a:gd name="adj2" fmla="val -6965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Gap coding</a:t>
            </a:r>
            <a:endParaRPr lang="en-US" dirty="0"/>
          </a:p>
        </p:txBody>
      </p:sp>
      <p:sp>
        <p:nvSpPr>
          <p:cNvPr id="34" name="Oval Callout 33"/>
          <p:cNvSpPr/>
          <p:nvPr/>
        </p:nvSpPr>
        <p:spPr>
          <a:xfrm>
            <a:off x="457200" y="801573"/>
            <a:ext cx="2047041" cy="858068"/>
          </a:xfrm>
          <a:prstGeom prst="wedgeEllipseCallout">
            <a:avLst>
              <a:gd name="adj1" fmla="val 24507"/>
              <a:gd name="adj2" fmla="val 774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Elias </a:t>
            </a:r>
            <a:r>
              <a:rPr lang="en-US" dirty="0" err="1" smtClean="0"/>
              <a:t>Fano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9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Elias-</a:t>
            </a:r>
            <a:r>
              <a:rPr lang="en-US" dirty="0" err="1" smtClean="0"/>
              <a:t>Fano</a:t>
            </a:r>
            <a:r>
              <a:rPr lang="en-US" dirty="0" smtClean="0"/>
              <a:t>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structure from the </a:t>
            </a:r>
            <a:r>
              <a:rPr lang="fr-FR" dirty="0" smtClean="0"/>
              <a:t>’</a:t>
            </a:r>
            <a:r>
              <a:rPr lang="en-US" dirty="0" smtClean="0"/>
              <a:t>70s, mostly in the succinct data structures niche</a:t>
            </a:r>
          </a:p>
          <a:p>
            <a:r>
              <a:rPr lang="en-US" dirty="0" smtClean="0"/>
              <a:t>Natural encoding of monotonically increasing sequences of integers</a:t>
            </a:r>
          </a:p>
          <a:p>
            <a:r>
              <a:rPr lang="en-US" dirty="0" smtClean="0"/>
              <a:t>Recently successfully applied to inverted indexes [</a:t>
            </a:r>
            <a:r>
              <a:rPr lang="en-US" dirty="0" err="1" smtClean="0"/>
              <a:t>Vigna</a:t>
            </a:r>
            <a:r>
              <a:rPr lang="en-US" dirty="0" smtClean="0"/>
              <a:t>, WSDM13]</a:t>
            </a:r>
          </a:p>
          <a:p>
            <a:pPr lvl="1"/>
            <a:r>
              <a:rPr lang="en-US" dirty="0" smtClean="0"/>
              <a:t>Used by Facebook Graph Search!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6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Elias-</a:t>
            </a:r>
            <a:r>
              <a:rPr lang="en-US" dirty="0" err="1" smtClean="0"/>
              <a:t>Fano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1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Example: 2, 3, 5, 7, 11, 13, 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4533" y="2455336"/>
            <a:ext cx="15698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urier New"/>
                <a:cs typeface="Courier New"/>
              </a:rPr>
              <a:t>00010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00011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00101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00111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01011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01101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11000</a:t>
            </a:r>
            <a:endParaRPr lang="en-US" sz="3600" b="1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8934" y="2599269"/>
            <a:ext cx="1483406" cy="4120124"/>
            <a:chOff x="2048934" y="2599269"/>
            <a:chExt cx="1483406" cy="4120124"/>
          </a:xfrm>
        </p:grpSpPr>
        <p:sp>
          <p:nvSpPr>
            <p:cNvPr id="5" name="Rectangle 4"/>
            <p:cNvSpPr/>
            <p:nvPr/>
          </p:nvSpPr>
          <p:spPr>
            <a:xfrm>
              <a:off x="2048934" y="2599269"/>
              <a:ext cx="558800" cy="3716867"/>
            </a:xfrm>
            <a:prstGeom prst="rect">
              <a:avLst/>
            </a:prstGeom>
            <a:noFill/>
            <a:ln w="5715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8934" y="6319283"/>
              <a:ext cx="1483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  <a:latin typeface="Brush Script MT Italic"/>
                  <a:cs typeface="Brush Script MT Italic"/>
                </a:rPr>
                <a:t>l</a:t>
              </a:r>
              <a:r>
                <a:rPr lang="en-US" sz="2000" b="1" dirty="0" smtClean="0">
                  <a:solidFill>
                    <a:schemeClr val="accent1"/>
                  </a:solidFill>
                </a:rPr>
                <a:t> lower bits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2828" y="2222385"/>
            <a:ext cx="1868126" cy="4093751"/>
            <a:chOff x="722828" y="2222385"/>
            <a:chExt cx="1868126" cy="4093751"/>
          </a:xfrm>
        </p:grpSpPr>
        <p:sp>
          <p:nvSpPr>
            <p:cNvPr id="6" name="Rectangle 5"/>
            <p:cNvSpPr/>
            <p:nvPr/>
          </p:nvSpPr>
          <p:spPr>
            <a:xfrm>
              <a:off x="1227669" y="2599269"/>
              <a:ext cx="787400" cy="3716867"/>
            </a:xfrm>
            <a:prstGeom prst="rect">
              <a:avLst/>
            </a:prstGeom>
            <a:noFill/>
            <a:ln w="571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2828" y="2222385"/>
              <a:ext cx="18681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/>
                  </a:solidFill>
                  <a:latin typeface="Brush Script MT Italic"/>
                  <a:cs typeface="Brush Script MT Italic"/>
                </a:rPr>
                <a:t>w – l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 upper bits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54213" y="5159539"/>
            <a:ext cx="5226085" cy="901705"/>
            <a:chOff x="4020707" y="5598067"/>
            <a:chExt cx="5226085" cy="901705"/>
          </a:xfrm>
        </p:grpSpPr>
        <p:sp>
          <p:nvSpPr>
            <p:cNvPr id="27" name="Rectangle 26"/>
            <p:cNvSpPr/>
            <p:nvPr/>
          </p:nvSpPr>
          <p:spPr>
            <a:xfrm>
              <a:off x="4020707" y="5598067"/>
              <a:ext cx="52260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C0504D"/>
                  </a:solidFill>
                </a:rPr>
                <a:t>11011010100010</a:t>
              </a:r>
              <a:r>
                <a:rPr lang="en-US" sz="2800" dirty="0" smtClean="0">
                  <a:solidFill>
                    <a:schemeClr val="accent1"/>
                  </a:solidFill>
                </a:rPr>
                <a:t>10110111110100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04020" y="6099662"/>
              <a:ext cx="4582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Elias-</a:t>
              </a:r>
              <a:r>
                <a:rPr lang="en-US" sz="2000" dirty="0" err="1" smtClean="0"/>
                <a:t>Fano</a:t>
              </a:r>
              <a:r>
                <a:rPr lang="en-US" sz="2000" dirty="0" smtClean="0"/>
                <a:t> representation of the sequence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5208" y="2631631"/>
            <a:ext cx="839325" cy="876741"/>
            <a:chOff x="295208" y="2631631"/>
            <a:chExt cx="839325" cy="876741"/>
          </a:xfrm>
        </p:grpSpPr>
        <p:sp>
          <p:nvSpPr>
            <p:cNvPr id="11" name="Left Bracket 10"/>
            <p:cNvSpPr/>
            <p:nvPr/>
          </p:nvSpPr>
          <p:spPr>
            <a:xfrm>
              <a:off x="877166" y="2631631"/>
              <a:ext cx="257367" cy="876741"/>
            </a:xfrm>
            <a:prstGeom prst="leftBracket">
              <a:avLst/>
            </a:prstGeom>
            <a:ln w="57150" cmpd="sng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5208" y="2847594"/>
              <a:ext cx="600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urier New"/>
                  <a:cs typeface="Courier New"/>
                </a:rPr>
                <a:t>000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6974" y="3743351"/>
            <a:ext cx="839325" cy="876741"/>
            <a:chOff x="295208" y="2631631"/>
            <a:chExt cx="839325" cy="876741"/>
          </a:xfrm>
        </p:grpSpPr>
        <p:sp>
          <p:nvSpPr>
            <p:cNvPr id="31" name="Left Bracket 30"/>
            <p:cNvSpPr/>
            <p:nvPr/>
          </p:nvSpPr>
          <p:spPr>
            <a:xfrm>
              <a:off x="877166" y="2631631"/>
              <a:ext cx="257367" cy="876741"/>
            </a:xfrm>
            <a:prstGeom prst="leftBracket">
              <a:avLst/>
            </a:prstGeom>
            <a:ln w="57150" cmpd="sng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5208" y="2847594"/>
              <a:ext cx="600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ourier New"/>
                  <a:cs typeface="Courier New"/>
                </a:rPr>
                <a:t>001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6934" y="4718582"/>
            <a:ext cx="858199" cy="470875"/>
            <a:chOff x="276334" y="2631631"/>
            <a:chExt cx="858199" cy="876741"/>
          </a:xfrm>
        </p:grpSpPr>
        <p:sp>
          <p:nvSpPr>
            <p:cNvPr id="34" name="Left Bracket 33"/>
            <p:cNvSpPr/>
            <p:nvPr/>
          </p:nvSpPr>
          <p:spPr>
            <a:xfrm>
              <a:off x="877166" y="2631631"/>
              <a:ext cx="257367" cy="876741"/>
            </a:xfrm>
            <a:prstGeom prst="leftBracket">
              <a:avLst/>
            </a:prstGeom>
            <a:ln w="57150" cmpd="sng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6334" y="2702064"/>
              <a:ext cx="600232" cy="6876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>
                  <a:latin typeface="Courier New"/>
                  <a:cs typeface="Courier New"/>
                </a:rPr>
                <a:t>010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6334" y="5287157"/>
            <a:ext cx="858199" cy="470875"/>
            <a:chOff x="276334" y="2631631"/>
            <a:chExt cx="858199" cy="876741"/>
          </a:xfrm>
        </p:grpSpPr>
        <p:sp>
          <p:nvSpPr>
            <p:cNvPr id="37" name="Left Bracket 36"/>
            <p:cNvSpPr/>
            <p:nvPr/>
          </p:nvSpPr>
          <p:spPr>
            <a:xfrm>
              <a:off x="877166" y="2631631"/>
              <a:ext cx="257367" cy="876741"/>
            </a:xfrm>
            <a:prstGeom prst="leftBracket">
              <a:avLst/>
            </a:prstGeom>
            <a:ln w="57150" cmpd="sng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6334" y="2632510"/>
              <a:ext cx="600232" cy="6876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ourier New"/>
                  <a:cs typeface="Courier New"/>
                </a:rPr>
                <a:t>011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4192" y="5886346"/>
            <a:ext cx="858199" cy="439823"/>
            <a:chOff x="276334" y="2631631"/>
            <a:chExt cx="858199" cy="890460"/>
          </a:xfrm>
        </p:grpSpPr>
        <p:sp>
          <p:nvSpPr>
            <p:cNvPr id="40" name="Left Bracket 39"/>
            <p:cNvSpPr/>
            <p:nvPr/>
          </p:nvSpPr>
          <p:spPr>
            <a:xfrm>
              <a:off x="877166" y="2631631"/>
              <a:ext cx="257367" cy="876741"/>
            </a:xfrm>
            <a:prstGeom prst="leftBracket">
              <a:avLst/>
            </a:prstGeom>
            <a:ln w="57150" cmpd="sng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334" y="2834418"/>
              <a:ext cx="600232" cy="6876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ourier New"/>
                  <a:cs typeface="Courier New"/>
                </a:rPr>
                <a:t>110</a:t>
              </a:r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793629" y="2409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cs typeface="Brush Script MT Italic"/>
              </a:rPr>
              <a:t>Count in unary the size of upper bits “buckets”</a:t>
            </a:r>
            <a:br>
              <a:rPr lang="en-US" dirty="0" smtClean="0">
                <a:cs typeface="Brush Script MT Italic"/>
              </a:rPr>
            </a:br>
            <a:r>
              <a:rPr lang="en-US" dirty="0" smtClean="0">
                <a:cs typeface="Brush Script MT Italic"/>
              </a:rPr>
              <a:t>including empty ones</a:t>
            </a:r>
            <a:endParaRPr lang="en-US" dirty="0">
              <a:cs typeface="Brush Script MT Ital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29605" y="3006788"/>
            <a:ext cx="3460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504D"/>
                </a:solidFill>
              </a:rPr>
              <a:t>11011010100010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7209209" y="3006788"/>
            <a:ext cx="548228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76904" y="3006788"/>
            <a:ext cx="232305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744599" y="3006788"/>
            <a:ext cx="232305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304632" y="3006788"/>
            <a:ext cx="4399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847775" y="3006788"/>
            <a:ext cx="43996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114389" y="3006788"/>
            <a:ext cx="73338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274192" y="5621646"/>
            <a:ext cx="1135810" cy="468590"/>
            <a:chOff x="274192" y="5621646"/>
            <a:chExt cx="1135810" cy="468590"/>
          </a:xfrm>
        </p:grpSpPr>
        <p:sp>
          <p:nvSpPr>
            <p:cNvPr id="55" name="Rectangle 54"/>
            <p:cNvSpPr/>
            <p:nvPr/>
          </p:nvSpPr>
          <p:spPr>
            <a:xfrm>
              <a:off x="274192" y="5621646"/>
              <a:ext cx="600232" cy="468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b="1" dirty="0" smtClean="0">
                  <a:latin typeface="Courier New"/>
                  <a:cs typeface="Courier New"/>
                </a:rPr>
                <a:t>100</a:t>
              </a:r>
              <a:br>
                <a:rPr lang="en-US" b="1" dirty="0" smtClean="0">
                  <a:latin typeface="Courier New"/>
                  <a:cs typeface="Courier New"/>
                </a:rPr>
              </a:br>
              <a:r>
                <a:rPr lang="en-US" b="1" dirty="0" smtClean="0">
                  <a:latin typeface="Courier New"/>
                  <a:cs typeface="Courier New"/>
                </a:rPr>
                <a:t>101</a:t>
              </a:r>
              <a:endParaRPr lang="en-US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827735" y="5823405"/>
              <a:ext cx="582267" cy="0"/>
            </a:xfrm>
            <a:prstGeom prst="line">
              <a:avLst/>
            </a:prstGeom>
            <a:ln w="38100" cmpd="sng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3793629" y="37289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cs typeface="Brush Script MT Italic"/>
              </a:rPr>
              <a:t>Concatenate lower bits</a:t>
            </a:r>
            <a:endParaRPr lang="en-US" dirty="0">
              <a:cs typeface="Brush Script MT Italic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329605" y="4144623"/>
            <a:ext cx="3460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10110111110100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219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Elias-</a:t>
            </a:r>
            <a:r>
              <a:rPr lang="en-US" dirty="0" err="1" smtClean="0"/>
              <a:t>Fano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1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 2, 3, 5, 7, 11, 13, 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4533" y="2455336"/>
            <a:ext cx="15698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urier New"/>
                <a:cs typeface="Courier New"/>
              </a:rPr>
              <a:t>00010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00011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00101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00111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01011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01101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11000</a:t>
            </a:r>
            <a:endParaRPr lang="en-US" sz="3600" b="1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8934" y="2599269"/>
            <a:ext cx="1483406" cy="4120124"/>
            <a:chOff x="2048934" y="2599269"/>
            <a:chExt cx="1483406" cy="4120124"/>
          </a:xfrm>
        </p:grpSpPr>
        <p:sp>
          <p:nvSpPr>
            <p:cNvPr id="5" name="Rectangle 4"/>
            <p:cNvSpPr/>
            <p:nvPr/>
          </p:nvSpPr>
          <p:spPr>
            <a:xfrm>
              <a:off x="2048934" y="2599269"/>
              <a:ext cx="558800" cy="3716867"/>
            </a:xfrm>
            <a:prstGeom prst="rect">
              <a:avLst/>
            </a:prstGeom>
            <a:noFill/>
            <a:ln w="5715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8934" y="6319283"/>
              <a:ext cx="1483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  <a:latin typeface="Brush Script MT Italic"/>
                  <a:cs typeface="Brush Script MT Italic"/>
                </a:rPr>
                <a:t>l</a:t>
              </a:r>
              <a:r>
                <a:rPr lang="en-US" sz="2000" b="1" dirty="0" smtClean="0">
                  <a:solidFill>
                    <a:schemeClr val="accent1"/>
                  </a:solidFill>
                </a:rPr>
                <a:t> lower bits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2828" y="2222385"/>
            <a:ext cx="1868126" cy="4093751"/>
            <a:chOff x="722828" y="2222385"/>
            <a:chExt cx="1868126" cy="4093751"/>
          </a:xfrm>
        </p:grpSpPr>
        <p:sp>
          <p:nvSpPr>
            <p:cNvPr id="6" name="Rectangle 5"/>
            <p:cNvSpPr/>
            <p:nvPr/>
          </p:nvSpPr>
          <p:spPr>
            <a:xfrm>
              <a:off x="1227669" y="2599269"/>
              <a:ext cx="787400" cy="3716867"/>
            </a:xfrm>
            <a:prstGeom prst="rect">
              <a:avLst/>
            </a:prstGeom>
            <a:noFill/>
            <a:ln w="571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2828" y="2222385"/>
              <a:ext cx="18681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/>
                  </a:solidFill>
                  <a:latin typeface="Brush Script MT Italic"/>
                  <a:cs typeface="Brush Script MT Italic"/>
                </a:rPr>
                <a:t>w – l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 upper bits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71643" y="2507736"/>
            <a:ext cx="5280412" cy="954107"/>
            <a:chOff x="4020708" y="5598067"/>
            <a:chExt cx="5280412" cy="954107"/>
          </a:xfrm>
        </p:grpSpPr>
        <p:sp>
          <p:nvSpPr>
            <p:cNvPr id="27" name="Rectangle 26"/>
            <p:cNvSpPr/>
            <p:nvPr/>
          </p:nvSpPr>
          <p:spPr>
            <a:xfrm>
              <a:off x="4020708" y="5598067"/>
              <a:ext cx="528041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C0504D"/>
                  </a:solidFill>
                </a:rPr>
                <a:t>11011010100010</a:t>
              </a:r>
              <a:r>
                <a:rPr lang="en-US" sz="2800" dirty="0" smtClean="0">
                  <a:solidFill>
                    <a:schemeClr val="accent1"/>
                  </a:solidFill>
                </a:rPr>
                <a:t>10110111110100</a:t>
              </a:r>
              <a:endParaRPr lang="en-US" sz="2800" dirty="0"/>
            </a:p>
            <a:p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71197" y="6103122"/>
              <a:ext cx="45827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Elias-</a:t>
              </a:r>
              <a:r>
                <a:rPr lang="en-US" sz="2000" dirty="0" err="1" smtClean="0"/>
                <a:t>Fano</a:t>
              </a:r>
              <a:r>
                <a:rPr lang="en-US" sz="2000" dirty="0" smtClean="0"/>
                <a:t> representation of the sequence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22132" y="4359013"/>
            <a:ext cx="5164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Maximum bucket: [U / 2</a:t>
            </a:r>
            <a:r>
              <a:rPr lang="en-US" sz="2000" baseline="30000" dirty="0" smtClean="0">
                <a:latin typeface="Brush Script MT Italic"/>
                <a:cs typeface="Brush Script MT Italic"/>
              </a:rPr>
              <a:t>l</a:t>
            </a:r>
            <a:r>
              <a:rPr lang="en-US" sz="2000" dirty="0" smtClean="0">
                <a:latin typeface="+mj-lt"/>
                <a:cs typeface="Brush Script MT Italic"/>
              </a:rPr>
              <a:t>]</a:t>
            </a:r>
            <a:br>
              <a:rPr lang="en-US" sz="2000" dirty="0" smtClean="0">
                <a:latin typeface="+mj-lt"/>
                <a:cs typeface="Brush Script MT Italic"/>
              </a:rPr>
            </a:br>
            <a:r>
              <a:rPr lang="en-US" sz="2000" dirty="0" smtClean="0">
                <a:latin typeface="+mj-lt"/>
                <a:cs typeface="Brush Script MT Italic"/>
              </a:rPr>
              <a:t>Example: [24 / 2</a:t>
            </a:r>
            <a:r>
              <a:rPr lang="en-US" sz="2000" baseline="30000" dirty="0" smtClean="0">
                <a:latin typeface="+mj-lt"/>
                <a:cs typeface="Brush Script MT Italic"/>
              </a:rPr>
              <a:t>2</a:t>
            </a:r>
            <a:r>
              <a:rPr lang="en-US" sz="2000" dirty="0" smtClean="0">
                <a:latin typeface="+mj-lt"/>
                <a:cs typeface="Brush Script MT Italic"/>
              </a:rPr>
              <a:t>] = 6 = </a:t>
            </a:r>
            <a:r>
              <a:rPr lang="en-US" sz="20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110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0562" y="5534453"/>
            <a:ext cx="3342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Space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C0504D"/>
                </a:solidFill>
              </a:rPr>
              <a:t>[U / 2</a:t>
            </a:r>
            <a:r>
              <a:rPr lang="en-US" sz="3200" baseline="30000" dirty="0" smtClean="0">
                <a:solidFill>
                  <a:srgbClr val="C0504D"/>
                </a:solidFill>
                <a:latin typeface="Brush Script MT Italic"/>
                <a:cs typeface="Brush Script MT Italic"/>
              </a:rPr>
              <a:t>l</a:t>
            </a:r>
            <a:r>
              <a:rPr lang="en-US" sz="3200" dirty="0" smtClean="0">
                <a:solidFill>
                  <a:srgbClr val="C0504D"/>
                </a:solidFill>
                <a:cs typeface="Brush Script MT Italic"/>
              </a:rPr>
              <a:t>] + n </a:t>
            </a:r>
            <a:r>
              <a:rPr lang="en-US" sz="3200" dirty="0" smtClean="0">
                <a:solidFill>
                  <a:schemeClr val="accent1"/>
                </a:solidFill>
                <a:cs typeface="Brush Script MT Italic"/>
              </a:rPr>
              <a:t>+ </a:t>
            </a:r>
            <a:r>
              <a:rPr lang="en-US" sz="3200" dirty="0" err="1" smtClean="0">
                <a:solidFill>
                  <a:schemeClr val="accent1"/>
                </a:solidFill>
                <a:cs typeface="Brush Script MT Italic"/>
              </a:rPr>
              <a:t>n</a:t>
            </a:r>
            <a:r>
              <a:rPr lang="en-US" sz="3200" dirty="0" err="1" smtClean="0">
                <a:solidFill>
                  <a:schemeClr val="accent1"/>
                </a:solidFill>
                <a:latin typeface="Brush Script MT Italic"/>
                <a:cs typeface="Brush Script MT Italic"/>
              </a:rPr>
              <a:t>l</a:t>
            </a:r>
            <a:r>
              <a:rPr lang="en-US" sz="3200" dirty="0" smtClean="0">
                <a:solidFill>
                  <a:schemeClr val="accent1"/>
                </a:solidFill>
                <a:latin typeface="Brush Script MT Italic"/>
                <a:cs typeface="Brush Script MT Italic"/>
              </a:rPr>
              <a:t> </a:t>
            </a:r>
            <a:r>
              <a:rPr lang="en-US" sz="3200" dirty="0" smtClean="0">
                <a:latin typeface="+mj-lt"/>
                <a:cs typeface="Brush Script MT Italic"/>
              </a:rPr>
              <a:t>bits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532912" y="35922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n: sequence length</a:t>
            </a:r>
            <a:br>
              <a:rPr lang="en-US" sz="2000" dirty="0" smtClean="0"/>
            </a:br>
            <a:r>
              <a:rPr lang="en-US" sz="2000" dirty="0" smtClean="0"/>
              <a:t>U: largest sequence value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32912" y="5189086"/>
            <a:ext cx="5088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cs typeface="Brush Script MT Italic"/>
              </a:rPr>
              <a:t>Upper bits</a:t>
            </a:r>
            <a:r>
              <a:rPr lang="en-US" dirty="0">
                <a:cs typeface="Brush Script MT Italic"/>
              </a:rPr>
              <a:t>: one </a:t>
            </a:r>
            <a:r>
              <a:rPr lang="en-US" b="1" dirty="0" smtClean="0">
                <a:solidFill>
                  <a:srgbClr val="C0504D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cs typeface="Brush Script MT Italic"/>
              </a:rPr>
              <a:t>per bucket </a:t>
            </a:r>
            <a:r>
              <a:rPr lang="en-US" dirty="0">
                <a:cs typeface="Brush Script MT Italic"/>
              </a:rPr>
              <a:t>and one </a:t>
            </a:r>
            <a:r>
              <a:rPr lang="en-US" b="1" dirty="0" smtClean="0">
                <a:solidFill>
                  <a:srgbClr val="C0504D"/>
                </a:solidFill>
              </a:rPr>
              <a:t>1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cs typeface="Brush Script MT Italic"/>
              </a:rPr>
              <a:t>per value</a:t>
            </a:r>
            <a:endParaRPr lang="en-US" b="1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4392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Elias-</a:t>
            </a:r>
            <a:r>
              <a:rPr lang="en-US" dirty="0" err="1" smtClean="0"/>
              <a:t>Fano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1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 2, 3, 5, 7, 11, 13, 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4533" y="2455336"/>
            <a:ext cx="15698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urier New"/>
                <a:cs typeface="Courier New"/>
              </a:rPr>
              <a:t>00010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00011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00101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00111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01011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01101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11000</a:t>
            </a:r>
            <a:endParaRPr lang="en-US" sz="3600" b="1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8934" y="2599269"/>
            <a:ext cx="1483406" cy="4120124"/>
            <a:chOff x="2048934" y="2599269"/>
            <a:chExt cx="1483406" cy="4120124"/>
          </a:xfrm>
        </p:grpSpPr>
        <p:sp>
          <p:nvSpPr>
            <p:cNvPr id="5" name="Rectangle 4"/>
            <p:cNvSpPr/>
            <p:nvPr/>
          </p:nvSpPr>
          <p:spPr>
            <a:xfrm>
              <a:off x="2048934" y="2599269"/>
              <a:ext cx="558800" cy="3716867"/>
            </a:xfrm>
            <a:prstGeom prst="rect">
              <a:avLst/>
            </a:prstGeom>
            <a:noFill/>
            <a:ln w="5715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8934" y="6319283"/>
              <a:ext cx="1483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  <a:latin typeface="Brush Script MT Italic"/>
                  <a:cs typeface="Brush Script MT Italic"/>
                </a:rPr>
                <a:t>l</a:t>
              </a:r>
              <a:r>
                <a:rPr lang="en-US" sz="2000" b="1" dirty="0" smtClean="0">
                  <a:solidFill>
                    <a:schemeClr val="accent1"/>
                  </a:solidFill>
                </a:rPr>
                <a:t> lower bits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2828" y="2222385"/>
            <a:ext cx="1868126" cy="4093751"/>
            <a:chOff x="722828" y="2222385"/>
            <a:chExt cx="1868126" cy="4093751"/>
          </a:xfrm>
        </p:grpSpPr>
        <p:sp>
          <p:nvSpPr>
            <p:cNvPr id="6" name="Rectangle 5"/>
            <p:cNvSpPr/>
            <p:nvPr/>
          </p:nvSpPr>
          <p:spPr>
            <a:xfrm>
              <a:off x="1227669" y="2599269"/>
              <a:ext cx="787400" cy="3716867"/>
            </a:xfrm>
            <a:prstGeom prst="rect">
              <a:avLst/>
            </a:prstGeom>
            <a:noFill/>
            <a:ln w="571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2828" y="2222385"/>
              <a:ext cx="18681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/>
                  </a:solidFill>
                  <a:latin typeface="Brush Script MT Italic"/>
                  <a:cs typeface="Brush Script MT Italic"/>
                </a:rPr>
                <a:t>w – l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 upper bits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36769" y="3960668"/>
            <a:ext cx="33423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504D"/>
                </a:solidFill>
              </a:rPr>
              <a:t>[U / 2</a:t>
            </a:r>
            <a:r>
              <a:rPr lang="en-US" sz="3200" baseline="30000" dirty="0" smtClean="0">
                <a:solidFill>
                  <a:srgbClr val="C0504D"/>
                </a:solidFill>
                <a:latin typeface="Brush Script MT Italic"/>
                <a:cs typeface="Brush Script MT Italic"/>
              </a:rPr>
              <a:t>l</a:t>
            </a:r>
            <a:r>
              <a:rPr lang="en-US" sz="3200" dirty="0" smtClean="0">
                <a:solidFill>
                  <a:srgbClr val="C0504D"/>
                </a:solidFill>
                <a:cs typeface="Brush Script MT Italic"/>
              </a:rPr>
              <a:t>] + n </a:t>
            </a:r>
            <a:r>
              <a:rPr lang="en-US" sz="3200" dirty="0" smtClean="0">
                <a:solidFill>
                  <a:schemeClr val="accent1"/>
                </a:solidFill>
                <a:cs typeface="Brush Script MT Italic"/>
              </a:rPr>
              <a:t>+ </a:t>
            </a:r>
            <a:r>
              <a:rPr lang="en-US" sz="3200" dirty="0" err="1" smtClean="0">
                <a:solidFill>
                  <a:schemeClr val="accent1"/>
                </a:solidFill>
                <a:cs typeface="Brush Script MT Italic"/>
              </a:rPr>
              <a:t>n</a:t>
            </a:r>
            <a:r>
              <a:rPr lang="en-US" sz="3200" dirty="0" err="1" smtClean="0">
                <a:solidFill>
                  <a:schemeClr val="accent1"/>
                </a:solidFill>
                <a:latin typeface="Brush Script MT Italic"/>
                <a:cs typeface="Brush Script MT Italic"/>
              </a:rPr>
              <a:t>l</a:t>
            </a:r>
            <a:r>
              <a:rPr lang="en-US" sz="3200" dirty="0" smtClean="0">
                <a:solidFill>
                  <a:schemeClr val="accent1"/>
                </a:solidFill>
                <a:latin typeface="Brush Script MT Italic"/>
                <a:cs typeface="Brush Script MT Italic"/>
              </a:rPr>
              <a:t> </a:t>
            </a:r>
            <a:r>
              <a:rPr lang="en-US" sz="3200" dirty="0" smtClean="0">
                <a:cs typeface="Brush Script MT Italic"/>
              </a:rPr>
              <a:t>bits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744877" y="2311401"/>
            <a:ext cx="25741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Can show that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0000"/>
                </a:solidFill>
                <a:latin typeface="Brush Script MT Italic"/>
                <a:cs typeface="Brush Script MT Italic"/>
              </a:rPr>
              <a:t>l = </a:t>
            </a:r>
            <a:r>
              <a:rPr lang="en-US" sz="3200" dirty="0" smtClean="0">
                <a:solidFill>
                  <a:srgbClr val="000000"/>
                </a:solidFill>
                <a:latin typeface="+mj-lt"/>
                <a:cs typeface="Brush Script MT Italic"/>
              </a:rPr>
              <a:t>[log(U/n)]</a:t>
            </a:r>
            <a:br>
              <a:rPr lang="en-US" sz="3200" dirty="0" smtClean="0">
                <a:solidFill>
                  <a:srgbClr val="000000"/>
                </a:solidFill>
                <a:latin typeface="+mj-lt"/>
                <a:cs typeface="Brush Script MT Italic"/>
              </a:rPr>
            </a:br>
            <a:r>
              <a:rPr lang="en-US" sz="3200" dirty="0" smtClean="0">
                <a:solidFill>
                  <a:srgbClr val="000000"/>
                </a:solidFill>
                <a:latin typeface="+mj-lt"/>
                <a:cs typeface="Brush Script MT Italic"/>
              </a:rPr>
              <a:t>is optimal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7943" y="498647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/>
              <a:t>(</a:t>
            </a:r>
            <a:r>
              <a:rPr lang="en-US" sz="3200" dirty="0">
                <a:solidFill>
                  <a:srgbClr val="000000"/>
                </a:solidFill>
              </a:rPr>
              <a:t>2 + log(U/n))n bits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U/n</a:t>
            </a:r>
            <a:r>
              <a:rPr lang="en-US" sz="3200" dirty="0">
                <a:cs typeface="Brush Script MT Italic"/>
              </a:rPr>
              <a:t> is “average gap</a:t>
            </a:r>
            <a:r>
              <a:rPr lang="en-US" sz="3200" dirty="0" smtClean="0">
                <a:cs typeface="Brush Script MT Italic"/>
              </a:rPr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787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43" y="303545"/>
            <a:ext cx="8229600" cy="1143000"/>
          </a:xfrm>
        </p:spPr>
        <p:txBody>
          <a:bodyPr/>
          <a:lstStyle/>
          <a:p>
            <a:r>
              <a:rPr lang="en-US" dirty="0" smtClean="0"/>
              <a:t>Elias-</a:t>
            </a:r>
            <a:r>
              <a:rPr lang="en-US" dirty="0" err="1" smtClean="0"/>
              <a:t>Fano</a:t>
            </a:r>
            <a:r>
              <a:rPr lang="en-US" dirty="0" smtClean="0"/>
              <a:t>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11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Example: 2, 3, 5, 7, 11, 13, 24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4533" y="2455336"/>
            <a:ext cx="15698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urier New"/>
                <a:cs typeface="Courier New"/>
              </a:rPr>
              <a:t>00010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00011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00101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00111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01011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01101</a:t>
            </a:r>
          </a:p>
          <a:p>
            <a:r>
              <a:rPr lang="en-US" sz="3600" b="1" dirty="0" smtClean="0">
                <a:latin typeface="Courier New"/>
                <a:cs typeface="Courier New"/>
              </a:rPr>
              <a:t>11000</a:t>
            </a:r>
            <a:endParaRPr lang="en-US" sz="3600" b="1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48934" y="2599269"/>
            <a:ext cx="1483406" cy="4120124"/>
            <a:chOff x="2048934" y="2599269"/>
            <a:chExt cx="1483406" cy="4120124"/>
          </a:xfrm>
        </p:grpSpPr>
        <p:sp>
          <p:nvSpPr>
            <p:cNvPr id="5" name="Rectangle 4"/>
            <p:cNvSpPr/>
            <p:nvPr/>
          </p:nvSpPr>
          <p:spPr>
            <a:xfrm>
              <a:off x="2048934" y="2599269"/>
              <a:ext cx="558800" cy="3716867"/>
            </a:xfrm>
            <a:prstGeom prst="rect">
              <a:avLst/>
            </a:prstGeom>
            <a:noFill/>
            <a:ln w="57150"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48934" y="6319283"/>
              <a:ext cx="1483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  <a:latin typeface="Brush Script MT Italic"/>
                  <a:cs typeface="Brush Script MT Italic"/>
                </a:rPr>
                <a:t>l</a:t>
              </a:r>
              <a:r>
                <a:rPr lang="en-US" sz="2000" b="1" dirty="0" smtClean="0">
                  <a:solidFill>
                    <a:schemeClr val="accent1"/>
                  </a:solidFill>
                </a:rPr>
                <a:t> lower bits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2828" y="2222385"/>
            <a:ext cx="1868126" cy="4093751"/>
            <a:chOff x="722828" y="2222385"/>
            <a:chExt cx="1868126" cy="4093751"/>
          </a:xfrm>
        </p:grpSpPr>
        <p:sp>
          <p:nvSpPr>
            <p:cNvPr id="6" name="Rectangle 5"/>
            <p:cNvSpPr/>
            <p:nvPr/>
          </p:nvSpPr>
          <p:spPr>
            <a:xfrm>
              <a:off x="1227669" y="2599269"/>
              <a:ext cx="787400" cy="3716867"/>
            </a:xfrm>
            <a:prstGeom prst="rect">
              <a:avLst/>
            </a:prstGeom>
            <a:noFill/>
            <a:ln w="5715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2828" y="2222385"/>
              <a:ext cx="18681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/>
                  </a:solidFill>
                  <a:latin typeface="Brush Script MT Italic"/>
                  <a:cs typeface="Brush Script MT Italic"/>
                </a:rPr>
                <a:t>w – l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 upper bits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174843" y="2364585"/>
            <a:ext cx="5652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nextGEQ</a:t>
            </a:r>
            <a:r>
              <a:rPr lang="en-US" sz="2800" dirty="0" smtClean="0"/>
              <a:t>(6) ?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174843" y="3010912"/>
            <a:ext cx="56520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[6 / 2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] = 1 = </a:t>
            </a:r>
            <a:r>
              <a:rPr lang="en-US" sz="28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001</a:t>
            </a:r>
          </a:p>
          <a:p>
            <a:pPr algn="ctr"/>
            <a:r>
              <a:rPr lang="en-US" sz="2800" dirty="0" smtClean="0"/>
              <a:t>Find the first GEQ bucket</a:t>
            </a:r>
            <a:br>
              <a:rPr lang="en-US" sz="2800" dirty="0" smtClean="0"/>
            </a:br>
            <a:r>
              <a:rPr lang="en-US" sz="2800" dirty="0" smtClean="0"/>
              <a:t>= find the 1-th </a:t>
            </a:r>
            <a:r>
              <a:rPr lang="en-US" sz="2800" b="1" dirty="0" smtClean="0">
                <a:solidFill>
                  <a:schemeClr val="accent2"/>
                </a:solidFill>
                <a:latin typeface="Courier New"/>
                <a:cs typeface="Courier New"/>
              </a:rPr>
              <a:t>0</a:t>
            </a:r>
            <a:r>
              <a:rPr lang="en-US" sz="2800" dirty="0" smtClean="0"/>
              <a:t> in upper bits</a:t>
            </a:r>
            <a:endParaRPr lang="en-US" sz="2800" b="1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36601" y="3904562"/>
            <a:ext cx="582267" cy="0"/>
          </a:xfrm>
          <a:prstGeom prst="line">
            <a:avLst/>
          </a:prstGeom>
          <a:ln w="38100" cmpd="sng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3129" y="4461344"/>
            <a:ext cx="582267" cy="0"/>
          </a:xfrm>
          <a:prstGeom prst="line">
            <a:avLst/>
          </a:prstGeom>
          <a:ln w="38100" cmpd="sng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174843" y="5977146"/>
            <a:ext cx="5652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Linear scan inside the (small) bucket</a:t>
            </a:r>
            <a:endParaRPr lang="en-US" sz="2800" b="1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6248" y="2377249"/>
            <a:ext cx="7545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= 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4843" y="5071128"/>
            <a:ext cx="56520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With additional data structures and </a:t>
            </a:r>
            <a:r>
              <a:rPr lang="en-US" sz="2800" dirty="0" err="1" smtClean="0"/>
              <a:t>broadword</a:t>
            </a:r>
            <a:r>
              <a:rPr lang="en-US" sz="2800" dirty="0" smtClean="0"/>
              <a:t> techniques -&gt; O(1) </a:t>
            </a:r>
            <a:endParaRPr lang="en-US" sz="2800" b="1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41190" y="4461344"/>
            <a:ext cx="382800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C0504D"/>
                </a:solidFill>
              </a:rPr>
              <a:t>11011010100010</a:t>
            </a:r>
            <a:endParaRPr lang="en-US" sz="32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127761" y="4987077"/>
            <a:ext cx="1" cy="177139"/>
          </a:xfrm>
          <a:prstGeom prst="line">
            <a:avLst/>
          </a:prstGeom>
          <a:ln w="38100" cmpd="sng">
            <a:solidFill>
              <a:schemeClr val="accent2"/>
            </a:solidFill>
            <a:headEnd type="arrow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65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8" grpId="0"/>
      <p:bldP spid="19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5901</TotalTime>
  <Words>1115</Words>
  <Application>Microsoft Macintosh PowerPoint</Application>
  <PresentationFormat>On-screen Show (4:3)</PresentationFormat>
  <Paragraphs>277</Paragraphs>
  <Slides>25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Partitioned Elias-Fano Indexes</vt:lpstr>
      <vt:lpstr>Inverted indexes</vt:lpstr>
      <vt:lpstr>Sequences in posting lists</vt:lpstr>
      <vt:lpstr>Sequences</vt:lpstr>
      <vt:lpstr>Elias-Fano encoding</vt:lpstr>
      <vt:lpstr>Elias-Fano representation</vt:lpstr>
      <vt:lpstr>Elias-Fano representation</vt:lpstr>
      <vt:lpstr>Elias-Fano representation</vt:lpstr>
      <vt:lpstr>Elias-Fano representation</vt:lpstr>
      <vt:lpstr>Elias-Fano representation</vt:lpstr>
      <vt:lpstr>Term-document matrix</vt:lpstr>
      <vt:lpstr>Gaps are usually small</vt:lpstr>
      <vt:lpstr>Elias-Fano and clustering</vt:lpstr>
      <vt:lpstr>Partitioned Elias-Fano</vt:lpstr>
      <vt:lpstr>Partition optimization</vt:lpstr>
      <vt:lpstr>Partition optimization</vt:lpstr>
      <vt:lpstr>Partition optimization</vt:lpstr>
      <vt:lpstr>Sparsification: idea n.1</vt:lpstr>
      <vt:lpstr>Sparsification: idea n.1</vt:lpstr>
      <vt:lpstr>Sparsification: idea n.2</vt:lpstr>
      <vt:lpstr>Sparsification</vt:lpstr>
      <vt:lpstr>Dependency on ε1</vt:lpstr>
      <vt:lpstr>Dependency on ε2</vt:lpstr>
      <vt:lpstr>Results on GOV2 and ClueWeb09</vt:lpstr>
      <vt:lpstr>Thanks for your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Inverted indexes compression with Elias-Fano</dc:title>
  <dc:creator>Giuseppe Ottaviano</dc:creator>
  <cp:lastModifiedBy>Giuseppe Ottaviano</cp:lastModifiedBy>
  <cp:revision>151</cp:revision>
  <dcterms:created xsi:type="dcterms:W3CDTF">2014-05-20T18:45:43Z</dcterms:created>
  <dcterms:modified xsi:type="dcterms:W3CDTF">2014-07-10T01:08:00Z</dcterms:modified>
</cp:coreProperties>
</file>