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61" r:id="rId2"/>
    <p:sldId id="256" r:id="rId3"/>
    <p:sldId id="267" r:id="rId4"/>
    <p:sldId id="264" r:id="rId5"/>
    <p:sldId id="257" r:id="rId6"/>
    <p:sldId id="271" r:id="rId7"/>
    <p:sldId id="268" r:id="rId8"/>
    <p:sldId id="262" r:id="rId9"/>
    <p:sldId id="266" r:id="rId10"/>
    <p:sldId id="259" r:id="rId11"/>
    <p:sldId id="260" r:id="rId12"/>
    <p:sldId id="269" r:id="rId13"/>
    <p:sldId id="265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2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3E793-38D8-444C-9A4B-369EC7479EA4}" type="datetimeFigureOut">
              <a:rPr lang="en-US" smtClean="0"/>
              <a:t>16/01/2012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8BCFD-3F49-0740-99AF-84AE7C52D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13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String sets are considered prefix-free</a:t>
            </a:r>
          </a:p>
          <a:p>
            <a:r>
              <a:rPr lang="en-US" dirty="0" smtClean="0"/>
              <a:t>Each node is labeled</a:t>
            </a:r>
            <a:r>
              <a:rPr lang="en-US" baseline="0" dirty="0" smtClean="0"/>
              <a:t> with a common prefix</a:t>
            </a:r>
          </a:p>
          <a:p>
            <a:r>
              <a:rPr lang="en-US" baseline="0" dirty="0" smtClean="0"/>
              <a:t>Each edge with a branching character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8BCFD-3F49-0740-99AF-84AE7C52D2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96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Both extremely</a:t>
            </a:r>
            <a:r>
              <a:rPr lang="en-US" baseline="0" dirty="0" smtClean="0"/>
              <a:t> relevant for large data collections</a:t>
            </a:r>
          </a:p>
          <a:p>
            <a:r>
              <a:rPr lang="en-US" baseline="0" dirty="0" smtClean="0"/>
              <a:t>We will be considering only static tries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8BCFD-3F49-0740-99AF-84AE7C52D2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54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Pointer-chasing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8BCFD-3F49-0740-99AF-84AE7C52D2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91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to scan sequentially the node label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8BCFD-3F49-0740-99AF-84AE7C52D2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62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three arrays are then concatenated in DFS</a:t>
            </a:r>
          </a:p>
          <a:p>
            <a:r>
              <a:rPr lang="en-US" baseline="0" dirty="0" smtClean="0"/>
              <a:t>A similar encoding is used for hollow </a:t>
            </a:r>
            <a:r>
              <a:rPr lang="en-US" baseline="0" dirty="0" err="1" smtClean="0"/>
              <a:t>trie</a:t>
            </a:r>
            <a:endParaRPr lang="en-US" baseline="0" dirty="0" smtClean="0"/>
          </a:p>
          <a:p>
            <a:r>
              <a:rPr lang="en-US" baseline="0" dirty="0" smtClean="0"/>
              <a:t>Notice that </a:t>
            </a:r>
            <a:r>
              <a:rPr lang="en-US" b="1" baseline="0" dirty="0" smtClean="0"/>
              <a:t>L</a:t>
            </a:r>
            <a:r>
              <a:rPr lang="en-US" b="0" baseline="0" dirty="0" smtClean="0"/>
              <a:t> is drawn from a bigger alphabet!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8BCFD-3F49-0740-99AF-84AE7C52D2C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01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 is the string separator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8BCFD-3F49-0740-99AF-84AE7C52D2C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34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8BCFD-3F49-0740-99AF-84AE7C52D2C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74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8BCFD-3F49-0740-99AF-84AE7C52D2C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74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1EE0-D865-6F44-8327-EA23955BE1DC}" type="datetimeFigureOut">
              <a:rPr lang="en-US" smtClean="0"/>
              <a:t>16/01/2012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93B9-73B0-A048-835F-2E17CEE9C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1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1EE0-D865-6F44-8327-EA23955BE1DC}" type="datetimeFigureOut">
              <a:rPr lang="en-US" smtClean="0"/>
              <a:t>16/01/2012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93B9-73B0-A048-835F-2E17CEE9C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5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1EE0-D865-6F44-8327-EA23955BE1DC}" type="datetimeFigureOut">
              <a:rPr lang="en-US" smtClean="0"/>
              <a:t>16/01/2012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93B9-73B0-A048-835F-2E17CEE9C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3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1EE0-D865-6F44-8327-EA23955BE1DC}" type="datetimeFigureOut">
              <a:rPr lang="en-US" smtClean="0"/>
              <a:t>16/01/2012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93B9-73B0-A048-835F-2E17CEE9C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0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1EE0-D865-6F44-8327-EA23955BE1DC}" type="datetimeFigureOut">
              <a:rPr lang="en-US" smtClean="0"/>
              <a:t>16/01/2012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93B9-73B0-A048-835F-2E17CEE9C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3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1EE0-D865-6F44-8327-EA23955BE1DC}" type="datetimeFigureOut">
              <a:rPr lang="en-US" smtClean="0"/>
              <a:t>16/01/2012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93B9-73B0-A048-835F-2E17CEE9C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9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1EE0-D865-6F44-8327-EA23955BE1DC}" type="datetimeFigureOut">
              <a:rPr lang="en-US" smtClean="0"/>
              <a:t>16/01/2012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93B9-73B0-A048-835F-2E17CEE9C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1EE0-D865-6F44-8327-EA23955BE1DC}" type="datetimeFigureOut">
              <a:rPr lang="en-US" smtClean="0"/>
              <a:t>16/01/2012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93B9-73B0-A048-835F-2E17CEE9C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20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1EE0-D865-6F44-8327-EA23955BE1DC}" type="datetimeFigureOut">
              <a:rPr lang="en-US" smtClean="0"/>
              <a:t>16/01/2012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93B9-73B0-A048-835F-2E17CEE9C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6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1EE0-D865-6F44-8327-EA23955BE1DC}" type="datetimeFigureOut">
              <a:rPr lang="en-US" smtClean="0"/>
              <a:t>16/01/2012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93B9-73B0-A048-835F-2E17CEE9C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64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1EE0-D865-6F44-8327-EA23955BE1DC}" type="datetimeFigureOut">
              <a:rPr lang="en-US" smtClean="0"/>
              <a:t>16/01/2012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93B9-73B0-A048-835F-2E17CEE9C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1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11EE0-D865-6F44-8327-EA23955BE1DC}" type="datetimeFigureOut">
              <a:rPr lang="en-US" smtClean="0"/>
              <a:t>16/01/2012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693B9-73B0-A048-835F-2E17CEE9C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3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Fast Compressed Tries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through </a:t>
            </a:r>
            <a:r>
              <a:rPr lang="en-US" dirty="0"/>
              <a:t>Path Decompositions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391481"/>
          </a:xfrm>
        </p:spPr>
        <p:txBody>
          <a:bodyPr>
            <a:normAutofit/>
          </a:bodyPr>
          <a:lstStyle/>
          <a:p>
            <a:r>
              <a:rPr lang="en-US" dirty="0" smtClean="0"/>
              <a:t>Roberto </a:t>
            </a:r>
            <a:r>
              <a:rPr lang="en-US" dirty="0" err="1" smtClean="0"/>
              <a:t>Grossi</a:t>
            </a:r>
            <a:endParaRPr lang="en-US" dirty="0" smtClean="0"/>
          </a:p>
          <a:p>
            <a:r>
              <a:rPr lang="en-US" b="1" dirty="0" smtClean="0"/>
              <a:t>Giuseppe </a:t>
            </a:r>
            <a:r>
              <a:rPr lang="en-US" b="1" dirty="0" smtClean="0"/>
              <a:t>Ottaviano*</a:t>
            </a:r>
            <a:endParaRPr lang="en-US" b="1" dirty="0" smtClean="0"/>
          </a:p>
          <a:p>
            <a:endParaRPr lang="en-US" sz="2400" b="1" dirty="0"/>
          </a:p>
          <a:p>
            <a:r>
              <a:rPr lang="en-US" sz="2800" dirty="0" err="1" smtClean="0"/>
              <a:t>Università</a:t>
            </a:r>
            <a:r>
              <a:rPr lang="en-US" sz="2800" dirty="0" smtClean="0"/>
              <a:t> di Pisa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48171" y="6452868"/>
            <a:ext cx="8647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* Part of the work done while at Microsoft Research Cambridge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62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85"/>
    </mc:Choice>
    <mc:Fallback xmlns="">
      <p:transition xmlns:p14="http://schemas.microsoft.com/office/powerpoint/2010/main" spd="slow" advTm="1048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of </a:t>
            </a:r>
            <a:r>
              <a:rPr lang="en-US" b="1" dirty="0" smtClean="0"/>
              <a:t>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Node labels (</a:t>
            </a:r>
            <a:r>
              <a:rPr lang="en-US" sz="2800" dirty="0" smtClean="0">
                <a:latin typeface="Courier New"/>
                <a:cs typeface="Courier New"/>
              </a:rPr>
              <a:t>t</a:t>
            </a:r>
            <a:r>
              <a:rPr lang="en-US" sz="2800" b="1" u="sng" dirty="0" smtClean="0">
                <a:latin typeface="Courier New"/>
                <a:cs typeface="Courier New"/>
              </a:rPr>
              <a:t>1</a:t>
            </a:r>
            <a:r>
              <a:rPr lang="en-US" sz="2800" dirty="0" smtClean="0">
                <a:latin typeface="Courier New"/>
                <a:cs typeface="Courier New"/>
              </a:rPr>
              <a:t>ri</a:t>
            </a:r>
            <a:r>
              <a:rPr lang="en-US" sz="2800" b="1" u="sng" dirty="0" smtClean="0">
                <a:latin typeface="Courier New"/>
                <a:cs typeface="Courier New"/>
              </a:rPr>
              <a:t>2</a:t>
            </a:r>
            <a:r>
              <a:rPr lang="en-US" sz="2800" dirty="0" smtClean="0">
                <a:latin typeface="Courier New"/>
                <a:cs typeface="Courier New"/>
              </a:rPr>
              <a:t>a</a:t>
            </a:r>
            <a:r>
              <a:rPr lang="en-US" sz="2800" b="1" u="sng" dirty="0" smtClean="0">
                <a:latin typeface="Courier New"/>
                <a:cs typeface="Courier New"/>
              </a:rPr>
              <a:t>1</a:t>
            </a:r>
            <a:r>
              <a:rPr lang="en-US" sz="2800" dirty="0" smtClean="0">
                <a:latin typeface="Courier New"/>
                <a:cs typeface="Courier New"/>
              </a:rPr>
              <a:t>ngle</a:t>
            </a:r>
            <a:r>
              <a:rPr lang="en-US" dirty="0" smtClean="0">
                <a:latin typeface="+mj-lt"/>
                <a:cs typeface="Courier New"/>
              </a:rPr>
              <a:t>, </a:t>
            </a:r>
            <a:r>
              <a:rPr lang="en-US" sz="2800" dirty="0" smtClean="0">
                <a:latin typeface="Courier New"/>
                <a:cs typeface="Courier New"/>
              </a:rPr>
              <a:t>l</a:t>
            </a:r>
            <a:r>
              <a:rPr lang="en-US" sz="2800" b="1" u="sng" dirty="0" smtClean="0">
                <a:latin typeface="Courier New"/>
                <a:cs typeface="Courier New"/>
              </a:rPr>
              <a:t>1</a:t>
            </a:r>
            <a:r>
              <a:rPr lang="en-US" sz="2800" dirty="0" smtClean="0">
                <a:latin typeface="Courier New"/>
                <a:cs typeface="Courier New"/>
              </a:rPr>
              <a:t>e</a:t>
            </a:r>
            <a:r>
              <a:rPr lang="en-US" dirty="0" smtClean="0">
                <a:latin typeface="+mj-lt"/>
                <a:cs typeface="Courier New"/>
              </a:rPr>
              <a:t>, …</a:t>
            </a:r>
            <a:r>
              <a:rPr lang="en-US" dirty="0" smtClean="0">
                <a:latin typeface="+mj-lt"/>
              </a:rPr>
              <a:t>):</a:t>
            </a:r>
          </a:p>
          <a:p>
            <a:pPr lvl="1"/>
            <a:r>
              <a:rPr lang="en-US" dirty="0" smtClean="0"/>
              <a:t>each label is suffix of a string in the set</a:t>
            </a:r>
          </a:p>
          <a:p>
            <a:pPr lvl="1"/>
            <a:r>
              <a:rPr lang="en-US" dirty="0" smtClean="0"/>
              <a:t>interleaved </a:t>
            </a:r>
            <a:r>
              <a:rPr lang="en-US" smtClean="0"/>
              <a:t>with few “</a:t>
            </a:r>
            <a:r>
              <a:rPr lang="en-US" dirty="0" smtClean="0"/>
              <a:t>special characters” </a:t>
            </a:r>
            <a:r>
              <a:rPr lang="en-US" b="1" u="sng" dirty="0" smtClean="0"/>
              <a:t>1</a:t>
            </a:r>
            <a:r>
              <a:rPr lang="en-US" dirty="0" smtClean="0"/>
              <a:t>, </a:t>
            </a:r>
            <a:r>
              <a:rPr lang="en-US" b="1" u="sng" dirty="0" smtClean="0"/>
              <a:t>2</a:t>
            </a:r>
            <a:r>
              <a:rPr lang="en-US" dirty="0" smtClean="0"/>
              <a:t>, </a:t>
            </a:r>
            <a:r>
              <a:rPr lang="en-US" b="1" u="sng" dirty="0" smtClean="0"/>
              <a:t>3</a:t>
            </a:r>
            <a:r>
              <a:rPr lang="en-US" dirty="0" smtClean="0"/>
              <a:t>,… </a:t>
            </a:r>
          </a:p>
          <a:p>
            <a:r>
              <a:rPr lang="en-US" dirty="0" smtClean="0"/>
              <a:t>Compressible if strings are compressible</a:t>
            </a:r>
          </a:p>
          <a:p>
            <a:r>
              <a:rPr lang="en-US" dirty="0" smtClean="0"/>
              <a:t>Dictionary and parsing computed with</a:t>
            </a:r>
            <a:br>
              <a:rPr lang="en-US" dirty="0" smtClean="0"/>
            </a:br>
            <a:r>
              <a:rPr lang="en-US" dirty="0" smtClean="0"/>
              <a:t>modified Re-Pair</a:t>
            </a:r>
          </a:p>
          <a:p>
            <a:pPr lvl="1"/>
            <a:r>
              <a:rPr lang="en-US" dirty="0" smtClean="0"/>
              <a:t>Domain-specific compression can be used instead</a:t>
            </a:r>
          </a:p>
          <a:p>
            <a:r>
              <a:rPr lang="en-US" dirty="0" smtClean="0"/>
              <a:t>Decompression overhead negligible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03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363"/>
    </mc:Choice>
    <mc:Fallback xmlns="">
      <p:transition xmlns:p14="http://schemas.microsoft.com/office/powerpoint/2010/main" spd="slow" advTm="6236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 (time)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4211"/>
            <a:ext cx="8229600" cy="1757626"/>
          </a:xfrm>
        </p:spPr>
        <p:txBody>
          <a:bodyPr>
            <a:normAutofit/>
          </a:bodyPr>
          <a:lstStyle/>
          <a:p>
            <a:r>
              <a:rPr lang="en-US" dirty="0" smtClean="0"/>
              <a:t>Experiments show gains in time comparable to the gains in height</a:t>
            </a:r>
          </a:p>
          <a:p>
            <a:r>
              <a:rPr lang="en-US" dirty="0" smtClean="0"/>
              <a:t>Confirm that bottleneck is traversal operations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626509"/>
              </p:ext>
            </p:extLst>
          </p:nvPr>
        </p:nvGraphicFramePr>
        <p:xfrm>
          <a:off x="569332" y="3270248"/>
          <a:ext cx="7999862" cy="335197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591179"/>
                <a:gridCol w="1469561"/>
                <a:gridCol w="1469561"/>
                <a:gridCol w="1469561"/>
              </a:tblGrid>
              <a:tr h="47885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Web</a:t>
                      </a:r>
                      <a:r>
                        <a:rPr lang="en-US" baseline="0" dirty="0" smtClean="0"/>
                        <a:t> Queries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URLs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Synthetic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5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Trie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7.0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119.8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8854">
                <a:tc>
                  <a:txBody>
                    <a:bodyPr/>
                    <a:lstStyle/>
                    <a:p>
                      <a:r>
                        <a:rPr lang="en-US" dirty="0" smtClean="0"/>
                        <a:t>Centroid </a:t>
                      </a:r>
                      <a:r>
                        <a:rPr lang="en-US" dirty="0" err="1" smtClean="0"/>
                        <a:t>trie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2.4</a:t>
                      </a:r>
                      <a:endParaRPr lang="en-US" b="1" dirty="0"/>
                    </a:p>
                  </a:txBody>
                  <a:tcPr>
                    <a:lnB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4.3</a:t>
                      </a:r>
                      <a:endParaRPr lang="en-US" b="1" dirty="0"/>
                    </a:p>
                  </a:txBody>
                  <a:tcPr>
                    <a:lnB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5.1</a:t>
                      </a:r>
                      <a:endParaRPr lang="en-US" b="1" dirty="0"/>
                    </a:p>
                  </a:txBody>
                  <a:tcPr>
                    <a:lnB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54">
                <a:tc>
                  <a:txBody>
                    <a:bodyPr/>
                    <a:lstStyle/>
                    <a:p>
                      <a:r>
                        <a:rPr lang="en-US" dirty="0" smtClean="0"/>
                        <a:t>Hollow </a:t>
                      </a:r>
                      <a:r>
                        <a:rPr lang="en-US" dirty="0" err="1" smtClean="0"/>
                        <a:t>trie</a:t>
                      </a:r>
                      <a:r>
                        <a:rPr lang="en-US" dirty="0" smtClean="0"/>
                        <a:t> [ALENEX 09]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16.6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22.4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462.7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54">
                <a:tc>
                  <a:txBody>
                    <a:bodyPr/>
                    <a:lstStyle/>
                    <a:p>
                      <a:r>
                        <a:rPr lang="en-US" dirty="0" smtClean="0"/>
                        <a:t>Hollow </a:t>
                      </a:r>
                      <a:r>
                        <a:rPr lang="en-US" baseline="0" dirty="0" err="1" smtClean="0"/>
                        <a:t>trie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13.9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137.1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8854">
                <a:tc>
                  <a:txBody>
                    <a:bodyPr/>
                    <a:lstStyle/>
                    <a:p>
                      <a:r>
                        <a:rPr lang="en-US" dirty="0" smtClean="0"/>
                        <a:t>Centroid hollow </a:t>
                      </a:r>
                      <a:r>
                        <a:rPr lang="en-US" baseline="0" dirty="0" err="1" smtClean="0"/>
                        <a:t>trie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2.8</a:t>
                      </a:r>
                      <a:endParaRPr lang="en-US" b="1" dirty="0"/>
                    </a:p>
                  </a:txBody>
                  <a:tcPr>
                    <a:lnB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4.4</a:t>
                      </a:r>
                      <a:endParaRPr lang="en-US" b="1" dirty="0"/>
                    </a:p>
                  </a:txBody>
                  <a:tcPr>
                    <a:lnB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11.1</a:t>
                      </a:r>
                      <a:endParaRPr lang="en-US" b="1" dirty="0"/>
                    </a:p>
                  </a:txBody>
                  <a:tcPr>
                    <a:lnB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(microseconds,</a:t>
                      </a:r>
                      <a:r>
                        <a:rPr lang="en-US" sz="1600" b="1" baseline="0" dirty="0" smtClean="0"/>
                        <a:t> lower is better</a:t>
                      </a:r>
                      <a:r>
                        <a:rPr lang="en-US" sz="1600" b="1" dirty="0" smtClean="0"/>
                        <a:t>)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644903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Code available at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https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://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github.com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/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ot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/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path_decomposed_tries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68052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636"/>
    </mc:Choice>
    <mc:Fallback xmlns="">
      <p:transition xmlns:p14="http://schemas.microsoft.com/office/powerpoint/2010/main" spd="slow" advTm="6063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 (space)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605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strings with many common prefixes, even non-compressed </a:t>
            </a:r>
            <a:r>
              <a:rPr lang="en-US" dirty="0" err="1" smtClean="0"/>
              <a:t>trie</a:t>
            </a:r>
            <a:r>
              <a:rPr lang="en-US" dirty="0" smtClean="0"/>
              <a:t> is space-efficient</a:t>
            </a:r>
          </a:p>
          <a:p>
            <a:r>
              <a:rPr lang="en-US" dirty="0" smtClean="0"/>
              <a:t>Labels compression considerably increases space-efficiency</a:t>
            </a:r>
          </a:p>
          <a:p>
            <a:r>
              <a:rPr lang="en-US" dirty="0" smtClean="0"/>
              <a:t>Decompression time overhead: ~10%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271872"/>
              </p:ext>
            </p:extLst>
          </p:nvPr>
        </p:nvGraphicFramePr>
        <p:xfrm>
          <a:off x="569332" y="4219183"/>
          <a:ext cx="7999862" cy="239427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591179"/>
                <a:gridCol w="1469561"/>
                <a:gridCol w="1469561"/>
                <a:gridCol w="1469561"/>
              </a:tblGrid>
              <a:tr h="47885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Web</a:t>
                      </a:r>
                      <a:r>
                        <a:rPr lang="en-US" baseline="0" dirty="0" smtClean="0"/>
                        <a:t> Queries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URLs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Synthetic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54">
                <a:tc>
                  <a:txBody>
                    <a:bodyPr/>
                    <a:lstStyle/>
                    <a:p>
                      <a:r>
                        <a:rPr lang="en-US" dirty="0" smtClean="0"/>
                        <a:t>Hu-Tucker</a:t>
                      </a:r>
                      <a:r>
                        <a:rPr lang="en-US" baseline="0" dirty="0" smtClean="0"/>
                        <a:t> Front Coding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40.9%</a:t>
                      </a:r>
                      <a:endParaRPr lang="en-US" b="0" dirty="0"/>
                    </a:p>
                  </a:txBody>
                  <a:tcP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24.4%</a:t>
                      </a:r>
                      <a:endParaRPr lang="en-US" b="0" dirty="0"/>
                    </a:p>
                  </a:txBody>
                  <a:tcP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19.1%</a:t>
                      </a:r>
                      <a:endParaRPr lang="en-US" b="0" dirty="0"/>
                    </a:p>
                  </a:txBody>
                  <a:tcP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8854">
                <a:tc>
                  <a:txBody>
                    <a:bodyPr/>
                    <a:lstStyle/>
                    <a:p>
                      <a:r>
                        <a:rPr lang="en-US" dirty="0" smtClean="0"/>
                        <a:t>Centroid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trie</a:t>
                      </a:r>
                      <a:endParaRPr lang="en-US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55.6%</a:t>
                      </a:r>
                      <a:endParaRPr lang="en-US" b="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22.4%</a:t>
                      </a:r>
                      <a:endParaRPr lang="en-US" b="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17.9%</a:t>
                      </a:r>
                      <a:endParaRPr lang="en-US" b="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54">
                <a:tc>
                  <a:txBody>
                    <a:bodyPr/>
                    <a:lstStyle/>
                    <a:p>
                      <a:r>
                        <a:rPr lang="en-US" dirty="0" smtClean="0"/>
                        <a:t>Centroid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trie</a:t>
                      </a:r>
                      <a:r>
                        <a:rPr lang="en-US" baseline="0" dirty="0" smtClean="0"/>
                        <a:t> + compression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31.5%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13.6%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0.4%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(compression</a:t>
                      </a:r>
                      <a:r>
                        <a:rPr lang="en-US" sz="1600" b="1" baseline="0" dirty="0" smtClean="0"/>
                        <a:t> ratio, lower is better</a:t>
                      </a:r>
                      <a:r>
                        <a:rPr lang="en-US" sz="1600" b="1" dirty="0" smtClean="0"/>
                        <a:t>)</a:t>
                      </a:r>
                      <a:endParaRPr lang="en-US" sz="1600" b="1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644903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Code available at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https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://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github.com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/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ot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/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path_decomposed_tries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97290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911"/>
    </mc:Choice>
    <mc:Fallback xmlns="">
      <p:transition xmlns:p14="http://schemas.microsoft.com/office/powerpoint/2010/main" spd="slow" advTm="8491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 for your attention!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32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96"/>
    </mc:Choice>
    <mc:Fallback xmlns="">
      <p:transition xmlns:p14="http://schemas.microsoft.com/office/powerpoint/2010/main" spd="slow" advTm="449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/>
              <a:t>[ALENEX 10]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D.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Arroyuelo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R.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Cánovas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G. Navarro, and K.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Sadakane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2600" b="1" dirty="0" smtClean="0"/>
              <a:t>Succinct trees in practice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In ALENEX, pages 84–97, 2010. </a:t>
            </a:r>
          </a:p>
          <a:p>
            <a:r>
              <a:rPr lang="en-US" sz="2600" b="1" dirty="0"/>
              <a:t>[ALENEX </a:t>
            </a:r>
            <a:r>
              <a:rPr lang="en-US" sz="2600" b="1" dirty="0" smtClean="0"/>
              <a:t>09] 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Belazzougui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P.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Boldi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R.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Pagh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and S.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Vigna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2600" b="1" dirty="0">
                <a:solidFill>
                  <a:srgbClr val="000000"/>
                </a:solidFill>
              </a:rPr>
              <a:t>Monotone minimal perfect hashing: searching a sorted table with O(1) accesses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In SODA, pages 785–794, 2009. </a:t>
            </a:r>
          </a:p>
          <a:p>
            <a:r>
              <a:rPr lang="en-US" sz="2600" b="1" dirty="0" smtClean="0"/>
              <a:t>[PODS 08] 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Ferragina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R.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Grossi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A. Gupta, R. Shah, and J. S. Vitter. </a:t>
            </a:r>
            <a:r>
              <a:rPr lang="en-US" sz="2600" b="1" dirty="0">
                <a:solidFill>
                  <a:srgbClr val="000000"/>
                </a:solidFill>
              </a:rPr>
              <a:t>On searching compressed string collections cache-obliviously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In PODS, pages 181–190, 2008. 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958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643006" y="1790640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smtClean="0">
                <a:solidFill>
                  <a:srgbClr val="000000"/>
                </a:solidFill>
                <a:latin typeface="Courier New"/>
                <a:cs typeface="Courier New"/>
              </a:rPr>
              <a:t>t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427" y="2696615"/>
            <a:ext cx="19999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 New"/>
                <a:cs typeface="Courier New"/>
              </a:rPr>
              <a:t>three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trial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triangle</a:t>
            </a:r>
          </a:p>
          <a:p>
            <a:r>
              <a:rPr lang="en-US" sz="2400" dirty="0" err="1">
                <a:latin typeface="Courier New"/>
                <a:cs typeface="Courier New"/>
              </a:rPr>
              <a:t>trie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 smtClean="0">
                <a:latin typeface="Courier New"/>
                <a:cs typeface="Courier New"/>
              </a:rPr>
              <a:t>triple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triply</a:t>
            </a:r>
          </a:p>
        </p:txBody>
      </p:sp>
      <p:sp>
        <p:nvSpPr>
          <p:cNvPr id="4" name="Oval 3"/>
          <p:cNvSpPr/>
          <p:nvPr/>
        </p:nvSpPr>
        <p:spPr>
          <a:xfrm>
            <a:off x="6524439" y="2985988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Oval 4"/>
          <p:cNvSpPr/>
          <p:nvPr/>
        </p:nvSpPr>
        <p:spPr>
          <a:xfrm>
            <a:off x="4604771" y="2985988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ree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cxnSp>
        <p:nvCxnSpPr>
          <p:cNvPr id="7" name="Straight Connector 6"/>
          <p:cNvCxnSpPr>
            <a:stCxn id="2" idx="4"/>
            <a:endCxn id="5" idx="0"/>
          </p:cNvCxnSpPr>
          <p:nvPr/>
        </p:nvCxnSpPr>
        <p:spPr>
          <a:xfrm flipH="1">
            <a:off x="4874839" y="2330813"/>
            <a:ext cx="1038235" cy="65517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" idx="4"/>
            <a:endCxn id="4" idx="0"/>
          </p:cNvCxnSpPr>
          <p:nvPr/>
        </p:nvCxnSpPr>
        <p:spPr>
          <a:xfrm>
            <a:off x="5913074" y="2330813"/>
            <a:ext cx="881433" cy="65517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377550" y="4560916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470781" y="4560916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697031" y="4529932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smtClean="0">
                <a:solidFill>
                  <a:srgbClr val="000000"/>
                </a:solidFill>
                <a:latin typeface="Courier New"/>
                <a:cs typeface="Courier New"/>
              </a:rPr>
              <a:t>l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165932" y="5756782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086546" y="5756782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8122057" y="5756782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429555" y="5756782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gle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cxnSp>
        <p:nvCxnSpPr>
          <p:cNvPr id="20" name="Straight Connector 19"/>
          <p:cNvCxnSpPr>
            <a:stCxn id="4" idx="4"/>
            <a:endCxn id="12" idx="0"/>
          </p:cNvCxnSpPr>
          <p:nvPr/>
        </p:nvCxnSpPr>
        <p:spPr>
          <a:xfrm>
            <a:off x="6794507" y="3526161"/>
            <a:ext cx="853111" cy="103475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4"/>
            <a:endCxn id="14" idx="0"/>
          </p:cNvCxnSpPr>
          <p:nvPr/>
        </p:nvCxnSpPr>
        <p:spPr>
          <a:xfrm flipH="1">
            <a:off x="4967099" y="3526161"/>
            <a:ext cx="1827408" cy="100377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4"/>
            <a:endCxn id="13" idx="0"/>
          </p:cNvCxnSpPr>
          <p:nvPr/>
        </p:nvCxnSpPr>
        <p:spPr>
          <a:xfrm flipH="1">
            <a:off x="3740849" y="3526161"/>
            <a:ext cx="3053658" cy="103475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5" idx="0"/>
            <a:endCxn id="14" idx="4"/>
          </p:cNvCxnSpPr>
          <p:nvPr/>
        </p:nvCxnSpPr>
        <p:spPr>
          <a:xfrm flipH="1" flipV="1">
            <a:off x="4967099" y="5070105"/>
            <a:ext cx="468901" cy="68667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4" idx="4"/>
            <a:endCxn id="16" idx="0"/>
          </p:cNvCxnSpPr>
          <p:nvPr/>
        </p:nvCxnSpPr>
        <p:spPr>
          <a:xfrm flipH="1">
            <a:off x="4356614" y="5070105"/>
            <a:ext cx="610485" cy="68667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2" idx="4"/>
            <a:endCxn id="18" idx="0"/>
          </p:cNvCxnSpPr>
          <p:nvPr/>
        </p:nvCxnSpPr>
        <p:spPr>
          <a:xfrm>
            <a:off x="7647618" y="5101089"/>
            <a:ext cx="744507" cy="65569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2" idx="4"/>
            <a:endCxn id="19" idx="0"/>
          </p:cNvCxnSpPr>
          <p:nvPr/>
        </p:nvCxnSpPr>
        <p:spPr>
          <a:xfrm flipH="1">
            <a:off x="6699623" y="5101089"/>
            <a:ext cx="947995" cy="65569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862284" y="2330813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h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58751" y="2330813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r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55350" y="3753349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/>
                <a:cs typeface="Courier New"/>
              </a:rPr>
              <a:t>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442933" y="4037696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p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359957" y="3831524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a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071732" y="5105144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l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664429" y="5101089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n</a:t>
            </a:r>
            <a:endParaRPr lang="en-US" sz="2800" b="1" dirty="0">
              <a:latin typeface="Courier New"/>
              <a:cs typeface="Courier New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6225893" y="1280121"/>
            <a:ext cx="2625292" cy="985196"/>
            <a:chOff x="6276218" y="321638"/>
            <a:chExt cx="2625292" cy="985196"/>
          </a:xfrm>
        </p:grpSpPr>
        <p:sp>
          <p:nvSpPr>
            <p:cNvPr id="50" name="Rectangle 49"/>
            <p:cNvSpPr/>
            <p:nvPr/>
          </p:nvSpPr>
          <p:spPr>
            <a:xfrm>
              <a:off x="6276218" y="832157"/>
              <a:ext cx="298545" cy="47467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Arrow Connector 51"/>
            <p:cNvCxnSpPr>
              <a:endCxn id="50" idx="3"/>
            </p:cNvCxnSpPr>
            <p:nvPr/>
          </p:nvCxnSpPr>
          <p:spPr>
            <a:xfrm flipH="1">
              <a:off x="6574763" y="743792"/>
              <a:ext cx="793154" cy="325704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7367917" y="321638"/>
              <a:ext cx="15335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Node label</a:t>
              </a:r>
              <a:endParaRPr lang="en-US" sz="2400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046031" y="1471442"/>
            <a:ext cx="4127353" cy="1382591"/>
            <a:chOff x="1096356" y="512959"/>
            <a:chExt cx="4127353" cy="1382591"/>
          </a:xfrm>
        </p:grpSpPr>
        <p:sp>
          <p:nvSpPr>
            <p:cNvPr id="56" name="Rectangle 55"/>
            <p:cNvSpPr/>
            <p:nvPr/>
          </p:nvSpPr>
          <p:spPr>
            <a:xfrm>
              <a:off x="4925164" y="1420873"/>
              <a:ext cx="298545" cy="474677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Arrow Connector 56"/>
            <p:cNvCxnSpPr>
              <a:endCxn id="41" idx="1"/>
            </p:cNvCxnSpPr>
            <p:nvPr/>
          </p:nvCxnSpPr>
          <p:spPr>
            <a:xfrm>
              <a:off x="3791174" y="974624"/>
              <a:ext cx="1121435" cy="659316"/>
            </a:xfrm>
            <a:prstGeom prst="straightConnector1">
              <a:avLst/>
            </a:prstGeom>
            <a:ln w="28575" cmpd="sng">
              <a:solidFill>
                <a:srgbClr val="008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1096356" y="512959"/>
              <a:ext cx="26948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Branching character</a:t>
              </a:r>
              <a:endParaRPr lang="en-US" sz="2400" dirty="0"/>
            </a:p>
          </p:txBody>
        </p:sp>
      </p:grpSp>
      <p:sp>
        <p:nvSpPr>
          <p:cNvPr id="68" name="Title 6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Compacted tries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5221329" y="5046131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y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82288" y="5046131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/>
                <a:cs typeface="Courier New"/>
              </a:rPr>
              <a:t>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165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327"/>
    </mc:Choice>
    <mc:Fallback xmlns="">
      <p:transition xmlns:p14="http://schemas.microsoft.com/office/powerpoint/2010/main" spd="slow" advTm="53327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 dictionaries</a:t>
            </a:r>
          </a:p>
          <a:p>
            <a:pPr lvl="1"/>
            <a:r>
              <a:rPr lang="en-US" dirty="0" smtClean="0"/>
              <a:t>With prefix lookup, predecessor, …</a:t>
            </a:r>
          </a:p>
          <a:p>
            <a:pPr lvl="1"/>
            <a:r>
              <a:rPr lang="en-US" dirty="0" smtClean="0"/>
              <a:t>Exploit prefix compression</a:t>
            </a:r>
          </a:p>
          <a:p>
            <a:r>
              <a:rPr lang="en-US" dirty="0" smtClean="0"/>
              <a:t>Monotone perfect hash functions</a:t>
            </a:r>
          </a:p>
          <a:p>
            <a:pPr lvl="1"/>
            <a:r>
              <a:rPr lang="en-US" dirty="0" smtClean="0"/>
              <a:t>“Hollow” or “Blind” tries [ALENEX 09]</a:t>
            </a:r>
          </a:p>
          <a:p>
            <a:pPr lvl="1"/>
            <a:r>
              <a:rPr lang="en-US" dirty="0" smtClean="0"/>
              <a:t>Binary tree (no need store branching chars)</a:t>
            </a:r>
          </a:p>
          <a:p>
            <a:pPr lvl="1"/>
            <a:r>
              <a:rPr lang="en-US" dirty="0" smtClean="0"/>
              <a:t>No need to store node labels, just lengths (skips)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2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713"/>
    </mc:Choice>
    <mc:Fallback xmlns="">
      <p:transition xmlns:p14="http://schemas.microsoft.com/office/powerpoint/2010/main" spd="slow" advTm="10871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Height vs.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Tries can be deep – no guarantee on height</a:t>
            </a:r>
          </a:p>
          <a:p>
            <a:r>
              <a:rPr lang="en-US" dirty="0" smtClean="0"/>
              <a:t>Bad with pointer-based trees </a:t>
            </a:r>
          </a:p>
          <a:p>
            <a:pPr lvl="1"/>
            <a:r>
              <a:rPr lang="en-US" dirty="0" smtClean="0"/>
              <a:t>~1 cache miss per </a:t>
            </a:r>
            <a:r>
              <a:rPr lang="en-US" i="1" dirty="0" smtClean="0"/>
              <a:t>child</a:t>
            </a:r>
            <a:r>
              <a:rPr lang="en-US" dirty="0" smtClean="0"/>
              <a:t> operation </a:t>
            </a:r>
          </a:p>
          <a:p>
            <a:r>
              <a:rPr lang="en-US" dirty="0" smtClean="0"/>
              <a:t>Worse with succinct tree encodings</a:t>
            </a:r>
          </a:p>
          <a:p>
            <a:pPr lvl="1"/>
            <a:r>
              <a:rPr lang="en-US" dirty="0" smtClean="0"/>
              <a:t>Need to access several directories</a:t>
            </a:r>
          </a:p>
          <a:p>
            <a:pPr lvl="1"/>
            <a:r>
              <a:rPr lang="en-US" i="1" dirty="0" smtClean="0"/>
              <a:t>Many</a:t>
            </a:r>
            <a:r>
              <a:rPr lang="en-US" dirty="0" smtClean="0"/>
              <a:t> cache misses per </a:t>
            </a:r>
            <a:r>
              <a:rPr lang="en-US" i="1" dirty="0" smtClean="0"/>
              <a:t>child</a:t>
            </a:r>
            <a:r>
              <a:rPr lang="en-US" dirty="0" smtClean="0"/>
              <a:t> operation</a:t>
            </a:r>
          </a:p>
          <a:p>
            <a:pPr lvl="1"/>
            <a:r>
              <a:rPr lang="en-US" dirty="0" smtClean="0"/>
              <a:t>Large constants hidden in the O(1)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03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360"/>
    </mc:Choice>
    <mc:Fallback xmlns="">
      <p:transition xmlns:p14="http://schemas.microsoft.com/office/powerpoint/2010/main" spd="slow" advTm="11236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Path decomposition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2498819" y="1756503"/>
            <a:ext cx="540135" cy="5401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smtClean="0">
                <a:solidFill>
                  <a:srgbClr val="000000"/>
                </a:solidFill>
                <a:latin typeface="Courier New"/>
                <a:cs typeface="Courier New"/>
              </a:rPr>
              <a:t>t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3380252" y="2951851"/>
            <a:ext cx="540135" cy="5401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1460584" y="2951851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ree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cxnSp>
        <p:nvCxnSpPr>
          <p:cNvPr id="34" name="Straight Connector 33"/>
          <p:cNvCxnSpPr>
            <a:stCxn id="31" idx="4"/>
            <a:endCxn id="33" idx="0"/>
          </p:cNvCxnSpPr>
          <p:nvPr/>
        </p:nvCxnSpPr>
        <p:spPr>
          <a:xfrm flipH="1">
            <a:off x="1730652" y="2296676"/>
            <a:ext cx="1038235" cy="65517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1" idx="4"/>
            <a:endCxn id="32" idx="0"/>
          </p:cNvCxnSpPr>
          <p:nvPr/>
        </p:nvCxnSpPr>
        <p:spPr>
          <a:xfrm>
            <a:off x="2768887" y="2296676"/>
            <a:ext cx="881433" cy="655175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019951" y="4526779"/>
            <a:ext cx="540135" cy="5401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26594" y="4526779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552844" y="4495795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smtClean="0">
                <a:solidFill>
                  <a:srgbClr val="000000"/>
                </a:solidFill>
                <a:latin typeface="Courier New"/>
                <a:cs typeface="Courier New"/>
              </a:rPr>
              <a:t>l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2021745" y="5722645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942359" y="5722645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4764458" y="5722645"/>
            <a:ext cx="540135" cy="540173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l-GR" sz="2800" dirty="0">
                <a:solidFill>
                  <a:srgbClr val="000000"/>
                </a:solidFill>
                <a:latin typeface="Courier New"/>
                <a:cs typeface="Courier New"/>
              </a:rPr>
              <a:t>ε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071956" y="5722645"/>
            <a:ext cx="540135" cy="5401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92000" tIns="36000" rtlCol="0" anchor="b" anchorCtr="0"/>
          <a:lstStyle/>
          <a:p>
            <a:r>
              <a:rPr lang="en-US" sz="28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gle</a:t>
            </a:r>
            <a:endParaRPr lang="en-US" sz="2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cxnSp>
        <p:nvCxnSpPr>
          <p:cNvPr id="43" name="Straight Connector 42"/>
          <p:cNvCxnSpPr>
            <a:stCxn id="32" idx="4"/>
            <a:endCxn id="36" idx="0"/>
          </p:cNvCxnSpPr>
          <p:nvPr/>
        </p:nvCxnSpPr>
        <p:spPr>
          <a:xfrm>
            <a:off x="3650320" y="3492024"/>
            <a:ext cx="639699" cy="1034755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2" idx="4"/>
            <a:endCxn id="38" idx="0"/>
          </p:cNvCxnSpPr>
          <p:nvPr/>
        </p:nvCxnSpPr>
        <p:spPr>
          <a:xfrm flipH="1">
            <a:off x="1822912" y="3492024"/>
            <a:ext cx="1827408" cy="100377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2" idx="4"/>
            <a:endCxn id="37" idx="0"/>
          </p:cNvCxnSpPr>
          <p:nvPr/>
        </p:nvCxnSpPr>
        <p:spPr>
          <a:xfrm flipH="1">
            <a:off x="596662" y="3492024"/>
            <a:ext cx="3053658" cy="103475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9" idx="0"/>
            <a:endCxn id="38" idx="4"/>
          </p:cNvCxnSpPr>
          <p:nvPr/>
        </p:nvCxnSpPr>
        <p:spPr>
          <a:xfrm flipH="1" flipV="1">
            <a:off x="1822912" y="5035968"/>
            <a:ext cx="468901" cy="68667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8" idx="4"/>
            <a:endCxn id="40" idx="0"/>
          </p:cNvCxnSpPr>
          <p:nvPr/>
        </p:nvCxnSpPr>
        <p:spPr>
          <a:xfrm flipH="1">
            <a:off x="1212427" y="5035968"/>
            <a:ext cx="610485" cy="68667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6" idx="4"/>
            <a:endCxn id="41" idx="0"/>
          </p:cNvCxnSpPr>
          <p:nvPr/>
        </p:nvCxnSpPr>
        <p:spPr>
          <a:xfrm>
            <a:off x="4290019" y="5066952"/>
            <a:ext cx="744507" cy="65569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6" idx="4"/>
            <a:endCxn id="42" idx="0"/>
          </p:cNvCxnSpPr>
          <p:nvPr/>
        </p:nvCxnSpPr>
        <p:spPr>
          <a:xfrm flipH="1">
            <a:off x="3342024" y="5066952"/>
            <a:ext cx="947995" cy="655693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718097" y="2296676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h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314564" y="2296676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r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411163" y="3719212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/>
                <a:cs typeface="Courier New"/>
              </a:rPr>
              <a:t>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298746" y="4003559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p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15770" y="3797387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a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14133" y="5071007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l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306830" y="5066952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n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77142" y="5011994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/>
                <a:cs typeface="Courier New"/>
              </a:rPr>
              <a:t>y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38101" y="5011994"/>
            <a:ext cx="400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/>
                <a:cs typeface="Courier New"/>
              </a:rPr>
              <a:t>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791299" y="1824786"/>
            <a:ext cx="4016461" cy="2322570"/>
            <a:chOff x="4791299" y="1795588"/>
            <a:chExt cx="4016461" cy="2322570"/>
          </a:xfrm>
        </p:grpSpPr>
        <p:sp>
          <p:nvSpPr>
            <p:cNvPr id="65" name="Rectangle 64"/>
            <p:cNvSpPr/>
            <p:nvPr/>
          </p:nvSpPr>
          <p:spPr>
            <a:xfrm>
              <a:off x="4791299" y="1795588"/>
              <a:ext cx="4016461" cy="72845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C0504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Courier New"/>
                  <a:cs typeface="Courier New"/>
                </a:rPr>
                <a:t>t</a:t>
              </a:r>
              <a:r>
                <a:rPr lang="en-US" sz="2800" b="1" dirty="0" smtClean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latin typeface="Courier New"/>
                  <a:cs typeface="Courier New"/>
                </a:rPr>
                <a:t>r</a:t>
              </a:r>
              <a:r>
                <a:rPr lang="en-US" sz="2800" dirty="0" smtClean="0">
                  <a:latin typeface="Courier New"/>
                  <a:cs typeface="Courier New"/>
                </a:rPr>
                <a:t>i</a:t>
              </a:r>
              <a:r>
                <a:rPr lang="en-US" sz="2800" b="1" dirty="0" smtClean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latin typeface="Courier New"/>
                  <a:cs typeface="Courier New"/>
                </a:rPr>
                <a:t>an</a:t>
              </a:r>
              <a:r>
                <a:rPr lang="en-US" sz="2800" dirty="0" smtClean="0">
                  <a:latin typeface="Courier New"/>
                  <a:cs typeface="Courier New"/>
                </a:rPr>
                <a:t>gle</a:t>
              </a:r>
              <a:endParaRPr lang="en-US" sz="2800" dirty="0">
                <a:latin typeface="Courier New"/>
                <a:cs typeface="Courier New"/>
              </a:endParaRPr>
            </a:p>
          </p:txBody>
        </p:sp>
        <p:sp>
          <p:nvSpPr>
            <p:cNvPr id="66" name="Isosceles Triangle 65"/>
            <p:cNvSpPr/>
            <p:nvPr/>
          </p:nvSpPr>
          <p:spPr>
            <a:xfrm>
              <a:off x="5044406" y="3446593"/>
              <a:ext cx="782890" cy="671565"/>
            </a:xfrm>
            <a:prstGeom prst="triangl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>
              <a:endCxn id="66" idx="0"/>
            </p:cNvCxnSpPr>
            <p:nvPr/>
          </p:nvCxnSpPr>
          <p:spPr>
            <a:xfrm flipH="1">
              <a:off x="5435851" y="2378048"/>
              <a:ext cx="824729" cy="106854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5269348" y="2755056"/>
              <a:ext cx="4001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atin typeface="Courier New"/>
                  <a:cs typeface="Courier New"/>
                </a:rPr>
                <a:t>h</a:t>
              </a:r>
              <a:endParaRPr lang="en-US" sz="2800" b="1" dirty="0">
                <a:latin typeface="Courier New"/>
                <a:cs typeface="Courier New"/>
              </a:endParaRPr>
            </a:p>
          </p:txBody>
        </p:sp>
        <p:sp>
          <p:nvSpPr>
            <p:cNvPr id="72" name="Isosceles Triangle 71"/>
            <p:cNvSpPr/>
            <p:nvPr/>
          </p:nvSpPr>
          <p:spPr>
            <a:xfrm>
              <a:off x="5973281" y="3446593"/>
              <a:ext cx="782890" cy="671565"/>
            </a:xfrm>
            <a:prstGeom prst="triangl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Isosceles Triangle 72"/>
            <p:cNvSpPr/>
            <p:nvPr/>
          </p:nvSpPr>
          <p:spPr>
            <a:xfrm>
              <a:off x="6898219" y="3446593"/>
              <a:ext cx="782890" cy="671565"/>
            </a:xfrm>
            <a:prstGeom prst="triangl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Isosceles Triangle 73"/>
            <p:cNvSpPr/>
            <p:nvPr/>
          </p:nvSpPr>
          <p:spPr>
            <a:xfrm>
              <a:off x="7824328" y="3446593"/>
              <a:ext cx="782890" cy="671565"/>
            </a:xfrm>
            <a:prstGeom prst="triangl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/>
            <p:cNvCxnSpPr>
              <a:endCxn id="73" idx="0"/>
            </p:cNvCxnSpPr>
            <p:nvPr/>
          </p:nvCxnSpPr>
          <p:spPr>
            <a:xfrm>
              <a:off x="6683681" y="2378048"/>
              <a:ext cx="605983" cy="106854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endCxn id="72" idx="0"/>
            </p:cNvCxnSpPr>
            <p:nvPr/>
          </p:nvCxnSpPr>
          <p:spPr>
            <a:xfrm flipH="1">
              <a:off x="6364726" y="2378048"/>
              <a:ext cx="318955" cy="106854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endCxn id="74" idx="0"/>
            </p:cNvCxnSpPr>
            <p:nvPr/>
          </p:nvCxnSpPr>
          <p:spPr>
            <a:xfrm>
              <a:off x="6904639" y="2378048"/>
              <a:ext cx="1311134" cy="106854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6137556" y="2755056"/>
              <a:ext cx="4001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atin typeface="Courier New"/>
                  <a:cs typeface="Courier New"/>
                </a:rPr>
                <a:t>e</a:t>
              </a:r>
              <a:endParaRPr lang="en-US" sz="2800" b="1" dirty="0">
                <a:latin typeface="Courier New"/>
                <a:cs typeface="Courier New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118787" y="2715146"/>
              <a:ext cx="4001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atin typeface="Courier New"/>
                  <a:cs typeface="Courier New"/>
                </a:rPr>
                <a:t>p</a:t>
              </a:r>
              <a:endParaRPr lang="en-US" sz="2800" b="1" dirty="0">
                <a:latin typeface="Courier New"/>
                <a:cs typeface="Courier New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897846" y="2755056"/>
              <a:ext cx="4001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atin typeface="Courier New"/>
                  <a:cs typeface="Courier New"/>
                </a:rPr>
                <a:t>l</a:t>
              </a:r>
              <a:endParaRPr lang="en-US" sz="2800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6339" y="2598354"/>
            <a:ext cx="5598509" cy="3770504"/>
            <a:chOff x="-27455" y="2715146"/>
            <a:chExt cx="5598509" cy="3770504"/>
          </a:xfrm>
        </p:grpSpPr>
        <p:sp>
          <p:nvSpPr>
            <p:cNvPr id="4" name="Isosceles Triangle 3"/>
            <p:cNvSpPr/>
            <p:nvPr/>
          </p:nvSpPr>
          <p:spPr>
            <a:xfrm>
              <a:off x="1094307" y="2715146"/>
              <a:ext cx="1160645" cy="1007664"/>
            </a:xfrm>
            <a:prstGeom prst="triangle">
              <a:avLst/>
            </a:prstGeom>
            <a:noFill/>
            <a:ln w="28575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Isosceles Triangle 58"/>
            <p:cNvSpPr/>
            <p:nvPr/>
          </p:nvSpPr>
          <p:spPr>
            <a:xfrm>
              <a:off x="-27455" y="4242980"/>
              <a:ext cx="1160645" cy="1007664"/>
            </a:xfrm>
            <a:prstGeom prst="triangle">
              <a:avLst/>
            </a:prstGeom>
            <a:noFill/>
            <a:ln w="28575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Isosceles Triangle 59"/>
            <p:cNvSpPr/>
            <p:nvPr/>
          </p:nvSpPr>
          <p:spPr>
            <a:xfrm>
              <a:off x="596662" y="4257579"/>
              <a:ext cx="2372473" cy="2136630"/>
            </a:xfrm>
            <a:prstGeom prst="triangle">
              <a:avLst/>
            </a:prstGeom>
            <a:noFill/>
            <a:ln w="28575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Isosceles Triangle 60"/>
            <p:cNvSpPr/>
            <p:nvPr/>
          </p:nvSpPr>
          <p:spPr>
            <a:xfrm>
              <a:off x="4410409" y="5477986"/>
              <a:ext cx="1160645" cy="1007664"/>
            </a:xfrm>
            <a:prstGeom prst="triangle">
              <a:avLst/>
            </a:prstGeom>
            <a:noFill/>
            <a:ln w="28575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186584" y="5776880"/>
            <a:ext cx="2575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cs typeface="Courier New"/>
              </a:rPr>
              <a:t>Query: </a:t>
            </a:r>
            <a:r>
              <a:rPr lang="en-US" sz="2800" dirty="0" smtClean="0">
                <a:latin typeface="Courier New"/>
                <a:cs typeface="Courier New"/>
              </a:rPr>
              <a:t>triple</a:t>
            </a:r>
            <a:endParaRPr lang="en-US" sz="2800" dirty="0">
              <a:latin typeface="Courier New"/>
              <a:cs typeface="Courier New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683681" y="1417638"/>
            <a:ext cx="0" cy="61165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8096641" y="5649116"/>
            <a:ext cx="0" cy="28422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6140722" y="3482201"/>
            <a:ext cx="2447455" cy="1730958"/>
            <a:chOff x="6140722" y="3482201"/>
            <a:chExt cx="2447455" cy="1730958"/>
          </a:xfrm>
        </p:grpSpPr>
        <p:sp>
          <p:nvSpPr>
            <p:cNvPr id="63" name="Isosceles Triangle 62"/>
            <p:cNvSpPr/>
            <p:nvPr/>
          </p:nvSpPr>
          <p:spPr>
            <a:xfrm>
              <a:off x="6904639" y="3482201"/>
              <a:ext cx="782890" cy="671565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140722" y="4320607"/>
              <a:ext cx="2447455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err="1" smtClean="0"/>
                <a:t>Recurse</a:t>
              </a:r>
              <a:r>
                <a:rPr lang="en-US" sz="2400" dirty="0" smtClean="0"/>
                <a:t> here with</a:t>
              </a:r>
              <a:br>
                <a:rPr lang="en-US" sz="2400" dirty="0" smtClean="0"/>
              </a:br>
              <a:r>
                <a:rPr lang="en-US" sz="2400" dirty="0" smtClean="0"/>
                <a:t>suffix </a:t>
              </a:r>
              <a:r>
                <a:rPr lang="en-US" sz="2800" dirty="0" smtClean="0">
                  <a:latin typeface="Courier New"/>
                  <a:cs typeface="Courier New"/>
                </a:rPr>
                <a:t>le</a:t>
              </a:r>
              <a:endParaRPr lang="en-US" sz="2800" dirty="0">
                <a:latin typeface="Courier New"/>
                <a:cs typeface="Courier New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11233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255"/>
    </mc:Choice>
    <mc:Fallback xmlns="">
      <p:transition xmlns:p14="http://schemas.microsoft.com/office/powerpoint/2010/main" spd="slow" advTm="140255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Centroid path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007"/>
            <a:ext cx="8229600" cy="4525963"/>
          </a:xfrm>
        </p:spPr>
        <p:txBody>
          <a:bodyPr/>
          <a:lstStyle/>
          <a:p>
            <a:r>
              <a:rPr lang="en-US" sz="2800" dirty="0" smtClean="0"/>
              <a:t>Decompose along the </a:t>
            </a:r>
            <a:r>
              <a:rPr lang="en-US" sz="2800" b="1" dirty="0" smtClean="0"/>
              <a:t>heavy paths</a:t>
            </a:r>
            <a:endParaRPr lang="en-US" sz="2800" dirty="0"/>
          </a:p>
          <a:p>
            <a:pPr lvl="1"/>
            <a:r>
              <a:rPr lang="en-US" sz="2400" dirty="0" smtClean="0"/>
              <a:t>choose the edge that has most descendants</a:t>
            </a:r>
          </a:p>
          <a:p>
            <a:r>
              <a:rPr lang="en-US" sz="2800" dirty="0" smtClean="0"/>
              <a:t>Height of the decomposed tree: O(log n)</a:t>
            </a:r>
          </a:p>
          <a:p>
            <a:pPr lvl="1"/>
            <a:r>
              <a:rPr lang="en-US" sz="2400" dirty="0" smtClean="0"/>
              <a:t>Usually lower</a:t>
            </a:r>
          </a:p>
          <a:p>
            <a:r>
              <a:rPr lang="en-US" sz="2800" dirty="0" smtClean="0"/>
              <a:t>Average height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109732"/>
              </p:ext>
            </p:extLst>
          </p:nvPr>
        </p:nvGraphicFramePr>
        <p:xfrm>
          <a:off x="569332" y="4116990"/>
          <a:ext cx="7999862" cy="239427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521891"/>
                <a:gridCol w="1492657"/>
                <a:gridCol w="1492657"/>
                <a:gridCol w="1492657"/>
              </a:tblGrid>
              <a:tr h="47885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Web</a:t>
                      </a:r>
                      <a:r>
                        <a:rPr lang="en-US" baseline="0" dirty="0" smtClean="0"/>
                        <a:t> Queries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Synthetic</a:t>
                      </a:r>
                      <a:endParaRPr lang="en-US" dirty="0"/>
                    </a:p>
                  </a:txBody>
                  <a:tcPr/>
                </a:tc>
              </a:tr>
              <a:tr h="478854">
                <a:tc>
                  <a:txBody>
                    <a:bodyPr/>
                    <a:lstStyle/>
                    <a:p>
                      <a:r>
                        <a:rPr lang="en-US" dirty="0" smtClean="0"/>
                        <a:t>Compacted </a:t>
                      </a:r>
                      <a:r>
                        <a:rPr lang="en-US" dirty="0" err="1" smtClean="0"/>
                        <a:t>trie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504.4</a:t>
                      </a:r>
                      <a:endParaRPr lang="en-US" dirty="0"/>
                    </a:p>
                  </a:txBody>
                  <a:tcPr/>
                </a:tc>
              </a:tr>
              <a:tr h="478854">
                <a:tc>
                  <a:txBody>
                    <a:bodyPr/>
                    <a:lstStyle/>
                    <a:p>
                      <a:r>
                        <a:rPr lang="en-US" dirty="0" smtClean="0"/>
                        <a:t>Centroid </a:t>
                      </a:r>
                      <a:r>
                        <a:rPr lang="en-US" dirty="0" err="1" smtClean="0"/>
                        <a:t>trie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1F497D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5.2</a:t>
                      </a:r>
                      <a:endParaRPr lang="en-US" b="1" dirty="0"/>
                    </a:p>
                  </a:txBody>
                  <a:tcPr>
                    <a:lnB w="19050" cap="flat" cmpd="sng" algn="ctr">
                      <a:solidFill>
                        <a:srgbClr val="1F497D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6.2</a:t>
                      </a:r>
                      <a:endParaRPr lang="en-US" b="1" dirty="0"/>
                    </a:p>
                  </a:txBody>
                  <a:tcPr>
                    <a:lnB w="19050" cap="flat" cmpd="sng" algn="ctr">
                      <a:solidFill>
                        <a:srgbClr val="1F497D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2.8</a:t>
                      </a:r>
                      <a:endParaRPr lang="en-US" b="1" dirty="0"/>
                    </a:p>
                  </a:txBody>
                  <a:tcPr>
                    <a:lnB w="19050" cap="flat" cmpd="sng" algn="ctr">
                      <a:solidFill>
                        <a:srgbClr val="1F497D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854">
                <a:tc>
                  <a:txBody>
                    <a:bodyPr/>
                    <a:lstStyle/>
                    <a:p>
                      <a:r>
                        <a:rPr lang="en-US" dirty="0" smtClean="0"/>
                        <a:t>Hollow </a:t>
                      </a:r>
                      <a:r>
                        <a:rPr lang="en-US" baseline="0" dirty="0" err="1" smtClean="0"/>
                        <a:t>trie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1F497D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50.8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1F497D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67.3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1F497D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1005.3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1F497D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8854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Centroid hollow </a:t>
                      </a:r>
                      <a:r>
                        <a:rPr lang="en-US" baseline="0" dirty="0" err="1" smtClean="0"/>
                        <a:t>trie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8.0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9.2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2.8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71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414"/>
    </mc:Choice>
    <mc:Fallback xmlns="">
      <p:transition xmlns:p14="http://schemas.microsoft.com/office/powerpoint/2010/main" spd="slow" advTm="11141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Succinct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[PODS 08] presents a succinct data structure for centroid path-decomposed tries</a:t>
            </a:r>
          </a:p>
          <a:p>
            <a:r>
              <a:rPr lang="en-US" dirty="0" smtClean="0"/>
              <a:t>Not practical: need complex operations on succinct trees</a:t>
            </a:r>
          </a:p>
          <a:p>
            <a:r>
              <a:rPr lang="en-US" dirty="0" smtClean="0"/>
              <a:t>We introduce a simpler and practical encoding</a:t>
            </a:r>
          </a:p>
          <a:p>
            <a:r>
              <a:rPr lang="en-US" dirty="0" smtClean="0"/>
              <a:t>This encoding enables also simple compression of the labels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21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274"/>
    </mc:Choice>
    <mc:Fallback xmlns="">
      <p:transition xmlns:p14="http://schemas.microsoft.com/office/powerpoint/2010/main" spd="slow" advTm="4027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Succinct encoding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85690" y="1769230"/>
            <a:ext cx="3506692" cy="2027790"/>
            <a:chOff x="4791299" y="1795588"/>
            <a:chExt cx="4016461" cy="2322570"/>
          </a:xfrm>
        </p:grpSpPr>
        <p:sp>
          <p:nvSpPr>
            <p:cNvPr id="19" name="Rectangle 18"/>
            <p:cNvSpPr/>
            <p:nvPr/>
          </p:nvSpPr>
          <p:spPr>
            <a:xfrm>
              <a:off x="4791299" y="1795588"/>
              <a:ext cx="4016461" cy="72845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C0504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Courier New"/>
                  <a:cs typeface="Courier New"/>
                </a:rPr>
                <a:t>t</a:t>
              </a:r>
              <a:r>
                <a:rPr lang="en-US" sz="2800" b="1" dirty="0" smtClean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latin typeface="Courier New"/>
                  <a:cs typeface="Courier New"/>
                </a:rPr>
                <a:t>r</a:t>
              </a:r>
              <a:r>
                <a:rPr lang="en-US" sz="2800" dirty="0" smtClean="0">
                  <a:latin typeface="Courier New"/>
                  <a:cs typeface="Courier New"/>
                </a:rPr>
                <a:t>i</a:t>
              </a:r>
              <a:r>
                <a:rPr lang="en-US" sz="2800" b="1" dirty="0" smtClean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  <a:latin typeface="Courier New"/>
                  <a:cs typeface="Courier New"/>
                </a:rPr>
                <a:t>an</a:t>
              </a:r>
              <a:r>
                <a:rPr lang="en-US" sz="2800" dirty="0" smtClean="0">
                  <a:latin typeface="Courier New"/>
                  <a:cs typeface="Courier New"/>
                </a:rPr>
                <a:t>gle</a:t>
              </a:r>
              <a:endParaRPr lang="en-US" sz="2800" dirty="0">
                <a:latin typeface="Courier New"/>
                <a:cs typeface="Courier New"/>
              </a:endParaRPr>
            </a:p>
          </p:txBody>
        </p:sp>
        <p:sp>
          <p:nvSpPr>
            <p:cNvPr id="20" name="Isosceles Triangle 19"/>
            <p:cNvSpPr/>
            <p:nvPr/>
          </p:nvSpPr>
          <p:spPr>
            <a:xfrm>
              <a:off x="5044406" y="3446593"/>
              <a:ext cx="782890" cy="671565"/>
            </a:xfrm>
            <a:prstGeom prst="triangl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>
              <a:endCxn id="20" idx="0"/>
            </p:cNvCxnSpPr>
            <p:nvPr/>
          </p:nvCxnSpPr>
          <p:spPr>
            <a:xfrm flipH="1">
              <a:off x="5435851" y="2378048"/>
              <a:ext cx="824729" cy="106854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269348" y="2755056"/>
              <a:ext cx="4001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atin typeface="Courier New"/>
                  <a:cs typeface="Courier New"/>
                </a:rPr>
                <a:t>h</a:t>
              </a:r>
              <a:endParaRPr lang="en-US" sz="2800" b="1" dirty="0">
                <a:latin typeface="Courier New"/>
                <a:cs typeface="Courier New"/>
              </a:endParaRPr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5973281" y="3446593"/>
              <a:ext cx="782890" cy="671565"/>
            </a:xfrm>
            <a:prstGeom prst="triangl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/>
            <p:cNvSpPr/>
            <p:nvPr/>
          </p:nvSpPr>
          <p:spPr>
            <a:xfrm>
              <a:off x="6898219" y="3446593"/>
              <a:ext cx="782890" cy="671565"/>
            </a:xfrm>
            <a:prstGeom prst="triangl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>
              <a:off x="7824328" y="3446593"/>
              <a:ext cx="782890" cy="671565"/>
            </a:xfrm>
            <a:prstGeom prst="triangl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>
              <a:endCxn id="24" idx="0"/>
            </p:cNvCxnSpPr>
            <p:nvPr/>
          </p:nvCxnSpPr>
          <p:spPr>
            <a:xfrm>
              <a:off x="6683681" y="2378048"/>
              <a:ext cx="605983" cy="106854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endCxn id="23" idx="0"/>
            </p:cNvCxnSpPr>
            <p:nvPr/>
          </p:nvCxnSpPr>
          <p:spPr>
            <a:xfrm flipH="1">
              <a:off x="6364726" y="2378048"/>
              <a:ext cx="318955" cy="106854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endCxn id="25" idx="0"/>
            </p:cNvCxnSpPr>
            <p:nvPr/>
          </p:nvCxnSpPr>
          <p:spPr>
            <a:xfrm>
              <a:off x="6904639" y="2378048"/>
              <a:ext cx="1311134" cy="106854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137556" y="2755056"/>
              <a:ext cx="4001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atin typeface="Courier New"/>
                  <a:cs typeface="Courier New"/>
                </a:rPr>
                <a:t>e</a:t>
              </a:r>
              <a:endParaRPr lang="en-US" sz="2800" b="1" dirty="0">
                <a:latin typeface="Courier New"/>
                <a:cs typeface="Courier New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118787" y="2715146"/>
              <a:ext cx="4001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atin typeface="Courier New"/>
                  <a:cs typeface="Courier New"/>
                </a:rPr>
                <a:t>p</a:t>
              </a:r>
              <a:endParaRPr lang="en-US" sz="2800" b="1" dirty="0">
                <a:latin typeface="Courier New"/>
                <a:cs typeface="Courier New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897846" y="2755056"/>
              <a:ext cx="4001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atin typeface="Courier New"/>
                  <a:cs typeface="Courier New"/>
                </a:rPr>
                <a:t>l</a:t>
              </a:r>
              <a:endParaRPr lang="en-US" sz="2800" b="1" dirty="0">
                <a:latin typeface="Courier New"/>
                <a:cs typeface="Courier New"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4926182" y="1999731"/>
            <a:ext cx="3632324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Courier New"/>
                <a:cs typeface="Courier New"/>
              </a:rPr>
              <a:t>L : </a:t>
            </a:r>
            <a:r>
              <a:rPr lang="en-US" sz="2800" dirty="0" smtClean="0">
                <a:latin typeface="Courier New"/>
                <a:cs typeface="Courier New"/>
              </a:rPr>
              <a:t>t</a:t>
            </a:r>
            <a:r>
              <a:rPr lang="en-US" sz="2800" b="1" u="sng" dirty="0" smtClean="0">
                <a:latin typeface="Courier New"/>
                <a:cs typeface="Courier New"/>
              </a:rPr>
              <a:t>1</a:t>
            </a:r>
            <a:r>
              <a:rPr lang="en-US" sz="2800" dirty="0" smtClean="0">
                <a:latin typeface="Courier New"/>
                <a:cs typeface="Courier New"/>
              </a:rPr>
              <a:t>ri</a:t>
            </a:r>
            <a:r>
              <a:rPr lang="en-US" sz="2800" b="1" u="sng" dirty="0" smtClean="0">
                <a:latin typeface="Courier New"/>
                <a:cs typeface="Courier New"/>
              </a:rPr>
              <a:t>2</a:t>
            </a:r>
            <a:r>
              <a:rPr lang="en-US" sz="2800" dirty="0" smtClean="0">
                <a:latin typeface="Courier New"/>
                <a:cs typeface="Courier New"/>
              </a:rPr>
              <a:t>a</a:t>
            </a:r>
            <a:r>
              <a:rPr lang="en-US" sz="2800" b="1" u="sng" dirty="0" smtClean="0">
                <a:latin typeface="Courier New"/>
                <a:cs typeface="Courier New"/>
              </a:rPr>
              <a:t>1</a:t>
            </a:r>
            <a:r>
              <a:rPr lang="en-US" sz="2800" dirty="0" smtClean="0">
                <a:latin typeface="Courier New"/>
                <a:cs typeface="Courier New"/>
              </a:rPr>
              <a:t>ngle</a:t>
            </a:r>
            <a:endParaRPr lang="en-US" sz="2800" dirty="0">
              <a:latin typeface="Courier New"/>
              <a:cs typeface="Courier New"/>
            </a:endParaRPr>
          </a:p>
          <a:p>
            <a:r>
              <a:rPr lang="en-US" sz="2800" b="1" dirty="0" smtClean="0">
                <a:latin typeface="Courier New"/>
                <a:cs typeface="Courier New"/>
              </a:rPr>
              <a:t>BP:  (  (</a:t>
            </a:r>
            <a:r>
              <a:rPr lang="en-US" sz="2800" b="1" dirty="0" smtClean="0">
                <a:latin typeface="Courier New"/>
                <a:cs typeface="Courier New"/>
              </a:rPr>
              <a:t>((    </a:t>
            </a:r>
            <a:r>
              <a:rPr lang="en-US" sz="2800" b="1" dirty="0" smtClean="0">
                <a:latin typeface="Courier New"/>
                <a:cs typeface="Courier New"/>
              </a:rPr>
              <a:t>)</a:t>
            </a:r>
          </a:p>
          <a:p>
            <a:r>
              <a:rPr lang="en-US" sz="2800" b="1" dirty="0" smtClean="0">
                <a:latin typeface="Courier New"/>
                <a:cs typeface="Courier New"/>
              </a:rPr>
              <a:t>B :  h  </a:t>
            </a:r>
            <a:r>
              <a:rPr lang="en-US" sz="2800" b="1" dirty="0" err="1" smtClean="0">
                <a:latin typeface="Courier New"/>
                <a:cs typeface="Courier New"/>
              </a:rPr>
              <a:t>epl</a:t>
            </a:r>
            <a:endParaRPr lang="en-US" sz="2800" b="1" dirty="0" smtClean="0">
              <a:latin typeface="Courier New"/>
              <a:cs typeface="Courier New"/>
            </a:endParaRPr>
          </a:p>
          <a:p>
            <a:r>
              <a:rPr lang="en-US" sz="2000" b="1" dirty="0" smtClean="0">
                <a:cs typeface="Courier New"/>
              </a:rPr>
              <a:t>             </a:t>
            </a:r>
            <a:r>
              <a:rPr lang="en-US" sz="2000" dirty="0" smtClean="0">
                <a:cs typeface="Courier New"/>
              </a:rPr>
              <a:t> (spaces added for clarity)</a:t>
            </a:r>
            <a:endParaRPr lang="en-US" sz="2000" dirty="0">
              <a:cs typeface="Calibri"/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4146188"/>
            <a:ext cx="8229600" cy="2617990"/>
          </a:xfrm>
        </p:spPr>
        <p:txBody>
          <a:bodyPr>
            <a:normAutofit fontScale="85000" lnSpcReduction="10000"/>
          </a:bodyPr>
          <a:lstStyle/>
          <a:p>
            <a:pPr marL="285750" indent="-285750"/>
            <a:r>
              <a:rPr lang="en-US" dirty="0">
                <a:cs typeface="Calibri"/>
              </a:rPr>
              <a:t>Node label written literally, interleaved with number of </a:t>
            </a:r>
            <a:r>
              <a:rPr lang="en-US" i="1" dirty="0">
                <a:cs typeface="Calibri"/>
              </a:rPr>
              <a:t>other</a:t>
            </a:r>
            <a:r>
              <a:rPr lang="en-US" dirty="0">
                <a:cs typeface="Calibri"/>
              </a:rPr>
              <a:t> branching characters at that </a:t>
            </a:r>
            <a:r>
              <a:rPr lang="en-US" dirty="0" smtClean="0">
                <a:cs typeface="Calibri"/>
              </a:rPr>
              <a:t>point </a:t>
            </a:r>
            <a:r>
              <a:rPr lang="en-US" dirty="0">
                <a:cs typeface="Calibri"/>
              </a:rPr>
              <a:t>in array </a:t>
            </a:r>
            <a:r>
              <a:rPr lang="en-US" b="1" dirty="0" smtClean="0">
                <a:cs typeface="Calibri"/>
              </a:rPr>
              <a:t>L</a:t>
            </a:r>
            <a:endParaRPr lang="en-US" dirty="0" smtClean="0"/>
          </a:p>
          <a:p>
            <a:pPr marL="285750" indent="-285750"/>
            <a:r>
              <a:rPr lang="en-US" dirty="0">
                <a:cs typeface="Calibri"/>
              </a:rPr>
              <a:t>Corresponding branching </a:t>
            </a:r>
            <a:r>
              <a:rPr lang="en-US" dirty="0" smtClean="0">
                <a:cs typeface="Calibri"/>
              </a:rPr>
              <a:t>characters </a:t>
            </a:r>
            <a:r>
              <a:rPr lang="en-US" dirty="0">
                <a:cs typeface="Calibri"/>
              </a:rPr>
              <a:t>in array </a:t>
            </a:r>
            <a:r>
              <a:rPr lang="en-US" b="1" dirty="0" smtClean="0">
                <a:cs typeface="Calibri"/>
              </a:rPr>
              <a:t>B</a:t>
            </a:r>
          </a:p>
          <a:p>
            <a:pPr marL="285750" indent="-285750"/>
            <a:r>
              <a:rPr lang="en-US" dirty="0"/>
              <a:t>Tree encoded with DFUDS in </a:t>
            </a:r>
            <a:r>
              <a:rPr lang="en-US" dirty="0" err="1"/>
              <a:t>bitvector</a:t>
            </a:r>
            <a:r>
              <a:rPr lang="en-US" dirty="0"/>
              <a:t> </a:t>
            </a:r>
            <a:r>
              <a:rPr lang="en-US" b="1" dirty="0"/>
              <a:t>BP</a:t>
            </a:r>
            <a:endParaRPr lang="en-US" b="1" dirty="0">
              <a:cs typeface="Calibri"/>
            </a:endParaRPr>
          </a:p>
          <a:p>
            <a:pPr marL="685800" lvl="1"/>
            <a:r>
              <a:rPr lang="en-US" dirty="0" smtClean="0">
                <a:cs typeface="Calibri"/>
              </a:rPr>
              <a:t>Variant of </a:t>
            </a:r>
            <a:r>
              <a:rPr lang="en-US" dirty="0">
                <a:cs typeface="Calibri"/>
              </a:rPr>
              <a:t>Range Min-Max tree [ALENEX </a:t>
            </a:r>
            <a:r>
              <a:rPr lang="en-US" dirty="0" smtClean="0">
                <a:cs typeface="Calibri"/>
              </a:rPr>
              <a:t>10] </a:t>
            </a:r>
            <a:r>
              <a:rPr lang="en-US" dirty="0">
                <a:cs typeface="Calibri"/>
              </a:rPr>
              <a:t>to support </a:t>
            </a:r>
            <a:r>
              <a:rPr lang="en-US" dirty="0" smtClean="0">
                <a:cs typeface="Calibri"/>
              </a:rPr>
              <a:t>Find{</a:t>
            </a:r>
            <a:r>
              <a:rPr lang="en-US" dirty="0" err="1" smtClean="0">
                <a:cs typeface="Calibri"/>
              </a:rPr>
              <a:t>Close,Open</a:t>
            </a:r>
            <a:r>
              <a:rPr lang="en-US" dirty="0" smtClean="0">
                <a:cs typeface="Calibri"/>
              </a:rPr>
              <a:t>}, more space-efficient (Range Min tree)</a:t>
            </a:r>
            <a:endParaRPr lang="en-US" dirty="0"/>
          </a:p>
          <a:p>
            <a:pPr marL="685800" lvl="1"/>
            <a:endParaRPr lang="en-US" b="1" dirty="0" smtClean="0">
              <a:cs typeface="Calibri"/>
            </a:endParaRPr>
          </a:p>
          <a:p>
            <a:pPr marL="285750" indent="-285750"/>
            <a:endParaRPr lang="en-US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604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076"/>
    </mc:Choice>
    <mc:Fallback xmlns="">
      <p:transition xmlns:p14="http://schemas.microsoft.com/office/powerpoint/2010/main" spd="slow" advTm="21207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of </a:t>
            </a:r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7051" y="1737334"/>
            <a:ext cx="86498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..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.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$..</a:t>
            </a:r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.</a:t>
            </a:r>
            <a:r>
              <a:rPr lang="en-US" sz="2200" b="1" dirty="0" err="1" smtClean="0">
                <a:latin typeface="Courier New"/>
                <a:cs typeface="Courier New"/>
              </a:rPr>
              <a:t>index.html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$..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.</a:t>
            </a:r>
            <a:r>
              <a:rPr lang="en-US" sz="2200" b="1" dirty="0" smtClean="0">
                <a:latin typeface="Courier New"/>
                <a:cs typeface="Courier New"/>
              </a:rPr>
              <a:t>.html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$..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.</a:t>
            </a:r>
            <a:r>
              <a:rPr lang="en-US" sz="2200" b="1" dirty="0" smtClean="0">
                <a:latin typeface="Courier New"/>
                <a:cs typeface="Courier New"/>
              </a:rPr>
              <a:t>.html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$..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.</a:t>
            </a:r>
            <a:r>
              <a:rPr lang="en-US" sz="2200" b="1" dirty="0" err="1" smtClean="0">
                <a:latin typeface="Courier New"/>
                <a:cs typeface="Courier New"/>
              </a:rPr>
              <a:t>index.html</a:t>
            </a:r>
            <a:r>
              <a:rPr lang="en-US" sz="2200" dirty="0" smtClean="0">
                <a:latin typeface="Courier New"/>
                <a:cs typeface="Courier New"/>
              </a:rPr>
              <a:t>$</a:t>
            </a:r>
            <a:endParaRPr lang="en-US" sz="2200" dirty="0">
              <a:latin typeface="Courier New"/>
              <a:cs typeface="Courier New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503623" y="1715648"/>
            <a:ext cx="7029075" cy="452573"/>
            <a:chOff x="1503623" y="2241212"/>
            <a:chExt cx="7029075" cy="452573"/>
          </a:xfrm>
        </p:grpSpPr>
        <p:sp>
          <p:nvSpPr>
            <p:cNvPr id="5" name="Rectangle 4"/>
            <p:cNvSpPr/>
            <p:nvPr/>
          </p:nvSpPr>
          <p:spPr>
            <a:xfrm>
              <a:off x="1503623" y="2262898"/>
              <a:ext cx="890496" cy="430887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25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867611" y="2262898"/>
              <a:ext cx="890496" cy="430887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25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393236" y="2262898"/>
              <a:ext cx="774591" cy="43088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406900" y="2241212"/>
              <a:ext cx="774591" cy="43088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909694" y="2262898"/>
              <a:ext cx="774591" cy="43088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758107" y="2261323"/>
              <a:ext cx="774591" cy="43088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678445" y="4469086"/>
            <a:ext cx="5787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..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.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$..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.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3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Courier New"/>
                <a:cs typeface="Courier New"/>
              </a:rPr>
              <a:t>5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$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..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.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Courier New"/>
                <a:cs typeface="Courier New"/>
              </a:rPr>
              <a:t>5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$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..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.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Courier New"/>
                <a:cs typeface="Courier New"/>
              </a:rPr>
              <a:t>5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$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..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.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3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Courier New"/>
                <a:cs typeface="Courier New"/>
              </a:rPr>
              <a:t>5</a:t>
            </a:r>
            <a:r>
              <a:rPr lang="en-US" sz="2800" dirty="0" smtClean="0">
                <a:latin typeface="Courier New"/>
                <a:cs typeface="Courier New"/>
              </a:rPr>
              <a:t>$</a:t>
            </a:r>
            <a:endParaRPr lang="en-US" sz="2800" dirty="0">
              <a:latin typeface="Courier New"/>
              <a:cs typeface="Courier New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656474" y="2496490"/>
            <a:ext cx="3831052" cy="1785104"/>
            <a:chOff x="2072929" y="2554886"/>
            <a:chExt cx="3831052" cy="1785104"/>
          </a:xfrm>
        </p:grpSpPr>
        <p:sp>
          <p:nvSpPr>
            <p:cNvPr id="15" name="TextBox 14"/>
            <p:cNvSpPr txBox="1"/>
            <p:nvPr/>
          </p:nvSpPr>
          <p:spPr>
            <a:xfrm>
              <a:off x="2072929" y="2554886"/>
              <a:ext cx="1897777" cy="1785104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Courier New"/>
                  <a:cs typeface="Courier New"/>
                </a:rPr>
                <a:t>…</a:t>
              </a:r>
            </a:p>
            <a:p>
              <a:r>
                <a:rPr lang="en-US" sz="2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urier New"/>
                  <a:cs typeface="Courier New"/>
                </a:rPr>
                <a:t>3</a:t>
              </a:r>
              <a:r>
                <a:rPr lang="en-US" sz="2200" dirty="0" smtClean="0">
                  <a:latin typeface="Courier New"/>
                  <a:cs typeface="Courier New"/>
                </a:rPr>
                <a:t> index</a:t>
              </a:r>
            </a:p>
            <a:p>
              <a:r>
                <a:rPr lang="en-US" sz="2200" dirty="0" smtClean="0">
                  <a:latin typeface="Courier New"/>
                  <a:cs typeface="Courier New"/>
                </a:rPr>
                <a:t>…</a:t>
              </a:r>
            </a:p>
            <a:p>
              <a:r>
                <a:rPr lang="en-US" sz="2200" b="1" dirty="0" smtClean="0">
                  <a:solidFill>
                    <a:schemeClr val="accent2">
                      <a:lumMod val="75000"/>
                    </a:schemeClr>
                  </a:solidFill>
                  <a:latin typeface="Courier New"/>
                  <a:cs typeface="Courier New"/>
                </a:rPr>
                <a:t>5</a:t>
              </a:r>
              <a:r>
                <a:rPr lang="en-US" sz="2200" dirty="0" smtClean="0">
                  <a:latin typeface="Courier New"/>
                  <a:cs typeface="Courier New"/>
                </a:rPr>
                <a:t> .html</a:t>
              </a:r>
            </a:p>
            <a:p>
              <a:r>
                <a:rPr lang="en-US" sz="2200" dirty="0" smtClean="0">
                  <a:latin typeface="Courier New"/>
                  <a:cs typeface="Courier New"/>
                </a:rPr>
                <a:t>…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18904" y="3262772"/>
              <a:ext cx="16850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Dictionary</a:t>
              </a:r>
              <a:endParaRPr lang="en-US" sz="28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30190" y="5048236"/>
            <a:ext cx="78919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smtClean="0"/>
              <a:t>Dictionary </a:t>
            </a:r>
            <a:r>
              <a:rPr lang="en-US" sz="3200" dirty="0" err="1" smtClean="0"/>
              <a:t>codewords</a:t>
            </a:r>
            <a:r>
              <a:rPr lang="en-US" sz="3200" dirty="0" smtClean="0"/>
              <a:t> shared among labels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err="1" smtClean="0"/>
              <a:t>Codewords</a:t>
            </a:r>
            <a:r>
              <a:rPr lang="en-US" sz="3200" dirty="0" smtClean="0"/>
              <a:t> do not cross label boundaries (</a:t>
            </a:r>
            <a:r>
              <a:rPr lang="en-US" sz="3200" dirty="0" smtClean="0">
                <a:latin typeface="Courier New"/>
                <a:cs typeface="Courier New"/>
              </a:rPr>
              <a:t>$</a:t>
            </a:r>
            <a:r>
              <a:rPr lang="en-US" sz="3200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Use </a:t>
            </a:r>
            <a:r>
              <a:rPr lang="en-US" sz="3200" dirty="0" err="1" smtClean="0"/>
              <a:t>vbyte</a:t>
            </a:r>
            <a:r>
              <a:rPr lang="en-US" sz="3200" dirty="0" smtClean="0"/>
              <a:t> to compress the </a:t>
            </a:r>
            <a:r>
              <a:rPr lang="en-US" sz="3200" dirty="0" err="1" smtClean="0"/>
              <a:t>codeword</a:t>
            </a:r>
            <a:r>
              <a:rPr lang="en-US" sz="3200" dirty="0" smtClean="0"/>
              <a:t> ids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129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609"/>
    </mc:Choice>
    <mc:Fallback xmlns="">
      <p:transition xmlns:p14="http://schemas.microsoft.com/office/powerpoint/2010/main" spd="slow" advTm="6660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2|14.3|45|5.4|9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3|9|3.8|5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4619</TotalTime>
  <Words>884</Words>
  <Application>Microsoft Macintosh PowerPoint</Application>
  <PresentationFormat>On-screen Show (4:3)</PresentationFormat>
  <Paragraphs>215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Fast Compressed Tries  through Path Decompositions </vt:lpstr>
      <vt:lpstr>Compacted tries</vt:lpstr>
      <vt:lpstr>Applications</vt:lpstr>
      <vt:lpstr>Height vs. performance</vt:lpstr>
      <vt:lpstr>Path decomposition</vt:lpstr>
      <vt:lpstr>Centroid path decomposition</vt:lpstr>
      <vt:lpstr>Succinct encoding</vt:lpstr>
      <vt:lpstr>Succinct encoding</vt:lpstr>
      <vt:lpstr>Compression of L</vt:lpstr>
      <vt:lpstr>Compression of L</vt:lpstr>
      <vt:lpstr>Experimental results (time)</vt:lpstr>
      <vt:lpstr>Experimental results (space)</vt:lpstr>
      <vt:lpstr>Thanks for your attention!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Giuseppe Ottaviano</dc:creator>
  <cp:lastModifiedBy>Giuseppe Ottaviano</cp:lastModifiedBy>
  <cp:revision>126</cp:revision>
  <dcterms:created xsi:type="dcterms:W3CDTF">2011-12-16T18:38:36Z</dcterms:created>
  <dcterms:modified xsi:type="dcterms:W3CDTF">2012-01-16T03:52:49Z</dcterms:modified>
</cp:coreProperties>
</file>