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1383" r:id="rId2"/>
    <p:sldId id="1479" r:id="rId3"/>
    <p:sldId id="1480" r:id="rId4"/>
    <p:sldId id="1519" r:id="rId5"/>
    <p:sldId id="1384" r:id="rId6"/>
    <p:sldId id="1385" r:id="rId7"/>
    <p:sldId id="1386" r:id="rId8"/>
    <p:sldId id="1387" r:id="rId9"/>
    <p:sldId id="1389" r:id="rId10"/>
    <p:sldId id="1442" r:id="rId11"/>
    <p:sldId id="1440" r:id="rId12"/>
    <p:sldId id="1392" r:id="rId13"/>
    <p:sldId id="1481" r:id="rId14"/>
    <p:sldId id="1485" r:id="rId15"/>
    <p:sldId id="1401" r:id="rId16"/>
    <p:sldId id="1484" r:id="rId17"/>
    <p:sldId id="1402" r:id="rId18"/>
    <p:sldId id="1404" r:id="rId19"/>
    <p:sldId id="1405" r:id="rId20"/>
    <p:sldId id="1406" r:id="rId21"/>
    <p:sldId id="1407" r:id="rId22"/>
    <p:sldId id="1408" r:id="rId23"/>
    <p:sldId id="1409" r:id="rId24"/>
    <p:sldId id="1410" r:id="rId25"/>
    <p:sldId id="1412" r:id="rId26"/>
    <p:sldId id="1413" r:id="rId27"/>
    <p:sldId id="1415" r:id="rId28"/>
    <p:sldId id="1511" r:id="rId29"/>
    <p:sldId id="1497" r:id="rId30"/>
    <p:sldId id="1521" r:id="rId31"/>
    <p:sldId id="1493" r:id="rId32"/>
    <p:sldId id="1494" r:id="rId33"/>
    <p:sldId id="1495" r:id="rId34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508"/>
    <a:srgbClr val="FF7C80"/>
    <a:srgbClr val="FF0000"/>
    <a:srgbClr val="CC3300"/>
    <a:srgbClr val="33CC33"/>
    <a:srgbClr val="00A000"/>
    <a:srgbClr val="FF3300"/>
    <a:srgbClr val="777777"/>
    <a:srgbClr val="F4F3EB"/>
    <a:srgbClr val="F0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0" autoAdjust="0"/>
    <p:restoredTop sz="94588" autoAdjust="0"/>
  </p:normalViewPr>
  <p:slideViewPr>
    <p:cSldViewPr>
      <p:cViewPr varScale="1">
        <p:scale>
          <a:sx n="65" d="100"/>
          <a:sy n="65" d="100"/>
        </p:scale>
        <p:origin x="370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17538"/>
    </p:cViewPr>
  </p:sorterViewPr>
  <p:notesViewPr>
    <p:cSldViewPr>
      <p:cViewPr varScale="1">
        <p:scale>
          <a:sx n="77" d="100"/>
          <a:sy n="77" d="100"/>
        </p:scale>
        <p:origin x="-3258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426" y="3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426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D52ABCA2-6003-4441-9F8E-5D7FDCAEDF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85" y="4860925"/>
            <a:ext cx="5210493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426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/>
            </a:lvl1pPr>
          </a:lstStyle>
          <a:p>
            <a:pPr>
              <a:defRPr/>
            </a:pPr>
            <a:fld id="{0684B6CF-207A-4320-97B8-8300FFC57F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Segnaposto intestazione 7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639" cy="5111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r>
              <a:rPr lang="it-IT" dirty="0" smtClean="0"/>
              <a:t>Prof. Paolo Ferragina, </a:t>
            </a:r>
            <a:r>
              <a:rPr lang="it-IT" dirty="0" err="1" smtClean="0"/>
              <a:t>Univ</a:t>
            </a:r>
            <a:r>
              <a:rPr lang="it-IT" dirty="0" smtClean="0"/>
              <a:t>. Pisa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28063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8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51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Prof. Paolo Ferragina, Algoritmi per "Information Retrieval"</a:t>
            </a:r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7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6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6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Prof. Paolo Ferragina, Algoritmi per "Information Retrieval"</a:t>
            </a: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249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51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42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50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59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12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3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Prof. Paolo Ferragina, Algoritmi per "Information Retrieval"</a:t>
            </a: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2852025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5"/>
            <a:ext cx="5683886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11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24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07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82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5"/>
            <a:ext cx="5683886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00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69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34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3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1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5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Prof. Paolo Ferragina, Algoritmi per "Information Retrieval"</a:t>
            </a: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1443201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Prof. Paolo Ferragina, Algoritmi per "Information Retrieval"</a:t>
            </a: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2210282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89B04-DD78-4DDB-B259-A467E11E6C02}" type="slidenum">
              <a:rPr lang="it-IT"/>
              <a:pPr/>
              <a:t>31</a:t>
            </a:fld>
            <a:endParaRPr lang="it-IT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164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8F6ED-09AF-42A2-828A-BFF57F8E128F}" type="slidenum">
              <a:rPr lang="it-IT"/>
              <a:pPr/>
              <a:t>32</a:t>
            </a:fld>
            <a:endParaRPr lang="it-IT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809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A7C2F-B5C2-45B9-8F9F-F7204A932CBF}" type="slidenum">
              <a:rPr lang="it-IT"/>
              <a:pPr/>
              <a:t>33</a:t>
            </a:fld>
            <a:endParaRPr lang="it-IT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31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10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0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3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7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3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0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50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9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3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9E2352D-1421-4798-A1C2-B77AC718ECA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BF1C-12BA-41D5-A972-88B36E1305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E150-A1BD-4BAA-8870-99F718FCE6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49FA-2ECB-4CEE-AC04-3D1C27D2E2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DD06-9F9F-4A89-A04A-FCE8947EF6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7EC04-EF5D-4F8D-A5A8-09FE5081BB5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DDA55-8D42-46FE-9B3F-F1B8A5DAD4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E18D-4B99-4A0D-BD23-833633619E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9735-E4EB-4C8E-9FBA-A4C56D84F8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E8FD-59C7-4016-9559-51AA152E7F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22CA-892D-4355-A22C-633AE1A058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3FAA-00F1-442D-8C7B-80BC0DB595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D45C-6696-4D9E-98E1-DE0D9093FDE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AD27-083E-4131-9F30-077C358AE1A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E9AF-BF6E-40DC-9170-18221D49E6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8878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E97561-AB35-4B93-900A-F718B22341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76" r:id="rId14"/>
    <p:sldLayoutId id="214748367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Lecture #1</a:t>
            </a:r>
            <a:endParaRPr lang="en-US" sz="5400" dirty="0" smtClean="0"/>
          </a:p>
        </p:txBody>
      </p:sp>
      <p:sp>
        <p:nvSpPr>
          <p:cNvPr id="93081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From 0-th order entropy compression</a:t>
            </a:r>
          </a:p>
          <a:p>
            <a:pPr eaLnBrk="1" hangingPunct="1"/>
            <a:r>
              <a:rPr lang="it-IT" dirty="0" smtClean="0">
                <a:solidFill>
                  <a:schemeClr val="folHlink"/>
                </a:solidFill>
              </a:rPr>
              <a:t>To k-</a:t>
            </a:r>
            <a:r>
              <a:rPr lang="it-IT" dirty="0" err="1" smtClean="0">
                <a:solidFill>
                  <a:schemeClr val="folHlink"/>
                </a:solidFill>
              </a:rPr>
              <a:t>th</a:t>
            </a:r>
            <a:r>
              <a:rPr lang="it-IT" dirty="0" smtClean="0">
                <a:solidFill>
                  <a:schemeClr val="folHlink"/>
                </a:solidFill>
              </a:rPr>
              <a:t> </a:t>
            </a:r>
            <a:r>
              <a:rPr lang="it-IT" dirty="0" err="1" smtClean="0">
                <a:solidFill>
                  <a:schemeClr val="folHlink"/>
                </a:solidFill>
              </a:rPr>
              <a:t>order</a:t>
            </a:r>
            <a:r>
              <a:rPr lang="it-IT" dirty="0" smtClean="0">
                <a:solidFill>
                  <a:schemeClr val="folHlink"/>
                </a:solidFill>
              </a:rPr>
              <a:t> </a:t>
            </a:r>
            <a:r>
              <a:rPr lang="it-IT" dirty="0" err="1" smtClean="0">
                <a:solidFill>
                  <a:schemeClr val="folHlink"/>
                </a:solidFill>
              </a:rPr>
              <a:t>entropy</a:t>
            </a:r>
            <a:r>
              <a:rPr lang="it-IT" dirty="0" smtClean="0">
                <a:solidFill>
                  <a:schemeClr val="folHlink"/>
                </a:solidFill>
              </a:rPr>
              <a:t> </a:t>
            </a:r>
            <a:r>
              <a:rPr lang="it-IT" dirty="0" err="1" smtClean="0">
                <a:solidFill>
                  <a:schemeClr val="folHlink"/>
                </a:solidFill>
              </a:rPr>
              <a:t>compression</a:t>
            </a:r>
            <a:endParaRPr lang="en-US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 we encode that number?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7772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Binary fractional representation: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14282" y="4214818"/>
            <a:ext cx="4043418" cy="17145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it-IT" b="1" u="sng" dirty="0" err="1" smtClean="0"/>
              <a:t>FractionalEncode</a:t>
            </a:r>
            <a:r>
              <a:rPr lang="it-IT" b="1" u="sng" dirty="0" smtClean="0"/>
              <a:t>(x)</a:t>
            </a:r>
            <a:endParaRPr lang="it-IT" b="1" u="sng" dirty="0"/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it-IT" b="1" dirty="0"/>
              <a:t>x = 2 </a:t>
            </a:r>
            <a:r>
              <a:rPr lang="it-IT" b="1" dirty="0" smtClean="0"/>
              <a:t>* x</a:t>
            </a:r>
            <a:endParaRPr lang="it-IT" b="1" dirty="0"/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it-IT" b="1" dirty="0"/>
              <a:t>If x &lt; 1 output </a:t>
            </a:r>
            <a:r>
              <a:rPr lang="it-IT" b="1" dirty="0" smtClean="0"/>
              <a:t>0, goto 1</a:t>
            </a:r>
            <a:endParaRPr lang="it-IT" b="1" dirty="0"/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it-IT" b="1" dirty="0"/>
              <a:t>x = x - 1; output </a:t>
            </a:r>
            <a:r>
              <a:rPr lang="it-IT" b="1" dirty="0" smtClean="0"/>
              <a:t>1, goto 1</a:t>
            </a:r>
            <a:endParaRPr lang="it-IT" b="1" dirty="0"/>
          </a:p>
        </p:txBody>
      </p:sp>
      <p:graphicFrame>
        <p:nvGraphicFramePr>
          <p:cNvPr id="1040387" name="Object 2"/>
          <p:cNvGraphicFramePr>
            <a:graphicFrameLocks noChangeAspect="1"/>
          </p:cNvGraphicFramePr>
          <p:nvPr/>
        </p:nvGraphicFramePr>
        <p:xfrm>
          <a:off x="2071669" y="2285992"/>
          <a:ext cx="3670867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628" name="Equazione" r:id="rId4" imgW="977785" imgH="228738" progId="Equation.3">
                  <p:embed/>
                </p:oleObj>
              </mc:Choice>
              <mc:Fallback>
                <p:oleObj name="Equazione" r:id="rId4" imgW="977785" imgH="228738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69" y="2285992"/>
                        <a:ext cx="3670867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88" name="Object 4"/>
          <p:cNvGraphicFramePr>
            <a:graphicFrameLocks noChangeAspect="1"/>
          </p:cNvGraphicFramePr>
          <p:nvPr/>
        </p:nvGraphicFramePr>
        <p:xfrm>
          <a:off x="547688" y="3286125"/>
          <a:ext cx="72898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629" name="Equazione" r:id="rId6" imgW="2641233" imgH="241415" progId="Equation.3">
                  <p:embed/>
                </p:oleObj>
              </mc:Choice>
              <mc:Fallback>
                <p:oleObj name="Equazione" r:id="rId6" imgW="2641233" imgH="241415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3286125"/>
                        <a:ext cx="7289800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5357818" y="4071942"/>
            <a:ext cx="2714644" cy="2000246"/>
            <a:chOff x="5786446" y="5143512"/>
            <a:chExt cx="2714644" cy="2000246"/>
          </a:xfrm>
        </p:grpSpPr>
        <p:sp>
          <p:nvSpPr>
            <p:cNvPr id="9" name="Rettangolo 8"/>
            <p:cNvSpPr/>
            <p:nvPr/>
          </p:nvSpPr>
          <p:spPr bwMode="auto">
            <a:xfrm>
              <a:off x="5786446" y="5143512"/>
              <a:ext cx="2714644" cy="71438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graphicFrame>
          <p:nvGraphicFramePr>
            <p:cNvPr id="1424389" name="Object 5"/>
            <p:cNvGraphicFramePr>
              <a:graphicFrameLocks noChangeAspect="1"/>
            </p:cNvGraphicFramePr>
            <p:nvPr/>
          </p:nvGraphicFramePr>
          <p:xfrm>
            <a:off x="6276978" y="5214945"/>
            <a:ext cx="1857375" cy="192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630" name="Equazione" r:id="rId8" imgW="672985" imgH="698339" progId="Equation.3">
                    <p:embed/>
                  </p:oleObj>
                </mc:Choice>
                <mc:Fallback>
                  <p:oleObj name="Equazione" r:id="rId8" imgW="672985" imgH="698339" progId="Equation.3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6978" y="5214945"/>
                          <a:ext cx="1857375" cy="192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357686" y="4929198"/>
            <a:ext cx="4000528" cy="7143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2 * (1/3) = 2/3 &lt; 1, output 0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357686" y="5715016"/>
            <a:ext cx="4071966" cy="85725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2 * (</a:t>
            </a:r>
            <a:r>
              <a:rPr lang="it-IT" b="1" dirty="0" err="1" smtClean="0">
                <a:solidFill>
                  <a:schemeClr val="bg1"/>
                </a:solidFill>
              </a:rPr>
              <a:t>2</a:t>
            </a:r>
            <a:r>
              <a:rPr lang="it-IT" b="1" dirty="0" smtClean="0">
                <a:solidFill>
                  <a:schemeClr val="bg1"/>
                </a:solidFill>
              </a:rPr>
              <a:t>/3) = 4/3 &gt; 1, output 1</a:t>
            </a:r>
          </a:p>
          <a:p>
            <a:pPr marL="457200" indent="-457200">
              <a:lnSpc>
                <a:spcPct val="12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               </a:t>
            </a:r>
            <a:r>
              <a:rPr lang="it-IT" b="1" dirty="0" smtClean="0">
                <a:solidFill>
                  <a:schemeClr val="bg1"/>
                </a:solidFill>
                <a:sym typeface="Wingdings" pitchFamily="2" charset="2"/>
              </a:rPr>
              <a:t> 4/3 – 1 = </a:t>
            </a:r>
            <a:r>
              <a:rPr lang="it-IT" b="1" dirty="0" err="1" smtClean="0">
                <a:solidFill>
                  <a:schemeClr val="bg1"/>
                </a:solidFill>
                <a:sym typeface="Wingdings" pitchFamily="2" charset="2"/>
              </a:rPr>
              <a:t>1</a:t>
            </a:r>
            <a:r>
              <a:rPr lang="it-IT" b="1" dirty="0" smtClean="0">
                <a:solidFill>
                  <a:schemeClr val="bg1"/>
                </a:solidFill>
                <a:sym typeface="Wingdings" pitchFamily="2" charset="2"/>
              </a:rPr>
              <a:t>/3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85720" y="6072206"/>
            <a:ext cx="3357586" cy="71438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it-IT" b="1" dirty="0" err="1" smtClean="0">
                <a:solidFill>
                  <a:schemeClr val="bg1"/>
                </a:solidFill>
              </a:rPr>
              <a:t>Incremental</a:t>
            </a:r>
            <a:r>
              <a:rPr lang="it-IT" b="1" dirty="0" smtClean="0">
                <a:solidFill>
                  <a:schemeClr val="bg1"/>
                </a:solidFill>
              </a:rPr>
              <a:t> Generation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Which number do we encode?</a:t>
            </a:r>
            <a:endParaRPr lang="en-US" sz="3600" dirty="0"/>
          </a:p>
        </p:txBody>
      </p:sp>
      <p:sp>
        <p:nvSpPr>
          <p:cNvPr id="143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3988" cy="48768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1800" dirty="0" smtClean="0">
              <a:solidFill>
                <a:srgbClr val="CC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CC0000"/>
                </a:solidFill>
              </a:rPr>
              <a:t>Truncate the encoding to the first </a:t>
            </a:r>
            <a:r>
              <a:rPr lang="en-US" sz="2000" dirty="0" smtClean="0">
                <a:solidFill>
                  <a:srgbClr val="CC000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d </a:t>
            </a: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=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 </a:t>
            </a:r>
            <a:r>
              <a:rPr lang="en-US" sz="2400" dirty="0" smtClean="0">
                <a:solidFill>
                  <a:srgbClr val="CC0000"/>
                </a:solidFill>
              </a:rPr>
              <a:t>log (2/</a:t>
            </a:r>
            <a:r>
              <a:rPr lang="en-US" sz="2400" dirty="0" err="1" smtClean="0">
                <a:solidFill>
                  <a:srgbClr val="CC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CC0000"/>
                </a:solidFill>
              </a:rPr>
              <a:t>n</a:t>
            </a:r>
            <a:r>
              <a:rPr lang="en-US" sz="2400" dirty="0" smtClean="0">
                <a:solidFill>
                  <a:srgbClr val="CC0000"/>
                </a:solidFill>
              </a:rPr>
              <a:t>)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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000" dirty="0" smtClean="0">
                <a:solidFill>
                  <a:srgbClr val="CC0000"/>
                </a:solidFill>
              </a:rPr>
              <a:t>bits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folHlink"/>
                </a:solidFill>
              </a:rPr>
              <a:t>Truncation </a:t>
            </a:r>
            <a:r>
              <a:rPr lang="en-US" sz="2000" dirty="0" smtClean="0">
                <a:solidFill>
                  <a:schemeClr val="folHlink"/>
                </a:solidFill>
                <a:sym typeface="Wingdings" pitchFamily="2" charset="2"/>
              </a:rPr>
              <a:t>gets a smaller number… how much smaller?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3786209" y="2714620"/>
            <a:ext cx="37861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CC0000"/>
                </a:solidFill>
              </a:rPr>
              <a:t>Compression = Truncation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-32" y="5214950"/>
            <a:ext cx="5357850" cy="1143008"/>
            <a:chOff x="214282" y="5500702"/>
            <a:chExt cx="5857916" cy="1143008"/>
          </a:xfrm>
        </p:grpSpPr>
        <p:graphicFrame>
          <p:nvGraphicFramePr>
            <p:cNvPr id="1435658" name="Object 10"/>
            <p:cNvGraphicFramePr>
              <a:graphicFrameLocks noGrp="1" noChangeAspect="1"/>
            </p:cNvGraphicFramePr>
            <p:nvPr>
              <p:ph sz="half" idx="2"/>
              <p:extLst>
                <p:ext uri="{D42A27DB-BD31-4B8C-83A1-F6EECF244321}">
                  <p14:modId xmlns:p14="http://schemas.microsoft.com/office/powerpoint/2010/main" val="2344389504"/>
                </p:ext>
              </p:extLst>
            </p:nvPr>
          </p:nvGraphicFramePr>
          <p:xfrm>
            <a:off x="431276" y="5576890"/>
            <a:ext cx="5408337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936" name="Equation" r:id="rId4" imgW="2422800" imgH="447840" progId="Equation.3">
                    <p:embed/>
                  </p:oleObj>
                </mc:Choice>
                <mc:Fallback>
                  <p:oleObj name="Equation" r:id="rId4" imgW="2422800" imgH="447840" progId="Equation.3">
                    <p:embed/>
                    <p:pic>
                      <p:nvPicPr>
                        <p:cNvPr id="0" name="Picture 38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276" y="5576890"/>
                          <a:ext cx="5408337" cy="92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ttangolo 15"/>
            <p:cNvSpPr/>
            <p:nvPr/>
          </p:nvSpPr>
          <p:spPr bwMode="auto">
            <a:xfrm>
              <a:off x="214282" y="5500702"/>
              <a:ext cx="5857916" cy="1143008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5429256" y="5715016"/>
            <a:ext cx="3643338" cy="1071570"/>
            <a:chOff x="5072066" y="5643578"/>
            <a:chExt cx="3929090" cy="1071570"/>
          </a:xfrm>
        </p:grpSpPr>
        <p:graphicFrame>
          <p:nvGraphicFramePr>
            <p:cNvPr id="139469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4168200"/>
                </p:ext>
              </p:extLst>
            </p:nvPr>
          </p:nvGraphicFramePr>
          <p:xfrm>
            <a:off x="5268913" y="5741988"/>
            <a:ext cx="3487737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937" name="Equazione" r:id="rId6" imgW="1612800" imgH="406080" progId="Equation.3">
                    <p:embed/>
                  </p:oleObj>
                </mc:Choice>
                <mc:Fallback>
                  <p:oleObj name="Equazione" r:id="rId6" imgW="1612800" imgH="406080" progId="Equation.3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8913" y="5741988"/>
                          <a:ext cx="3487737" cy="879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ttangolo 16"/>
            <p:cNvSpPr/>
            <p:nvPr/>
          </p:nvSpPr>
          <p:spPr bwMode="auto">
            <a:xfrm>
              <a:off x="5072066" y="5643578"/>
              <a:ext cx="3929090" cy="1071570"/>
            </a:xfrm>
            <a:prstGeom prst="rect">
              <a:avLst/>
            </a:prstGeom>
            <a:noFill/>
            <a:ln w="57150" cap="flat" cmpd="sng" algn="ctr">
              <a:solidFill>
                <a:srgbClr val="33CC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357290" y="1714488"/>
            <a:ext cx="2428892" cy="1543118"/>
            <a:chOff x="5214942" y="1857364"/>
            <a:chExt cx="2428892" cy="1543118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6253898" y="1857364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6147520" y="3228964"/>
              <a:ext cx="106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6147520" y="2162164"/>
              <a:ext cx="106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214942" y="1962109"/>
              <a:ext cx="8675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l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r>
                <a:rPr lang="en-US" dirty="0" smtClean="0">
                  <a:latin typeface="Leelawadee" pitchFamily="34" charset="-34"/>
                  <a:cs typeface="Leelawadee" pitchFamily="34" charset="-34"/>
                </a:rPr>
                <a:t> + </a:t>
              </a:r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s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endParaRPr lang="en-US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253898" y="2743189"/>
              <a:ext cx="212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797067" y="3000372"/>
              <a:ext cx="3465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l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endParaRPr lang="en-US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6539043" y="2428868"/>
              <a:ext cx="11047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l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r>
                <a:rPr lang="en-US" dirty="0" smtClean="0">
                  <a:latin typeface="Leelawadee" pitchFamily="34" charset="-34"/>
                  <a:cs typeface="Leelawadee" pitchFamily="34" charset="-34"/>
                </a:rPr>
                <a:t> + </a:t>
              </a:r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s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r>
                <a:rPr lang="en-US" dirty="0" smtClean="0">
                  <a:latin typeface="Leelawadee" pitchFamily="34" charset="-34"/>
                  <a:cs typeface="Leelawadee" pitchFamily="34" charset="-34"/>
                </a:rPr>
                <a:t>/2</a:t>
              </a:r>
              <a:endParaRPr lang="en-US" dirty="0">
                <a:latin typeface="Leelawadee" pitchFamily="34" charset="-34"/>
                <a:cs typeface="Leelawadee" pitchFamily="34" charset="-34"/>
              </a:endParaRPr>
            </a:p>
          </p:txBody>
        </p:sp>
      </p:grpSp>
      <p:graphicFrame>
        <p:nvGraphicFramePr>
          <p:cNvPr id="1394694" name="Object 6"/>
          <p:cNvGraphicFramePr>
            <a:graphicFrameLocks noChangeAspect="1"/>
          </p:cNvGraphicFramePr>
          <p:nvPr/>
        </p:nvGraphicFramePr>
        <p:xfrm>
          <a:off x="755674" y="4500570"/>
          <a:ext cx="6510648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38" name="Equazione" r:id="rId8" imgW="1892185" imgH="228738" progId="Equation.3">
                  <p:embed/>
                </p:oleObj>
              </mc:Choice>
              <mc:Fallback>
                <p:oleObj name="Equazione" r:id="rId8" imgW="1892185" imgH="228738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74" y="4500570"/>
                        <a:ext cx="6510648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ttangolo 24"/>
          <p:cNvSpPr/>
          <p:nvPr/>
        </p:nvSpPr>
        <p:spPr bwMode="auto">
          <a:xfrm>
            <a:off x="4452494" y="4509120"/>
            <a:ext cx="3071834" cy="6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=0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 on code length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52600"/>
            <a:ext cx="7772400" cy="48768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i="1" dirty="0" smtClean="0"/>
              <a:t>Theorem:</a:t>
            </a:r>
            <a:r>
              <a:rPr lang="en-US" sz="2400" i="1" dirty="0" smtClean="0"/>
              <a:t> For a text of length n, the Arithmetic encoder generates at most </a:t>
            </a:r>
          </a:p>
          <a:p>
            <a:pPr>
              <a:lnSpc>
                <a:spcPct val="130000"/>
              </a:lnSpc>
              <a:buNone/>
            </a:pPr>
            <a:r>
              <a:rPr lang="en-US" i="1" dirty="0" smtClean="0"/>
              <a:t> </a:t>
            </a:r>
            <a:r>
              <a:rPr lang="en-US" dirty="0" smtClean="0">
                <a:sym typeface="Symbol"/>
              </a:rPr>
              <a:t></a:t>
            </a:r>
            <a:r>
              <a:rPr lang="en-US" dirty="0" smtClean="0"/>
              <a:t>log</a:t>
            </a:r>
            <a:r>
              <a:rPr lang="en-US" baseline="-25000" dirty="0" smtClean="0"/>
              <a:t>2</a:t>
            </a:r>
            <a:r>
              <a:rPr lang="en-US" dirty="0" smtClean="0"/>
              <a:t> (2/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</a:t>
            </a:r>
            <a:r>
              <a:rPr lang="en-US" dirty="0" smtClean="0"/>
              <a:t> &lt; 1 + log</a:t>
            </a:r>
            <a:r>
              <a:rPr lang="en-US" baseline="-25000" dirty="0" smtClean="0"/>
              <a:t>2</a:t>
            </a:r>
            <a:r>
              <a:rPr lang="en-US" dirty="0" smtClean="0"/>
              <a:t> 2/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>
                <a:sym typeface="Symbol" pitchFamily="18" charset="2"/>
              </a:rPr>
              <a:t> = </a:t>
            </a:r>
            <a:r>
              <a:rPr lang="en-US" dirty="0" smtClean="0"/>
              <a:t>1 + (1 -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>
              <a:lnSpc>
                <a:spcPct val="130000"/>
              </a:lnSpc>
              <a:buNone/>
            </a:pPr>
            <a:r>
              <a:rPr lang="en-US" dirty="0" smtClean="0">
                <a:sym typeface="Symbol" pitchFamily="18" charset="2"/>
              </a:rPr>
              <a:t>		= </a:t>
            </a:r>
            <a:r>
              <a:rPr lang="en-US" dirty="0" smtClean="0"/>
              <a:t>2 - </a:t>
            </a:r>
            <a:r>
              <a:rPr lang="en-US" dirty="0" smtClean="0">
                <a:sym typeface="Symbol" pitchFamily="18" charset="2"/>
              </a:rPr>
              <a:t>log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 pitchFamily="18" charset="2"/>
              </a:rPr>
              <a:t>  </a:t>
            </a:r>
            <a:r>
              <a:rPr lang="en-US" sz="3200" dirty="0" smtClean="0">
                <a:sym typeface="Symbol" pitchFamily="18" charset="2"/>
              </a:rPr>
              <a:t>(∏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en-US" baseline="-25000" dirty="0" err="1" smtClean="0">
                <a:sym typeface="Symbol" pitchFamily="18" charset="2"/>
              </a:rPr>
              <a:t>i</a:t>
            </a:r>
            <a:r>
              <a:rPr lang="en-US" baseline="-25000" dirty="0" smtClean="0">
                <a:sym typeface="Symbol" pitchFamily="18" charset="2"/>
              </a:rPr>
              <a:t>=1,n</a:t>
            </a:r>
            <a:r>
              <a:rPr lang="en-US" dirty="0" smtClean="0">
                <a:sym typeface="Symbol" pitchFamily="18" charset="2"/>
              </a:rPr>
              <a:t> p(T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</a:t>
            </a:r>
            <a:r>
              <a:rPr lang="en-US" sz="3200" dirty="0" smtClean="0"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  </a:t>
            </a:r>
          </a:p>
          <a:p>
            <a:pPr>
              <a:lnSpc>
                <a:spcPct val="130000"/>
              </a:lnSpc>
              <a:buNone/>
            </a:pPr>
            <a:r>
              <a:rPr lang="en-US" dirty="0" smtClean="0">
                <a:sym typeface="Symbol" pitchFamily="18" charset="2"/>
              </a:rPr>
              <a:t>		= </a:t>
            </a:r>
            <a:r>
              <a:rPr lang="en-US" dirty="0" smtClean="0"/>
              <a:t>2 -</a:t>
            </a:r>
            <a:r>
              <a:rPr lang="en-US" dirty="0" smtClean="0">
                <a:sym typeface="Symbol" pitchFamily="18" charset="2"/>
              </a:rPr>
              <a:t> ∑ </a:t>
            </a:r>
            <a:r>
              <a:rPr lang="en-US" baseline="-25000" dirty="0" err="1" smtClean="0">
                <a:sym typeface="Symbol" pitchFamily="18" charset="2"/>
              </a:rPr>
              <a:t>i</a:t>
            </a:r>
            <a:r>
              <a:rPr lang="en-US" baseline="-25000" dirty="0" smtClean="0">
                <a:sym typeface="Symbol" pitchFamily="18" charset="2"/>
              </a:rPr>
              <a:t>=1,n</a:t>
            </a:r>
            <a:r>
              <a:rPr lang="en-US" dirty="0" smtClean="0"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(</a:t>
            </a:r>
            <a:r>
              <a:rPr lang="en-US" dirty="0" smtClean="0">
                <a:sym typeface="Symbol" pitchFamily="18" charset="2"/>
              </a:rPr>
              <a:t>log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 pitchFamily="18" charset="2"/>
              </a:rPr>
              <a:t> p(T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</a:t>
            </a:r>
            <a:r>
              <a:rPr lang="en-US" sz="2800" dirty="0" smtClean="0">
                <a:sym typeface="Symbol" pitchFamily="18" charset="2"/>
              </a:rPr>
              <a:t>)</a:t>
            </a:r>
            <a:endParaRPr lang="en-US" dirty="0" smtClean="0">
              <a:sym typeface="Symbol" pitchFamily="18" charset="2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Symbol" pitchFamily="18" charset="2"/>
              </a:rPr>
              <a:t>		= 2 - ∑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baseline="-25000" dirty="0" smtClean="0">
                <a:sym typeface="Symbol" pitchFamily="18" charset="2"/>
              </a:rPr>
              <a:t>=1,||</a:t>
            </a:r>
            <a:r>
              <a:rPr lang="en-US" dirty="0" smtClean="0">
                <a:sym typeface="Symbol" pitchFamily="18" charset="2"/>
              </a:rPr>
              <a:t>  </a:t>
            </a:r>
            <a:r>
              <a:rPr lang="en-US" dirty="0" err="1" smtClean="0">
                <a:sym typeface="Symbol" pitchFamily="18" charset="2"/>
              </a:rPr>
              <a:t>occ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 log p(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Symbol" pitchFamily="18" charset="2"/>
              </a:rPr>
              <a:t>		= 2 + n * ∑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baseline="-25000" dirty="0" smtClean="0">
                <a:sym typeface="Symbol" pitchFamily="18" charset="2"/>
              </a:rPr>
              <a:t>=1,||</a:t>
            </a:r>
            <a:r>
              <a:rPr lang="en-US" dirty="0" smtClean="0">
                <a:sym typeface="Symbol" pitchFamily="18" charset="2"/>
              </a:rPr>
              <a:t>  p(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 log (1/p(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))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Symbol" pitchFamily="18" charset="2"/>
              </a:rPr>
              <a:t>	     = 2 + n H</a:t>
            </a:r>
            <a:r>
              <a:rPr lang="en-US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(T)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en-US" dirty="0" smtClean="0"/>
              <a:t>bits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514850" y="3327400"/>
          <a:ext cx="11271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94" name="Equation" r:id="rId4" imgW="113956" imgH="203139" progId="Equation.2">
                  <p:embed/>
                </p:oleObj>
              </mc:Choice>
              <mc:Fallback>
                <p:oleObj name="Equation" r:id="rId4" imgW="113956" imgH="203139" progId="Equation.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7400"/>
                        <a:ext cx="112713" cy="20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5429256" y="6000768"/>
            <a:ext cx="3643338" cy="857256"/>
            <a:chOff x="4859338" y="5734050"/>
            <a:chExt cx="3744912" cy="935038"/>
          </a:xfrm>
        </p:grpSpPr>
        <p:sp>
          <p:nvSpPr>
            <p:cNvPr id="9219" name="AutoShape 10"/>
            <p:cNvSpPr>
              <a:spLocks noChangeArrowheads="1"/>
            </p:cNvSpPr>
            <p:nvPr/>
          </p:nvSpPr>
          <p:spPr bwMode="auto">
            <a:xfrm>
              <a:off x="4859338" y="5734050"/>
              <a:ext cx="3744912" cy="9350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22" name="Rectangle 9"/>
            <p:cNvSpPr>
              <a:spLocks noChangeArrowheads="1"/>
            </p:cNvSpPr>
            <p:nvPr/>
          </p:nvSpPr>
          <p:spPr bwMode="auto">
            <a:xfrm>
              <a:off x="4859338" y="5857892"/>
              <a:ext cx="36322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>nH</a:t>
              </a:r>
              <a:r>
                <a:rPr lang="en-US" baseline="-25000"/>
                <a:t>0 </a:t>
              </a:r>
              <a:r>
                <a:rPr lang="en-US"/>
                <a:t>+ 0.02 n bits in practice</a:t>
              </a:r>
            </a:p>
            <a:p>
              <a:r>
                <a:rPr lang="en-US"/>
                <a:t>because of rounding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7" name="Rettangolo arrotondato 6"/>
          <p:cNvSpPr/>
          <p:nvPr/>
        </p:nvSpPr>
        <p:spPr bwMode="auto">
          <a:xfrm>
            <a:off x="5162064" y="3717032"/>
            <a:ext cx="3348466" cy="106872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T =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aaba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800" dirty="0" smtClean="0">
                <a:sym typeface="Wingdings" panose="05000000000000000000" pitchFamily="2" charset="2"/>
              </a:rPr>
              <a:t> </a:t>
            </a:r>
            <a:r>
              <a:rPr lang="it-IT" sz="1800" dirty="0" smtClean="0"/>
              <a:t>3 * log p(a) + 1 * log p(b)</a:t>
            </a:r>
            <a:endParaRPr kumimoji="0" lang="it-IT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Where is the problem 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352928" cy="318856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None/>
            </a:pPr>
            <a:r>
              <a:rPr lang="en-US" altLang="en-US" dirty="0" smtClean="0"/>
              <a:t>Take the text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T = a</a:t>
            </a:r>
            <a:r>
              <a:rPr lang="en-US" altLang="en-US" sz="2800" b="1" baseline="30000" dirty="0" smtClean="0">
                <a:solidFill>
                  <a:srgbClr val="FF0000"/>
                </a:solidFill>
              </a:rPr>
              <a:t>n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b</a:t>
            </a:r>
            <a:r>
              <a:rPr lang="en-US" altLang="en-US" sz="2800" b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altLang="en-US" dirty="0" smtClean="0"/>
              <a:t>, hence </a:t>
            </a:r>
          </a:p>
          <a:p>
            <a:pPr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 = (1/2) log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2 + </a:t>
            </a:r>
            <a:r>
              <a:rPr lang="en-US" altLang="en-US" dirty="0"/>
              <a:t>(1/2) + log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 smtClean="0"/>
              <a:t>2 = 1 bit</a:t>
            </a:r>
            <a:endParaRPr lang="it-IT" altLang="en-US" dirty="0"/>
          </a:p>
          <a:p>
            <a:pPr eaLnBrk="1" hangingPunct="1">
              <a:lnSpc>
                <a:spcPct val="200000"/>
              </a:lnSpc>
              <a:buNone/>
            </a:pPr>
            <a:r>
              <a:rPr lang="it-IT" altLang="en-US" dirty="0" smtClean="0"/>
              <a:t>so </a:t>
            </a:r>
            <a:r>
              <a:rPr lang="it-IT" altLang="en-US" dirty="0" err="1" smtClean="0"/>
              <a:t>compression</a:t>
            </a:r>
            <a:r>
              <a:rPr lang="it-IT" altLang="en-US" dirty="0" smtClean="0"/>
              <a:t> ratio </a:t>
            </a:r>
            <a:r>
              <a:rPr lang="it-IT" altLang="en-US" dirty="0" err="1" smtClean="0"/>
              <a:t>would</a:t>
            </a:r>
            <a:r>
              <a:rPr lang="it-IT" altLang="en-US" dirty="0" smtClean="0"/>
              <a:t> be </a:t>
            </a:r>
            <a:r>
              <a:rPr lang="it-IT" altLang="en-US" dirty="0" smtClean="0">
                <a:solidFill>
                  <a:srgbClr val="FF0000"/>
                </a:solidFill>
              </a:rPr>
              <a:t>1/</a:t>
            </a:r>
            <a:r>
              <a:rPr lang="en-US" altLang="en-US" dirty="0" smtClean="0">
                <a:solidFill>
                  <a:srgbClr val="FF0000"/>
                </a:solidFill>
              </a:rPr>
              <a:t>256 (ASCII)</a:t>
            </a:r>
          </a:p>
          <a:p>
            <a:pPr eaLnBrk="1" hangingPunct="1">
              <a:buNone/>
            </a:pPr>
            <a:r>
              <a:rPr lang="en-US" altLang="en-US" dirty="0" smtClean="0"/>
              <a:t>or, </a:t>
            </a:r>
            <a:r>
              <a:rPr lang="en-US" altLang="en-US" dirty="0" smtClean="0">
                <a:solidFill>
                  <a:srgbClr val="FF0000"/>
                </a:solidFill>
              </a:rPr>
              <a:t>no compression </a:t>
            </a:r>
            <a:r>
              <a:rPr lang="en-US" altLang="en-US" dirty="0" smtClean="0"/>
              <a:t>if </a:t>
            </a:r>
            <a:r>
              <a:rPr lang="en-US" altLang="en-US" dirty="0" err="1" smtClean="0"/>
              <a:t>a,b</a:t>
            </a:r>
            <a:r>
              <a:rPr lang="en-US" altLang="en-US" dirty="0" smtClean="0"/>
              <a:t> already encoded in 1 bit</a:t>
            </a:r>
            <a:r>
              <a:rPr lang="it-IT" altLang="en-US" dirty="0" smtClean="0"/>
              <a:t> 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sp>
        <p:nvSpPr>
          <p:cNvPr id="2" name="Rettangolo 1"/>
          <p:cNvSpPr/>
          <p:nvPr/>
        </p:nvSpPr>
        <p:spPr>
          <a:xfrm>
            <a:off x="695825" y="4593564"/>
            <a:ext cx="7270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We would like to deploy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repetitions: 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800" dirty="0" err="1"/>
              <a:t>Wherever</a:t>
            </a:r>
            <a:r>
              <a:rPr lang="it-IT" altLang="en-US" sz="2800" dirty="0"/>
              <a:t> </a:t>
            </a:r>
            <a:r>
              <a:rPr lang="it-IT" altLang="en-US" sz="2800" dirty="0" err="1"/>
              <a:t>they</a:t>
            </a:r>
            <a:r>
              <a:rPr lang="it-IT" altLang="en-US" sz="2800" dirty="0"/>
              <a:t> </a:t>
            </a:r>
            <a:r>
              <a:rPr lang="it-IT" altLang="en-US" sz="2800" dirty="0" err="1"/>
              <a:t>occur</a:t>
            </a:r>
            <a:endParaRPr lang="it-IT" altLang="en-US" sz="2800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800" dirty="0" err="1"/>
              <a:t>Whichever</a:t>
            </a:r>
            <a:r>
              <a:rPr lang="it-IT" altLang="en-US" sz="2800" dirty="0"/>
              <a:t> </a:t>
            </a:r>
            <a:r>
              <a:rPr lang="it-IT" altLang="en-US" sz="2800" dirty="0" err="1"/>
              <a:t>length</a:t>
            </a:r>
            <a:r>
              <a:rPr lang="it-IT" altLang="en-US" sz="2800" dirty="0"/>
              <a:t> </a:t>
            </a:r>
            <a:r>
              <a:rPr lang="it-IT" altLang="en-US" sz="2800" dirty="0" err="1"/>
              <a:t>they</a:t>
            </a:r>
            <a:r>
              <a:rPr lang="it-IT" altLang="en-US" sz="2800" dirty="0"/>
              <a:t> </a:t>
            </a:r>
            <a:r>
              <a:rPr lang="it-IT" altLang="en-US" sz="2800" dirty="0" err="1"/>
              <a:t>have</a:t>
            </a:r>
            <a:endParaRPr lang="en-US" altLang="en-US" sz="2400" dirty="0"/>
          </a:p>
        </p:txBody>
      </p:sp>
      <p:sp>
        <p:nvSpPr>
          <p:cNvPr id="6" name="Rettangolo 5"/>
          <p:cNvSpPr/>
          <p:nvPr/>
        </p:nvSpPr>
        <p:spPr bwMode="auto">
          <a:xfrm>
            <a:off x="5868144" y="1628800"/>
            <a:ext cx="3196125" cy="82420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Any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anose="05050102010706020507" pitchFamily="18" charset="2"/>
              </a:rPr>
              <a:t>P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(T),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it-IT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even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random,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gets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the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same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bound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390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697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Can we use simpler 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repetition-detectors?</a:t>
            </a:r>
          </a:p>
        </p:txBody>
      </p:sp>
    </p:spTree>
    <p:extLst>
      <p:ext uri="{BB962C8B-B14F-4D97-AF65-F5344CB8AC3E}">
        <p14:creationId xmlns:p14="http://schemas.microsoft.com/office/powerpoint/2010/main" val="24833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Simple compressors: too simple?</a:t>
            </a:r>
            <a:endParaRPr lang="en-US" dirty="0" smtClean="0"/>
          </a:p>
        </p:txBody>
      </p:sp>
      <p:sp>
        <p:nvSpPr>
          <p:cNvPr id="1670148" name="Rectangle 4"/>
          <p:cNvSpPr>
            <a:spLocks noChangeArrowheads="1"/>
          </p:cNvSpPr>
          <p:nvPr/>
        </p:nvSpPr>
        <p:spPr bwMode="auto">
          <a:xfrm>
            <a:off x="323850" y="1857364"/>
            <a:ext cx="82804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600" b="1" dirty="0" err="1">
                <a:solidFill>
                  <a:srgbClr val="A40508"/>
                </a:solidFill>
              </a:rPr>
              <a:t>Move-to-Front</a:t>
            </a:r>
            <a:r>
              <a:rPr lang="it-IT" sz="2600" b="1" dirty="0">
                <a:solidFill>
                  <a:srgbClr val="A40508"/>
                </a:solidFill>
              </a:rPr>
              <a:t>  (MTF)</a:t>
            </a:r>
            <a:r>
              <a:rPr lang="it-IT" sz="2600" dirty="0"/>
              <a:t>: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</a:t>
            </a:r>
            <a:r>
              <a:rPr lang="it-IT" sz="2400" dirty="0" err="1"/>
              <a:t>freq-sorting</a:t>
            </a:r>
            <a:r>
              <a:rPr lang="it-IT" sz="2400" dirty="0"/>
              <a:t> </a:t>
            </a:r>
            <a:r>
              <a:rPr lang="it-IT" sz="2400" dirty="0" err="1"/>
              <a:t>approximator</a:t>
            </a:r>
            <a:endParaRPr lang="it-IT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caching </a:t>
            </a:r>
            <a:r>
              <a:rPr lang="it-IT" sz="2400" dirty="0" err="1"/>
              <a:t>strategy</a:t>
            </a:r>
            <a:endParaRPr lang="it-IT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</a:t>
            </a:r>
            <a:r>
              <a:rPr lang="it-IT" sz="2400" dirty="0" err="1"/>
              <a:t>compressor</a:t>
            </a:r>
            <a:endParaRPr lang="it-IT" sz="2400" dirty="0"/>
          </a:p>
        </p:txBody>
      </p:sp>
      <p:sp>
        <p:nvSpPr>
          <p:cNvPr id="1670149" name="Rectangle 5"/>
          <p:cNvSpPr>
            <a:spLocks noChangeArrowheads="1"/>
          </p:cNvSpPr>
          <p:nvPr/>
        </p:nvSpPr>
        <p:spPr bwMode="auto">
          <a:xfrm>
            <a:off x="323850" y="4275152"/>
            <a:ext cx="8280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600" b="1" dirty="0" err="1">
                <a:solidFill>
                  <a:srgbClr val="A40508"/>
                </a:solidFill>
              </a:rPr>
              <a:t>Run-Length-Encoding</a:t>
            </a:r>
            <a:r>
              <a:rPr lang="it-IT" sz="2600" b="1" dirty="0">
                <a:solidFill>
                  <a:srgbClr val="A40508"/>
                </a:solidFill>
              </a:rPr>
              <a:t> (RLE)</a:t>
            </a:r>
            <a:r>
              <a:rPr lang="it-IT" sz="2600" dirty="0"/>
              <a:t>: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FAX </a:t>
            </a:r>
            <a:r>
              <a:rPr lang="it-IT" sz="2400" dirty="0" err="1"/>
              <a:t>compression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g-</a:t>
            </a:r>
            <a:r>
              <a:rPr lang="en-US" smtClean="0"/>
              <a:t>code for integer encoding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106738"/>
            <a:ext cx="8062913" cy="32019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x &gt; 0 and Length = </a:t>
            </a:r>
            <a:r>
              <a:rPr lang="en-US" sz="2400" smtClean="0">
                <a:sym typeface="Symbol" pitchFamily="18" charset="2"/>
              </a:rPr>
              <a:t></a:t>
            </a:r>
            <a:r>
              <a:rPr lang="en-US" sz="2400" smtClean="0"/>
              <a:t>log</a:t>
            </a:r>
            <a:r>
              <a:rPr lang="en-US" sz="2400" baseline="-25000" smtClean="0"/>
              <a:t>2 </a:t>
            </a:r>
            <a:r>
              <a:rPr lang="en-US" sz="2400" i="1" smtClean="0"/>
              <a:t>x</a:t>
            </a:r>
            <a:r>
              <a:rPr lang="en-US" sz="2400" smtClean="0">
                <a:sym typeface="Symbol" pitchFamily="18" charset="2"/>
              </a:rPr>
              <a:t> </a:t>
            </a:r>
            <a:r>
              <a:rPr lang="en-US" sz="2400" smtClean="0"/>
              <a:t>+1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A000"/>
                </a:solidFill>
              </a:rPr>
              <a:t>e.g., 9 represented as &lt;000,1001&gt;.</a:t>
            </a:r>
          </a:p>
          <a:p>
            <a:pPr eaLnBrk="1" hangingPunct="1"/>
            <a:endParaRPr lang="en-US" sz="2400" smtClean="0">
              <a:solidFill>
                <a:srgbClr val="00A000"/>
              </a:solidFill>
            </a:endParaRPr>
          </a:p>
          <a:p>
            <a:pPr eaLnBrk="1" hangingPunct="1"/>
            <a:r>
              <a:rPr lang="en-US" smtClean="0">
                <a:solidFill>
                  <a:srgbClr val="CC0000"/>
                </a:solidFill>
                <a:latin typeface="Symbol" pitchFamily="18" charset="2"/>
              </a:rPr>
              <a:t>g</a:t>
            </a:r>
            <a:r>
              <a:rPr lang="en-US" sz="2200" smtClean="0">
                <a:solidFill>
                  <a:srgbClr val="CC0000"/>
                </a:solidFill>
                <a:latin typeface="Symbol" pitchFamily="18" charset="2"/>
              </a:rPr>
              <a:t>-</a:t>
            </a:r>
            <a:r>
              <a:rPr lang="en-US" sz="2200" smtClean="0">
                <a:solidFill>
                  <a:srgbClr val="CC0000"/>
                </a:solidFill>
              </a:rPr>
              <a:t>code </a:t>
            </a:r>
            <a:r>
              <a:rPr lang="en-US" sz="2400" smtClean="0">
                <a:solidFill>
                  <a:srgbClr val="CC0000"/>
                </a:solidFill>
              </a:rPr>
              <a:t>for </a:t>
            </a:r>
            <a:r>
              <a:rPr lang="en-US" sz="2400" i="1" smtClean="0">
                <a:solidFill>
                  <a:srgbClr val="CC0000"/>
                </a:solidFill>
              </a:rPr>
              <a:t>x</a:t>
            </a:r>
            <a:r>
              <a:rPr lang="en-US" sz="2400" smtClean="0">
                <a:solidFill>
                  <a:srgbClr val="CC0000"/>
                </a:solidFill>
              </a:rPr>
              <a:t> takes 2 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</a:t>
            </a:r>
            <a:r>
              <a:rPr lang="en-US" sz="2400" smtClean="0">
                <a:solidFill>
                  <a:srgbClr val="CC0000"/>
                </a:solidFill>
              </a:rPr>
              <a:t>log</a:t>
            </a:r>
            <a:r>
              <a:rPr lang="en-US" sz="2400" baseline="-25000" smtClean="0">
                <a:solidFill>
                  <a:srgbClr val="CC0000"/>
                </a:solidFill>
              </a:rPr>
              <a:t>2</a:t>
            </a:r>
            <a:r>
              <a:rPr lang="en-US" sz="2400" i="1" smtClean="0">
                <a:solidFill>
                  <a:srgbClr val="CC0000"/>
                </a:solidFill>
              </a:rPr>
              <a:t> x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 </a:t>
            </a:r>
            <a:r>
              <a:rPr lang="en-US" sz="2400" smtClean="0">
                <a:solidFill>
                  <a:srgbClr val="CC0000"/>
                </a:solidFill>
              </a:rPr>
              <a:t>+1 bits </a:t>
            </a:r>
          </a:p>
          <a:p>
            <a:pPr algn="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CC0000"/>
                </a:solidFill>
              </a:rPr>
              <a:t>(ie. factor of 2 from optimal)</a:t>
            </a:r>
            <a:endParaRPr lang="en-US" sz="2400" smtClean="0">
              <a:solidFill>
                <a:srgbClr val="CC0000"/>
              </a:solidFill>
            </a:endParaRPr>
          </a:p>
        </p:txBody>
      </p:sp>
      <p:graphicFrame>
        <p:nvGraphicFramePr>
          <p:cNvPr id="80077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1066800"/>
          <a:ext cx="4122738" cy="27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04" name="Immagine" r:id="rId4" imgW="2738967" imgH="1833033" progId="Word.Picture.8">
                  <p:embed/>
                </p:oleObj>
              </mc:Choice>
              <mc:Fallback>
                <p:oleObj name="Immagine" r:id="rId4" imgW="2738967" imgH="1833033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0"/>
                        <a:ext cx="4122738" cy="274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73" name="Text Box 5"/>
          <p:cNvSpPr txBox="1">
            <a:spLocks noChangeArrowheads="1"/>
          </p:cNvSpPr>
          <p:nvPr/>
        </p:nvSpPr>
        <p:spPr bwMode="auto">
          <a:xfrm>
            <a:off x="2843213" y="2565400"/>
            <a:ext cx="1055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Length-1</a:t>
            </a:r>
          </a:p>
        </p:txBody>
      </p:sp>
    </p:spTree>
    <p:extLst>
      <p:ext uri="{BB962C8B-B14F-4D97-AF65-F5344CB8AC3E}">
        <p14:creationId xmlns:p14="http://schemas.microsoft.com/office/powerpoint/2010/main" val="34536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 to Front Coding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640763" cy="4876800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n-US" dirty="0" smtClean="0"/>
              <a:t>Transforms a </a:t>
            </a:r>
            <a:r>
              <a:rPr lang="en-US" b="1" dirty="0" smtClean="0">
                <a:solidFill>
                  <a:srgbClr val="A40508"/>
                </a:solidFill>
              </a:rPr>
              <a:t>char</a:t>
            </a:r>
            <a:r>
              <a:rPr lang="en-US" dirty="0" smtClean="0"/>
              <a:t> sequence into an </a:t>
            </a:r>
            <a:r>
              <a:rPr lang="en-US" b="1" dirty="0" smtClean="0">
                <a:solidFill>
                  <a:srgbClr val="A40508"/>
                </a:solidFill>
              </a:rPr>
              <a:t>integer</a:t>
            </a:r>
            <a:r>
              <a:rPr lang="en-US" b="1" dirty="0" smtClean="0"/>
              <a:t> </a:t>
            </a:r>
            <a:r>
              <a:rPr lang="en-US" dirty="0" smtClean="0"/>
              <a:t>sequence, that can then be </a:t>
            </a:r>
            <a:r>
              <a:rPr lang="en-US" i="1" dirty="0" err="1" smtClean="0"/>
              <a:t>var</a:t>
            </a:r>
            <a:r>
              <a:rPr lang="en-US" i="1" dirty="0" smtClean="0"/>
              <a:t>-length coded</a:t>
            </a:r>
          </a:p>
          <a:p>
            <a:pPr marL="495300" indent="-495300" eaLnBrk="1" hangingPunct="1">
              <a:spcBef>
                <a:spcPct val="70000"/>
              </a:spcBef>
            </a:pPr>
            <a:r>
              <a:rPr lang="en-US" sz="2400" dirty="0" smtClean="0"/>
              <a:t>Start with the list of symbols </a:t>
            </a:r>
            <a:r>
              <a:rPr lang="en-US" sz="2400" dirty="0" smtClean="0">
                <a:solidFill>
                  <a:srgbClr val="00A000"/>
                </a:solidFill>
              </a:rPr>
              <a:t>L=[</a:t>
            </a:r>
            <a:r>
              <a:rPr lang="en-US" sz="2400" dirty="0" err="1" smtClean="0">
                <a:solidFill>
                  <a:srgbClr val="00A000"/>
                </a:solidFill>
              </a:rPr>
              <a:t>a,b,c,d</a:t>
            </a:r>
            <a:r>
              <a:rPr lang="en-US" sz="2400" dirty="0" smtClean="0">
                <a:solidFill>
                  <a:srgbClr val="00A000"/>
                </a:solidFill>
              </a:rPr>
              <a:t>,…]</a:t>
            </a:r>
          </a:p>
          <a:p>
            <a:pPr marL="495300" indent="-495300" eaLnBrk="1" hangingPunct="1"/>
            <a:r>
              <a:rPr lang="en-US" sz="2400" dirty="0" smtClean="0"/>
              <a:t>For each input symbol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</a:p>
          <a:p>
            <a:pPr marL="914400" lvl="1" indent="-457200" eaLnBrk="1" hangingPunct="1">
              <a:buSzPct val="110000"/>
              <a:buFont typeface="Wingdings" pitchFamily="2" charset="2"/>
              <a:buAutoNum type="arabicParenR"/>
            </a:pPr>
            <a:r>
              <a:rPr lang="en-US" sz="2000" dirty="0" smtClean="0"/>
              <a:t>output the position of </a:t>
            </a:r>
            <a:r>
              <a:rPr lang="en-US" sz="2000" i="1" dirty="0" smtClean="0"/>
              <a:t>s</a:t>
            </a:r>
            <a:r>
              <a:rPr lang="en-US" sz="2000" dirty="0" smtClean="0"/>
              <a:t> in L </a:t>
            </a:r>
          </a:p>
          <a:p>
            <a:pPr marL="914400" lvl="1" indent="-457200" eaLnBrk="1" hangingPunct="1">
              <a:buSzPct val="110000"/>
              <a:buFont typeface="Wingdings" pitchFamily="2" charset="2"/>
              <a:buAutoNum type="arabicParenR"/>
            </a:pPr>
            <a:r>
              <a:rPr lang="en-US" sz="2000" dirty="0" smtClean="0"/>
              <a:t>move </a:t>
            </a:r>
            <a:r>
              <a:rPr lang="en-US" sz="2000" i="1" dirty="0" smtClean="0"/>
              <a:t>s</a:t>
            </a:r>
            <a:r>
              <a:rPr lang="en-US" sz="2000" dirty="0" smtClean="0"/>
              <a:t> to the front of L</a:t>
            </a:r>
            <a:endParaRPr lang="en-US" sz="2000" dirty="0" smtClean="0">
              <a:solidFill>
                <a:srgbClr val="00A000"/>
              </a:solidFill>
            </a:endParaRP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CC0000"/>
                </a:solidFill>
              </a:rPr>
              <a:t>Properties:</a:t>
            </a:r>
          </a:p>
          <a:p>
            <a:pPr marL="495300" indent="-495300" eaLnBrk="1" hangingPunct="1">
              <a:lnSpc>
                <a:spcPct val="130000"/>
              </a:lnSpc>
            </a:pPr>
            <a:r>
              <a:rPr lang="en-US" sz="2000" dirty="0"/>
              <a:t>It is a </a:t>
            </a:r>
            <a:r>
              <a:rPr lang="en-US" sz="2000" i="1" dirty="0">
                <a:solidFill>
                  <a:schemeClr val="folHlink"/>
                </a:solidFill>
              </a:rPr>
              <a:t>dynamic </a:t>
            </a:r>
            <a:r>
              <a:rPr lang="en-US" sz="2000" i="1" dirty="0" smtClean="0">
                <a:solidFill>
                  <a:schemeClr val="folHlink"/>
                </a:solidFill>
              </a:rPr>
              <a:t>code, with memory (unlike Arithmetic)</a:t>
            </a:r>
            <a:endParaRPr lang="en-US" sz="2000" i="1" dirty="0">
              <a:solidFill>
                <a:schemeClr val="folHlink"/>
              </a:solidFill>
            </a:endParaRPr>
          </a:p>
          <a:p>
            <a:pPr marL="495300" indent="-495300" eaLnBrk="1" hangingPunct="1">
              <a:lnSpc>
                <a:spcPct val="130000"/>
              </a:lnSpc>
            </a:pPr>
            <a:r>
              <a:rPr lang="en-US" sz="2200" dirty="0" smtClean="0">
                <a:solidFill>
                  <a:srgbClr val="A40508"/>
                </a:solidFill>
              </a:rPr>
              <a:t>X = 1</a:t>
            </a:r>
            <a:r>
              <a:rPr lang="en-US" sz="2100" baseline="30000" dirty="0" smtClean="0">
                <a:solidFill>
                  <a:srgbClr val="A40508"/>
                </a:solidFill>
              </a:rPr>
              <a:t>n </a:t>
            </a:r>
            <a:r>
              <a:rPr lang="en-US" sz="2200" dirty="0" smtClean="0">
                <a:solidFill>
                  <a:srgbClr val="A40508"/>
                </a:solidFill>
              </a:rPr>
              <a:t>2</a:t>
            </a:r>
            <a:r>
              <a:rPr lang="en-US" sz="2100" baseline="30000" dirty="0" smtClean="0">
                <a:solidFill>
                  <a:srgbClr val="A40508"/>
                </a:solidFill>
              </a:rPr>
              <a:t>n </a:t>
            </a:r>
            <a:r>
              <a:rPr lang="en-US" sz="2200" dirty="0" smtClean="0">
                <a:solidFill>
                  <a:srgbClr val="A40508"/>
                </a:solidFill>
              </a:rPr>
              <a:t>3</a:t>
            </a:r>
            <a:r>
              <a:rPr lang="en-US" sz="2100" baseline="30000" dirty="0" smtClean="0">
                <a:solidFill>
                  <a:srgbClr val="A40508"/>
                </a:solidFill>
              </a:rPr>
              <a:t>n… </a:t>
            </a:r>
            <a:r>
              <a:rPr lang="en-US" sz="2200" dirty="0" err="1" smtClean="0">
                <a:solidFill>
                  <a:srgbClr val="A40508"/>
                </a:solidFill>
              </a:rPr>
              <a:t>n</a:t>
            </a:r>
            <a:r>
              <a:rPr lang="en-US" sz="2100" baseline="30000" dirty="0" err="1" smtClean="0">
                <a:solidFill>
                  <a:srgbClr val="A40508"/>
                </a:solidFill>
              </a:rPr>
              <a:t>n</a:t>
            </a:r>
            <a:r>
              <a:rPr lang="en-US" sz="2100" baseline="30000" dirty="0" smtClean="0">
                <a:solidFill>
                  <a:srgbClr val="A40508"/>
                </a:solidFill>
              </a:rPr>
              <a:t> </a:t>
            </a:r>
            <a:r>
              <a:rPr lang="en-US" sz="2200" dirty="0" smtClean="0">
                <a:solidFill>
                  <a:srgbClr val="A40508"/>
                </a:solidFill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rgbClr val="A40508"/>
                </a:solidFill>
              </a:rPr>
              <a:t> Huff = O(n</a:t>
            </a:r>
            <a:r>
              <a:rPr lang="en-US" sz="2100" baseline="30000" dirty="0" smtClean="0">
                <a:solidFill>
                  <a:srgbClr val="A40508"/>
                </a:solidFill>
              </a:rPr>
              <a:t>2</a:t>
            </a:r>
            <a:r>
              <a:rPr lang="en-US" sz="2200" dirty="0" smtClean="0">
                <a:solidFill>
                  <a:srgbClr val="A40508"/>
                </a:solidFill>
              </a:rPr>
              <a:t> log n), MTF = O(n log n) + n</a:t>
            </a:r>
            <a:r>
              <a:rPr lang="en-US" sz="2200" baseline="30000" dirty="0" smtClean="0">
                <a:solidFill>
                  <a:srgbClr val="A40508"/>
                </a:solidFill>
              </a:rPr>
              <a:t>2</a:t>
            </a:r>
            <a:endParaRPr lang="en-US" sz="2000" dirty="0" smtClean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000" dirty="0" smtClean="0"/>
              <a:t>In fact Huff takes log n bits per symbol being them </a:t>
            </a:r>
            <a:r>
              <a:rPr lang="en-US" sz="2000" dirty="0" err="1" smtClean="0"/>
              <a:t>equi</a:t>
            </a:r>
            <a:r>
              <a:rPr lang="en-US" sz="2000" dirty="0" smtClean="0"/>
              <a:t>-probable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000" dirty="0" smtClean="0"/>
              <a:t>MTF uses O(1) bits per symbol occurrence but first one O(log n)</a:t>
            </a:r>
          </a:p>
        </p:txBody>
      </p:sp>
      <p:sp>
        <p:nvSpPr>
          <p:cNvPr id="1666052" name="Rectangle 4"/>
          <p:cNvSpPr>
            <a:spLocks noChangeArrowheads="1"/>
          </p:cNvSpPr>
          <p:nvPr/>
        </p:nvSpPr>
        <p:spPr bwMode="auto">
          <a:xfrm>
            <a:off x="5364163" y="4292600"/>
            <a:ext cx="3529012" cy="360363"/>
          </a:xfrm>
          <a:prstGeom prst="rect">
            <a:avLst/>
          </a:prstGeom>
          <a:solidFill>
            <a:srgbClr val="F4F3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6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6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6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6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6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Length Encoding  (RLE)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640763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ahoma" pitchFamily="34" charset="0"/>
              </a:rPr>
              <a:t>If</a:t>
            </a:r>
            <a:r>
              <a:rPr lang="en-US" sz="2800" dirty="0" smtClean="0">
                <a:solidFill>
                  <a:srgbClr val="A40508"/>
                </a:solidFill>
                <a:latin typeface="Comic Sans MS" pitchFamily="66" charset="0"/>
              </a:rPr>
              <a:t> spatial locality </a:t>
            </a:r>
            <a:r>
              <a:rPr lang="en-US" sz="2400" dirty="0" smtClean="0">
                <a:latin typeface="Tahoma" pitchFamily="34" charset="0"/>
              </a:rPr>
              <a:t>is very high, then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400" b="1" dirty="0" smtClean="0"/>
              <a:t>		</a:t>
            </a:r>
            <a:r>
              <a:rPr lang="en-US" sz="2400" b="1" dirty="0" err="1" smtClean="0"/>
              <a:t>abbbaacccca</a:t>
            </a:r>
            <a:r>
              <a:rPr lang="en-US" sz="2400" b="1" dirty="0" smtClean="0"/>
              <a:t> =&gt; (a,1),(b,3),(a,2),(c,4),(a,1)</a:t>
            </a:r>
            <a:endParaRPr lang="en-US" sz="2000" dirty="0" smtClean="0"/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400" dirty="0" smtClean="0"/>
              <a:t>In case of binary strings </a:t>
            </a:r>
            <a:r>
              <a:rPr lang="en-US" sz="2400" dirty="0" smtClean="0">
                <a:sym typeface="Wingdings" pitchFamily="2" charset="2"/>
              </a:rPr>
              <a:t> just numbers and one bit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mic Sans MS" pitchFamily="66" charset="0"/>
              </a:rPr>
              <a:t>Properties</a:t>
            </a:r>
            <a:r>
              <a:rPr lang="en-US" sz="2400" dirty="0" smtClean="0">
                <a:solidFill>
                  <a:schemeClr val="hlink"/>
                </a:solidFill>
                <a:latin typeface="Comic Sans MS" pitchFamily="66" charset="0"/>
              </a:rPr>
              <a:t>:</a:t>
            </a:r>
            <a:endParaRPr lang="en-US" sz="2400" dirty="0" smtClean="0">
              <a:solidFill>
                <a:schemeClr val="hlink"/>
              </a:solidFill>
              <a:latin typeface="Capitals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It is a </a:t>
            </a:r>
            <a:r>
              <a:rPr lang="en-US" sz="2400" i="1" dirty="0" smtClean="0">
                <a:solidFill>
                  <a:schemeClr val="folHlink"/>
                </a:solidFill>
              </a:rPr>
              <a:t>dynamic code, </a:t>
            </a:r>
            <a:r>
              <a:rPr lang="en-US" sz="2400" i="1" dirty="0">
                <a:solidFill>
                  <a:schemeClr val="folHlink"/>
                </a:solidFill>
              </a:rPr>
              <a:t>with memory (unlike Arithmetic)</a:t>
            </a:r>
            <a:endParaRPr lang="en-US" sz="2400" i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230000"/>
              </a:lnSpc>
            </a:pPr>
            <a:r>
              <a:rPr lang="en-US" sz="2400" dirty="0" smtClean="0">
                <a:solidFill>
                  <a:srgbClr val="A40508"/>
                </a:solidFill>
              </a:rPr>
              <a:t>X = 1</a:t>
            </a:r>
            <a:r>
              <a:rPr lang="en-US" sz="2400" baseline="30000" dirty="0" smtClean="0">
                <a:solidFill>
                  <a:srgbClr val="A40508"/>
                </a:solidFill>
              </a:rPr>
              <a:t>n </a:t>
            </a:r>
            <a:r>
              <a:rPr lang="en-US" sz="2400" dirty="0" smtClean="0">
                <a:solidFill>
                  <a:srgbClr val="A40508"/>
                </a:solidFill>
              </a:rPr>
              <a:t>2</a:t>
            </a:r>
            <a:r>
              <a:rPr lang="en-US" sz="2400" baseline="30000" dirty="0" smtClean="0">
                <a:solidFill>
                  <a:srgbClr val="A40508"/>
                </a:solidFill>
              </a:rPr>
              <a:t>n </a:t>
            </a:r>
            <a:r>
              <a:rPr lang="en-US" sz="2400" dirty="0" smtClean="0">
                <a:solidFill>
                  <a:srgbClr val="A40508"/>
                </a:solidFill>
              </a:rPr>
              <a:t>3</a:t>
            </a:r>
            <a:r>
              <a:rPr lang="en-US" sz="2400" baseline="30000" dirty="0" smtClean="0">
                <a:solidFill>
                  <a:srgbClr val="A40508"/>
                </a:solidFill>
              </a:rPr>
              <a:t>n… </a:t>
            </a:r>
            <a:r>
              <a:rPr lang="en-US" sz="2400" dirty="0" err="1" smtClean="0">
                <a:solidFill>
                  <a:srgbClr val="A40508"/>
                </a:solidFill>
              </a:rPr>
              <a:t>n</a:t>
            </a:r>
            <a:r>
              <a:rPr lang="en-US" sz="2400" baseline="30000" dirty="0" err="1" smtClean="0">
                <a:solidFill>
                  <a:srgbClr val="A40508"/>
                </a:solidFill>
              </a:rPr>
              <a:t>n</a:t>
            </a:r>
            <a:r>
              <a:rPr lang="en-US" sz="2400" baseline="30000" dirty="0" smtClean="0">
                <a:solidFill>
                  <a:srgbClr val="A40508"/>
                </a:solidFill>
              </a:rPr>
              <a:t> 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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		Huff(X) = O(n</a:t>
            </a:r>
            <a:r>
              <a:rPr lang="en-US" sz="2400" baseline="30000" dirty="0" smtClean="0">
                <a:solidFill>
                  <a:srgbClr val="A40508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 log n)   </a:t>
            </a:r>
            <a:r>
              <a:rPr lang="en-US" sz="2400" b="1" dirty="0" smtClean="0">
                <a:solidFill>
                  <a:srgbClr val="A40508"/>
                </a:solidFill>
                <a:sym typeface="Wingdings" pitchFamily="2" charset="2"/>
              </a:rPr>
              <a:t>&gt;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  </a:t>
            </a:r>
            <a:r>
              <a:rPr lang="en-US" sz="2400" dirty="0" err="1" smtClean="0">
                <a:solidFill>
                  <a:srgbClr val="A40508"/>
                </a:solidFill>
                <a:sym typeface="Wingdings" pitchFamily="2" charset="2"/>
              </a:rPr>
              <a:t>Rle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(X) = O( n (1+log n) )</a:t>
            </a:r>
            <a:endParaRPr lang="en-US" sz="2000" dirty="0" smtClean="0">
              <a:solidFill>
                <a:srgbClr val="A40508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sz="2000" dirty="0" smtClean="0"/>
              <a:t>RLE uses log n </a:t>
            </a:r>
            <a:r>
              <a:rPr lang="en-US" sz="2000" dirty="0"/>
              <a:t>bits per </a:t>
            </a:r>
            <a:r>
              <a:rPr lang="en-US" sz="2000" dirty="0" err="1" smtClean="0"/>
              <a:t>symb</a:t>
            </a:r>
            <a:r>
              <a:rPr lang="en-US" sz="2000" dirty="0" smtClean="0"/>
              <a:t>-block using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cs typeface="Symbol" charset="2"/>
              </a:rPr>
              <a:t>-code per its length</a:t>
            </a:r>
            <a:r>
              <a:rPr lang="en-US" sz="2000" dirty="0" smtClean="0"/>
              <a:t>.</a:t>
            </a:r>
            <a:endParaRPr lang="en-US" sz="2000" dirty="0"/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sz="2400" i="1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697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Burrows-Wheeler Transform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Entropy </a:t>
            </a:r>
            <a:r>
              <a:rPr lang="en-US" altLang="en-US" sz="3200" dirty="0" smtClean="0"/>
              <a:t>(Shannon, 1948)</a:t>
            </a:r>
          </a:p>
        </p:txBody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For a source </a:t>
            </a:r>
            <a:r>
              <a:rPr lang="en-US" altLang="en-US" i="1" smtClean="0"/>
              <a:t>S</a:t>
            </a:r>
            <a:r>
              <a:rPr lang="en-US" altLang="en-US" smtClean="0"/>
              <a:t> emitting symbols with probability </a:t>
            </a:r>
            <a:r>
              <a:rPr lang="en-US" altLang="en-US" i="1" smtClean="0"/>
              <a:t>p(s)</a:t>
            </a:r>
            <a:r>
              <a:rPr lang="en-US" altLang="en-US" smtClean="0">
                <a:sym typeface="Symbol" panose="05050102010706020507" pitchFamily="18" charset="2"/>
              </a:rPr>
              <a:t>, the </a:t>
            </a:r>
            <a:r>
              <a:rPr lang="en-US" altLang="en-US" b="1" u="sng" smtClean="0">
                <a:solidFill>
                  <a:srgbClr val="CC0000"/>
                </a:solidFill>
                <a:sym typeface="Symbol" panose="05050102010706020507" pitchFamily="18" charset="2"/>
              </a:rPr>
              <a:t>self information</a:t>
            </a:r>
            <a:r>
              <a:rPr lang="en-US" altLang="en-US" smtClean="0">
                <a:sym typeface="Symbol" panose="05050102010706020507" pitchFamily="18" charset="2"/>
              </a:rPr>
              <a:t> of </a:t>
            </a:r>
            <a:r>
              <a:rPr lang="en-US" altLang="en-US" i="1" smtClean="0">
                <a:sym typeface="Symbol" panose="05050102010706020507" pitchFamily="18" charset="2"/>
              </a:rPr>
              <a:t>s</a:t>
            </a:r>
            <a:r>
              <a:rPr lang="en-US" altLang="en-US" smtClean="0">
                <a:sym typeface="Symbol" panose="05050102010706020507" pitchFamily="18" charset="2"/>
              </a:rPr>
              <a:t> is: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                                               </a:t>
            </a:r>
            <a:r>
              <a:rPr lang="en-US" altLang="en-US" i="1" smtClean="0">
                <a:solidFill>
                  <a:srgbClr val="FF0000"/>
                </a:solidFill>
              </a:rPr>
              <a:t>bits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Lower probability </a:t>
            </a:r>
            <a:r>
              <a:rPr lang="en-US" altLang="en-US" smtClean="0">
                <a:sym typeface="Wingdings" panose="05000000000000000000" pitchFamily="2" charset="2"/>
              </a:rPr>
              <a:t> </a:t>
            </a:r>
            <a:r>
              <a:rPr lang="en-US" altLang="en-US" smtClean="0"/>
              <a:t>higher information</a:t>
            </a:r>
            <a:endParaRPr lang="en-US" altLang="en-US" b="1" u="sng" smtClean="0"/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en-US" b="1" u="sng" smtClean="0">
                <a:solidFill>
                  <a:srgbClr val="CC0000"/>
                </a:solidFill>
              </a:rPr>
              <a:t>Entropy</a:t>
            </a:r>
            <a:r>
              <a:rPr lang="en-US" altLang="en-US" smtClean="0"/>
              <a:t> is the weighted average of </a:t>
            </a:r>
            <a:r>
              <a:rPr lang="en-US" altLang="en-US" i="1" smtClean="0"/>
              <a:t>i(s)</a:t>
            </a:r>
          </a:p>
        </p:txBody>
      </p:sp>
      <p:graphicFrame>
        <p:nvGraphicFramePr>
          <p:cNvPr id="1497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695124"/>
              </p:ext>
            </p:extLst>
          </p:nvPr>
        </p:nvGraphicFramePr>
        <p:xfrm>
          <a:off x="2447107" y="5559847"/>
          <a:ext cx="35639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49" name="Equation" r:id="rId4" imgW="1688760" imgH="419040" progId="Equation.3">
                  <p:embed/>
                </p:oleObj>
              </mc:Choice>
              <mc:Fallback>
                <p:oleObj name="Equation" r:id="rId4" imgW="1688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107" y="5559847"/>
                        <a:ext cx="3563937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455988" y="2708275"/>
          <a:ext cx="239871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50" name="Equation" r:id="rId6" imgW="1002960" imgH="419040" progId="Equation.3">
                  <p:embed/>
                </p:oleObj>
              </mc:Choice>
              <mc:Fallback>
                <p:oleObj name="Equation" r:id="rId6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2708275"/>
                        <a:ext cx="2398712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36775" y="6493961"/>
            <a:ext cx="65774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en-US" sz="1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US" alt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0-th </a:t>
            </a:r>
            <a:r>
              <a: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order empirical entropy </a:t>
            </a:r>
            <a:r>
              <a:rPr lang="en-US" alt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(of a string, where p(s)=</a:t>
            </a:r>
            <a:r>
              <a:rPr lang="en-US" altLang="en-US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freq</a:t>
            </a:r>
            <a:r>
              <a:rPr lang="en-US" alt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(s)) </a:t>
            </a:r>
            <a:endParaRPr lang="it-IT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33107" y="5085184"/>
            <a:ext cx="1071562" cy="642938"/>
            <a:chOff x="2786050" y="5143512"/>
            <a:chExt cx="1071570" cy="642942"/>
          </a:xfrm>
        </p:grpSpPr>
        <p:sp>
          <p:nvSpPr>
            <p:cNvPr id="3083" name="Right Bracket 10"/>
            <p:cNvSpPr>
              <a:spLocks/>
            </p:cNvSpPr>
            <p:nvPr/>
          </p:nvSpPr>
          <p:spPr bwMode="auto">
            <a:xfrm rot="-5400000">
              <a:off x="3214678" y="5143512"/>
              <a:ext cx="214314" cy="1071570"/>
            </a:xfrm>
            <a:prstGeom prst="rightBracket">
              <a:avLst>
                <a:gd name="adj" fmla="val 8333"/>
              </a:avLst>
            </a:prstGeom>
            <a:noFill/>
            <a:ln w="5715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3071802" y="5143512"/>
              <a:ext cx="556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C00000"/>
                  </a:solidFill>
                </a:rPr>
                <a:t>i(s)</a:t>
              </a:r>
              <a:endParaRPr lang="it-IT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2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The big (unconscious) step...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39975" y="1628775"/>
            <a:ext cx="4354513" cy="5229225"/>
            <a:chOff x="2653" y="618"/>
            <a:chExt cx="2676" cy="3702"/>
          </a:xfrm>
        </p:grpSpPr>
        <p:pic>
          <p:nvPicPr>
            <p:cNvPr id="97177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3" y="663"/>
              <a:ext cx="2590" cy="3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1780" name="Rectangle 5"/>
            <p:cNvSpPr>
              <a:spLocks noChangeArrowheads="1"/>
            </p:cNvSpPr>
            <p:nvPr/>
          </p:nvSpPr>
          <p:spPr bwMode="auto">
            <a:xfrm>
              <a:off x="2653" y="618"/>
              <a:ext cx="2676" cy="3702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70488" y="3065463"/>
            <a:ext cx="3352800" cy="2790825"/>
            <a:chOff x="3264" y="1833"/>
            <a:chExt cx="2112" cy="1758"/>
          </a:xfrm>
        </p:grpSpPr>
        <p:sp>
          <p:nvSpPr>
            <p:cNvPr id="973857" name="Rectangle 3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i</a:t>
              </a:r>
              <a:r>
                <a:rPr lang="en-US">
                  <a:latin typeface="Courier New" pitchFamily="49" charset="0"/>
                </a:rPr>
                <a:t>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issis</a:t>
              </a:r>
              <a:r>
                <a:rPr lang="it-IT">
                  <a:latin typeface="Courier New" pitchFamily="49" charset="0"/>
                </a:rPr>
                <a:t>si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pi#mississ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ippi#missi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issippi#mi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sippi#miss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sissippi#m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58" name="Rectangle 4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73859" name="Rectangle 5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issi</a:t>
              </a:r>
              <a:r>
                <a:rPr lang="en-US"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73860" name="Rectangle 6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ssi</a:t>
              </a:r>
              <a:r>
                <a:rPr lang="en-US"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73826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077200" cy="660400"/>
          </a:xfrm>
        </p:spPr>
        <p:txBody>
          <a:bodyPr/>
          <a:lstStyle/>
          <a:p>
            <a:pPr eaLnBrk="1" hangingPunct="1"/>
            <a:r>
              <a:rPr lang="it-IT" sz="3100" smtClean="0"/>
              <a:t>The Burrows-Wheeler Transform   </a:t>
            </a:r>
            <a:r>
              <a:rPr lang="it-IT" sz="1800" smtClean="0"/>
              <a:t>(1994)</a:t>
            </a:r>
            <a:endParaRPr lang="en-US" sz="1800" smtClean="0"/>
          </a:p>
        </p:txBody>
      </p:sp>
      <p:sp>
        <p:nvSpPr>
          <p:cNvPr id="973827" name="Rectangle 8"/>
          <p:cNvSpPr>
            <a:spLocks noChangeArrowheads="1"/>
          </p:cNvSpPr>
          <p:nvPr/>
        </p:nvSpPr>
        <p:spPr bwMode="auto">
          <a:xfrm>
            <a:off x="457200" y="1639888"/>
            <a:ext cx="4452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Let us given a text</a:t>
            </a:r>
            <a:r>
              <a:rPr lang="it-IT">
                <a:latin typeface="Comic Sans MS" pitchFamily="66" charset="0"/>
              </a:rPr>
              <a:t> T = mississippi</a:t>
            </a:r>
            <a:r>
              <a:rPr lang="it-IT">
                <a:solidFill>
                  <a:srgbClr val="FF3300"/>
                </a:solidFill>
                <a:latin typeface="Comic Sans MS" pitchFamily="66" charset="0"/>
              </a:rPr>
              <a:t>#</a:t>
            </a:r>
            <a:endParaRPr lang="en-US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836041" name="Rectangle 9"/>
          <p:cNvSpPr>
            <a:spLocks noChangeArrowheads="1"/>
          </p:cNvSpPr>
          <p:nvPr/>
        </p:nvSpPr>
        <p:spPr bwMode="auto">
          <a:xfrm>
            <a:off x="1355725" y="2133600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mississippi#</a:t>
            </a:r>
          </a:p>
        </p:txBody>
      </p:sp>
      <p:sp>
        <p:nvSpPr>
          <p:cNvPr id="1836042" name="Rectangle 10"/>
          <p:cNvSpPr>
            <a:spLocks noChangeArrowheads="1"/>
          </p:cNvSpPr>
          <p:nvPr/>
        </p:nvSpPr>
        <p:spPr bwMode="auto">
          <a:xfrm>
            <a:off x="1355725" y="24415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ississippi#</a:t>
            </a:r>
            <a:r>
              <a:rPr lang="it-IT">
                <a:latin typeface="Courier New" pitchFamily="49" charset="0"/>
              </a:rPr>
              <a:t>m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3" name="Rectangle 11"/>
          <p:cNvSpPr>
            <a:spLocks noChangeArrowheads="1"/>
          </p:cNvSpPr>
          <p:nvPr/>
        </p:nvSpPr>
        <p:spPr bwMode="auto">
          <a:xfrm>
            <a:off x="1355725" y="27463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ssissippi#</a:t>
            </a:r>
            <a:r>
              <a:rPr lang="it-IT">
                <a:latin typeface="Courier New" pitchFamily="49" charset="0"/>
              </a:rPr>
              <a:t>mi 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4" name="Rectangle 12"/>
          <p:cNvSpPr>
            <a:spLocks noChangeArrowheads="1"/>
          </p:cNvSpPr>
          <p:nvPr/>
        </p:nvSpPr>
        <p:spPr bwMode="auto">
          <a:xfrm>
            <a:off x="1355725" y="30511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sissippi#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</a:t>
            </a:r>
          </a:p>
        </p:txBody>
      </p:sp>
      <p:sp>
        <p:nvSpPr>
          <p:cNvPr id="1836045" name="Rectangle 13"/>
          <p:cNvSpPr>
            <a:spLocks noChangeArrowheads="1"/>
          </p:cNvSpPr>
          <p:nvPr/>
        </p:nvSpPr>
        <p:spPr bwMode="auto">
          <a:xfrm>
            <a:off x="1355725" y="3951288"/>
            <a:ext cx="2209800" cy="1890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issis</a:t>
            </a:r>
            <a:endParaRPr lang="it-IT">
              <a:latin typeface="Courier New" pitchFamily="49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ippi#mississ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ppi#mississi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pi#mississip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i#mississipp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#mississippi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6" name="Rectangle 14"/>
          <p:cNvSpPr>
            <a:spLocks noChangeArrowheads="1"/>
          </p:cNvSpPr>
          <p:nvPr/>
        </p:nvSpPr>
        <p:spPr bwMode="auto">
          <a:xfrm>
            <a:off x="1355725" y="3663950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issi</a:t>
            </a:r>
          </a:p>
        </p:txBody>
      </p:sp>
      <p:sp>
        <p:nvSpPr>
          <p:cNvPr id="1836047" name="Rectangle 15"/>
          <p:cNvSpPr>
            <a:spLocks noChangeArrowheads="1"/>
          </p:cNvSpPr>
          <p:nvPr/>
        </p:nvSpPr>
        <p:spPr bwMode="auto">
          <a:xfrm>
            <a:off x="1355725" y="3357563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issippi#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494088" y="3432175"/>
            <a:ext cx="1512887" cy="685800"/>
            <a:chOff x="2208" y="2064"/>
            <a:chExt cx="953" cy="432"/>
          </a:xfrm>
        </p:grpSpPr>
        <p:sp>
          <p:nvSpPr>
            <p:cNvPr id="973855" name="AutoShape 17"/>
            <p:cNvSpPr>
              <a:spLocks noChangeArrowheads="1"/>
            </p:cNvSpPr>
            <p:nvPr/>
          </p:nvSpPr>
          <p:spPr bwMode="auto">
            <a:xfrm>
              <a:off x="2400" y="2256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6" name="Rectangle 18"/>
            <p:cNvSpPr>
              <a:spLocks noChangeArrowheads="1"/>
            </p:cNvSpPr>
            <p:nvPr/>
          </p:nvSpPr>
          <p:spPr bwMode="auto">
            <a:xfrm>
              <a:off x="2208" y="2064"/>
              <a:ext cx="95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>
                  <a:solidFill>
                    <a:srgbClr val="FF0000"/>
                  </a:solidFill>
                  <a:latin typeface="Comic Sans MS" pitchFamily="66" charset="0"/>
                </a:rPr>
                <a:t>Sort the rows</a:t>
              </a:r>
              <a:endParaRPr lang="en-US" sz="16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284288" y="2147888"/>
            <a:ext cx="6934200" cy="3798887"/>
            <a:chOff x="816" y="1255"/>
            <a:chExt cx="4368" cy="2393"/>
          </a:xfrm>
        </p:grpSpPr>
        <p:sp>
          <p:nvSpPr>
            <p:cNvPr id="973852" name="Rectangle 20"/>
            <p:cNvSpPr>
              <a:spLocks noChangeArrowheads="1"/>
            </p:cNvSpPr>
            <p:nvPr/>
          </p:nvSpPr>
          <p:spPr bwMode="auto">
            <a:xfrm>
              <a:off x="3264" y="1255"/>
              <a:ext cx="192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#  </a:t>
              </a:r>
              <a:r>
                <a:rPr lang="en-US">
                  <a:latin typeface="Courier New" pitchFamily="49" charset="0"/>
                </a:rPr>
                <a:t>mississipp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53" name="Oval 21"/>
            <p:cNvSpPr>
              <a:spLocks noChangeArrowheads="1"/>
            </p:cNvSpPr>
            <p:nvPr/>
          </p:nvSpPr>
          <p:spPr bwMode="auto">
            <a:xfrm>
              <a:off x="816" y="3360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4" name="Line 22"/>
            <p:cNvSpPr>
              <a:spLocks noChangeShapeType="1"/>
            </p:cNvSpPr>
            <p:nvPr/>
          </p:nvSpPr>
          <p:spPr bwMode="auto">
            <a:xfrm flipV="1">
              <a:off x="2208" y="1440"/>
              <a:ext cx="1104" cy="20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08088" y="2455863"/>
            <a:ext cx="7162800" cy="3186112"/>
            <a:chOff x="768" y="1449"/>
            <a:chExt cx="4512" cy="2007"/>
          </a:xfrm>
        </p:grpSpPr>
        <p:sp>
          <p:nvSpPr>
            <p:cNvPr id="973849" name="Rectangle 24"/>
            <p:cNvSpPr>
              <a:spLocks noChangeArrowheads="1"/>
            </p:cNvSpPr>
            <p:nvPr/>
          </p:nvSpPr>
          <p:spPr bwMode="auto">
            <a:xfrm>
              <a:off x="3264" y="1449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ississip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p</a:t>
              </a:r>
            </a:p>
          </p:txBody>
        </p:sp>
        <p:sp>
          <p:nvSpPr>
            <p:cNvPr id="973850" name="Oval 25"/>
            <p:cNvSpPr>
              <a:spLocks noChangeArrowheads="1"/>
            </p:cNvSpPr>
            <p:nvPr/>
          </p:nvSpPr>
          <p:spPr bwMode="auto">
            <a:xfrm>
              <a:off x="768" y="3168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1" name="Line 26"/>
            <p:cNvSpPr>
              <a:spLocks noChangeShapeType="1"/>
            </p:cNvSpPr>
            <p:nvPr/>
          </p:nvSpPr>
          <p:spPr bwMode="auto">
            <a:xfrm flipV="1">
              <a:off x="2160" y="1632"/>
              <a:ext cx="1152" cy="16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219200" y="2781300"/>
            <a:ext cx="7924800" cy="1890713"/>
            <a:chOff x="768" y="1641"/>
            <a:chExt cx="4992" cy="1191"/>
          </a:xfrm>
        </p:grpSpPr>
        <p:sp>
          <p:nvSpPr>
            <p:cNvPr id="973846" name="Rectangle 28"/>
            <p:cNvSpPr>
              <a:spLocks noChangeArrowheads="1"/>
            </p:cNvSpPr>
            <p:nvPr/>
          </p:nvSpPr>
          <p:spPr bwMode="auto">
            <a:xfrm>
              <a:off x="3264" y="1641"/>
              <a:ext cx="24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ppi#</a:t>
              </a:r>
              <a:r>
                <a:rPr lang="it-IT">
                  <a:latin typeface="Courier New" pitchFamily="49" charset="0"/>
                </a:rPr>
                <a:t>mi</a:t>
              </a:r>
              <a:r>
                <a:rPr lang="en-US">
                  <a:latin typeface="Courier New" pitchFamily="49" charset="0"/>
                </a:rPr>
                <a:t>ssis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  <a:r>
                <a:rPr lang="it-IT">
                  <a:latin typeface="Courier New" pitchFamily="49" charset="0"/>
                </a:rPr>
                <a:t> 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47" name="Oval 29"/>
            <p:cNvSpPr>
              <a:spLocks noChangeArrowheads="1"/>
            </p:cNvSpPr>
            <p:nvPr/>
          </p:nvSpPr>
          <p:spPr bwMode="auto">
            <a:xfrm>
              <a:off x="768" y="2544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8" name="Line 30"/>
            <p:cNvSpPr>
              <a:spLocks noChangeShapeType="1"/>
            </p:cNvSpPr>
            <p:nvPr/>
          </p:nvSpPr>
          <p:spPr bwMode="auto">
            <a:xfrm flipV="1">
              <a:off x="2160" y="1824"/>
              <a:ext cx="1152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36063" name="Rectangle 31"/>
          <p:cNvSpPr>
            <a:spLocks noChangeArrowheads="1"/>
          </p:cNvSpPr>
          <p:nvPr/>
        </p:nvSpPr>
        <p:spPr bwMode="auto">
          <a:xfrm>
            <a:off x="5170488" y="1755775"/>
            <a:ext cx="3381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F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36064" name="Rectangle 32"/>
          <p:cNvSpPr>
            <a:spLocks noChangeArrowheads="1"/>
          </p:cNvSpPr>
          <p:nvPr/>
        </p:nvSpPr>
        <p:spPr bwMode="auto">
          <a:xfrm>
            <a:off x="7451725" y="1755775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L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380288" y="2060575"/>
            <a:ext cx="1492250" cy="3886200"/>
            <a:chOff x="4656" y="1200"/>
            <a:chExt cx="940" cy="2448"/>
          </a:xfrm>
        </p:grpSpPr>
        <p:sp>
          <p:nvSpPr>
            <p:cNvPr id="973842" name="Rectangle 34"/>
            <p:cNvSpPr>
              <a:spLocks noChangeArrowheads="1"/>
            </p:cNvSpPr>
            <p:nvPr/>
          </p:nvSpPr>
          <p:spPr bwMode="auto">
            <a:xfrm>
              <a:off x="4656" y="1200"/>
              <a:ext cx="288" cy="2448"/>
            </a:xfrm>
            <a:prstGeom prst="rect">
              <a:avLst/>
            </a:prstGeom>
            <a:noFill/>
            <a:ln w="31750">
              <a:solidFill>
                <a:srgbClr val="48F02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3" name="Rectangle 35"/>
            <p:cNvSpPr>
              <a:spLocks noChangeArrowheads="1"/>
            </p:cNvSpPr>
            <p:nvPr/>
          </p:nvSpPr>
          <p:spPr bwMode="auto">
            <a:xfrm>
              <a:off x="5328" y="2304"/>
              <a:ext cx="26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>
                  <a:solidFill>
                    <a:srgbClr val="006600"/>
                  </a:solidFill>
                  <a:latin typeface="Comic Sans MS" pitchFamily="66" charset="0"/>
                </a:rPr>
                <a:t>T</a:t>
              </a:r>
              <a:endParaRPr lang="en-US" sz="280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973844" name="Rectangle 36"/>
            <p:cNvSpPr>
              <a:spLocks noChangeArrowheads="1"/>
            </p:cNvSpPr>
            <p:nvPr/>
          </p:nvSpPr>
          <p:spPr bwMode="auto">
            <a:xfrm>
              <a:off x="4656" y="2221"/>
              <a:ext cx="288" cy="240"/>
            </a:xfrm>
            <a:prstGeom prst="rect">
              <a:avLst/>
            </a:prstGeom>
            <a:noFill/>
            <a:ln w="22225">
              <a:solidFill>
                <a:srgbClr val="00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5" name="AutoShape 37"/>
            <p:cNvSpPr>
              <a:spLocks noChangeArrowheads="1"/>
            </p:cNvSpPr>
            <p:nvPr/>
          </p:nvSpPr>
          <p:spPr bwMode="auto">
            <a:xfrm>
              <a:off x="5040" y="2304"/>
              <a:ext cx="240" cy="336"/>
            </a:xfrm>
            <a:prstGeom prst="leftRightArrow">
              <a:avLst>
                <a:gd name="adj1" fmla="val 50000"/>
                <a:gd name="adj2" fmla="val 20000"/>
              </a:avLst>
            </a:prstGeom>
            <a:gradFill rotWithShape="0">
              <a:gsLst>
                <a:gs pos="0">
                  <a:srgbClr val="48F026"/>
                </a:gs>
                <a:gs pos="100000">
                  <a:srgbClr val="1A570E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41" grpId="0" autoUpdateAnimBg="0"/>
      <p:bldP spid="1836042" grpId="0" autoUpdateAnimBg="0"/>
      <p:bldP spid="1836043" grpId="0" autoUpdateAnimBg="0"/>
      <p:bldP spid="1836044" grpId="0" autoUpdateAnimBg="0"/>
      <p:bldP spid="1836045" grpId="0" autoUpdateAnimBg="0"/>
      <p:bldP spid="1836046" grpId="0" autoUpdateAnimBg="0"/>
      <p:bldP spid="1836047" grpId="0" autoUpdateAnimBg="0"/>
      <p:bldP spid="1836063" grpId="0" autoUpdateAnimBg="0"/>
      <p:bldP spid="183606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 famous example</a:t>
            </a:r>
          </a:p>
        </p:txBody>
      </p:sp>
      <p:pic>
        <p:nvPicPr>
          <p:cNvPr id="975874" name="Picture 4" descr="Picture1"/>
          <p:cNvPicPr>
            <a:picLocks noChangeAspect="1" noChangeArrowheads="1"/>
          </p:cNvPicPr>
          <p:nvPr/>
        </p:nvPicPr>
        <p:blipFill rotWithShape="1">
          <a:blip r:embed="rId3" cstate="print"/>
          <a:srcRect l="10516"/>
          <a:stretch/>
        </p:blipFill>
        <p:spPr bwMode="auto">
          <a:xfrm>
            <a:off x="539552" y="1628775"/>
            <a:ext cx="4896644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5875" name="AutoShape 5"/>
          <p:cNvSpPr>
            <a:spLocks noChangeArrowheads="1"/>
          </p:cNvSpPr>
          <p:nvPr/>
        </p:nvSpPr>
        <p:spPr bwMode="auto">
          <a:xfrm>
            <a:off x="5634338" y="3501008"/>
            <a:ext cx="1439862" cy="20161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 dirty="0" err="1"/>
              <a:t>Much</a:t>
            </a:r>
            <a:endParaRPr lang="it-IT" b="1" dirty="0"/>
          </a:p>
          <a:p>
            <a:pPr algn="ctr"/>
            <a:r>
              <a:rPr lang="it-IT" b="1" dirty="0" err="1"/>
              <a:t>longer</a:t>
            </a:r>
            <a:r>
              <a:rPr lang="it-IT" b="1" dirty="0"/>
              <a:t>...</a:t>
            </a:r>
          </a:p>
        </p:txBody>
      </p:sp>
      <p:pic>
        <p:nvPicPr>
          <p:cNvPr id="13" name="Picture 4" descr="Picture1"/>
          <p:cNvPicPr>
            <a:picLocks noChangeAspect="1" noChangeArrowheads="1"/>
          </p:cNvPicPr>
          <p:nvPr/>
        </p:nvPicPr>
        <p:blipFill rotWithShape="1">
          <a:blip r:embed="rId3" cstate="print"/>
          <a:srcRect r="88816"/>
          <a:stretch/>
        </p:blipFill>
        <p:spPr bwMode="auto">
          <a:xfrm>
            <a:off x="7272343" y="1628774"/>
            <a:ext cx="61202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z="3200" smtClean="0">
                <a:solidFill>
                  <a:srgbClr val="000099"/>
                </a:solidFill>
              </a:rPr>
              <a:t>Compressing L seems promising...</a:t>
            </a:r>
          </a:p>
        </p:txBody>
      </p:sp>
      <p:pic>
        <p:nvPicPr>
          <p:cNvPr id="977922" name="Picture 3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1511300"/>
            <a:ext cx="42449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9044" name="Rectangle 4"/>
          <p:cNvSpPr>
            <a:spLocks noChangeArrowheads="1"/>
          </p:cNvSpPr>
          <p:nvPr/>
        </p:nvSpPr>
        <p:spPr bwMode="auto">
          <a:xfrm>
            <a:off x="5365750" y="2087563"/>
            <a:ext cx="33829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>
                <a:solidFill>
                  <a:srgbClr val="0000FF"/>
                </a:solidFill>
                <a:latin typeface="Comic Sans MS" pitchFamily="66" charset="0"/>
              </a:rPr>
              <a:t>Key observation:</a:t>
            </a:r>
          </a:p>
          <a:p>
            <a:pPr marL="457200" indent="-4572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l"/>
            </a:pPr>
            <a:r>
              <a:rPr lang="it-IT" sz="1800">
                <a:latin typeface="Comic Sans MS" pitchFamily="66" charset="0"/>
              </a:rPr>
              <a:t>L is locally homogeneous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57825" y="3022600"/>
            <a:ext cx="3543300" cy="407988"/>
            <a:chOff x="3061" y="1661"/>
            <a:chExt cx="2232" cy="342"/>
          </a:xfrm>
        </p:grpSpPr>
        <p:sp>
          <p:nvSpPr>
            <p:cNvPr id="977929" name="AutoShape 6"/>
            <p:cNvSpPr>
              <a:spLocks noChangeArrowheads="1"/>
            </p:cNvSpPr>
            <p:nvPr/>
          </p:nvSpPr>
          <p:spPr bwMode="auto">
            <a:xfrm>
              <a:off x="3061" y="1661"/>
              <a:ext cx="318" cy="272"/>
            </a:xfrm>
            <a:prstGeom prst="rightArrow">
              <a:avLst>
                <a:gd name="adj1" fmla="val 50000"/>
                <a:gd name="adj2" fmla="val 29228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7930" name="Text Box 7"/>
            <p:cNvSpPr txBox="1">
              <a:spLocks noChangeArrowheads="1"/>
            </p:cNvSpPr>
            <p:nvPr/>
          </p:nvSpPr>
          <p:spPr bwMode="auto">
            <a:xfrm>
              <a:off x="3412" y="1671"/>
              <a:ext cx="1881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FF3300"/>
                  </a:solidFill>
                  <a:latin typeface="Comic Sans MS" pitchFamily="66" charset="0"/>
                </a:rPr>
                <a:t>L is highly compressible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92725" y="4103688"/>
            <a:ext cx="3527425" cy="1752600"/>
            <a:chOff x="2699" y="2478"/>
            <a:chExt cx="2928" cy="1104"/>
          </a:xfrm>
        </p:grpSpPr>
        <p:sp>
          <p:nvSpPr>
            <p:cNvPr id="977927" name="Rectangle 9"/>
            <p:cNvSpPr>
              <a:spLocks noChangeArrowheads="1"/>
            </p:cNvSpPr>
            <p:nvPr/>
          </p:nvSpPr>
          <p:spPr bwMode="auto">
            <a:xfrm>
              <a:off x="2699" y="2478"/>
              <a:ext cx="292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457200" indent="-4572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dirty="0" err="1">
                  <a:solidFill>
                    <a:srgbClr val="0000FF"/>
                  </a:solidFill>
                  <a:latin typeface="Comic Sans MS" pitchFamily="66" charset="0"/>
                </a:rPr>
                <a:t>Algorithm</a:t>
              </a:r>
              <a:r>
                <a:rPr lang="it-IT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it-IT" dirty="0" err="1">
                  <a:solidFill>
                    <a:srgbClr val="0000FF"/>
                  </a:solidFill>
                  <a:latin typeface="Comic Sans MS" pitchFamily="66" charset="0"/>
                </a:rPr>
                <a:t>Bzip</a:t>
              </a:r>
              <a:r>
                <a:rPr lang="it-IT" dirty="0">
                  <a:solidFill>
                    <a:srgbClr val="0000FF"/>
                  </a:solidFill>
                  <a:latin typeface="Comic Sans MS" pitchFamily="66" charset="0"/>
                </a:rPr>
                <a:t> :</a:t>
              </a:r>
            </a:p>
            <a:p>
              <a:pPr marL="457200" indent="-457200" eaLnBrk="0" hangingPunct="0">
                <a:lnSpc>
                  <a:spcPct val="140000"/>
                </a:lnSpc>
                <a:spcBef>
                  <a:spcPct val="20000"/>
                </a:spcBef>
                <a:buClr>
                  <a:schemeClr val="tx1"/>
                </a:buClr>
                <a:buSzPct val="110000"/>
                <a:buFont typeface="+mj-lt"/>
                <a:buAutoNum type="arabicPeriod"/>
              </a:pPr>
              <a:r>
                <a:rPr lang="it-IT" sz="1800" dirty="0" err="1">
                  <a:latin typeface="Comic Sans MS" pitchFamily="66" charset="0"/>
                </a:rPr>
                <a:t>Move</a:t>
              </a:r>
              <a:r>
                <a:rPr lang="it-IT" sz="1800" dirty="0">
                  <a:latin typeface="Comic Sans MS" pitchFamily="66" charset="0"/>
                </a:rPr>
                <a:t>-to-Front </a:t>
              </a:r>
              <a:r>
                <a:rPr lang="it-IT" sz="1800" dirty="0" err="1">
                  <a:latin typeface="Comic Sans MS" pitchFamily="66" charset="0"/>
                </a:rPr>
                <a:t>coding</a:t>
              </a:r>
              <a:r>
                <a:rPr lang="it-IT" sz="1800" dirty="0">
                  <a:latin typeface="Comic Sans MS" pitchFamily="66" charset="0"/>
                </a:rPr>
                <a:t> of L</a:t>
              </a:r>
            </a:p>
            <a:p>
              <a:pPr marL="457200" indent="-457200" eaLnBrk="0" hangingPunct="0">
                <a:lnSpc>
                  <a:spcPct val="130000"/>
                </a:lnSpc>
                <a:spcBef>
                  <a:spcPct val="20000"/>
                </a:spcBef>
                <a:buClr>
                  <a:schemeClr val="tx1"/>
                </a:buClr>
                <a:buSzPct val="115000"/>
                <a:buFont typeface="+mj-lt"/>
                <a:buAutoNum type="arabicPeriod"/>
              </a:pPr>
              <a:r>
                <a:rPr lang="it-IT" sz="1800" dirty="0" err="1">
                  <a:latin typeface="Comic Sans MS" pitchFamily="66" charset="0"/>
                </a:rPr>
                <a:t>Run-Length</a:t>
              </a:r>
              <a:r>
                <a:rPr lang="it-IT" sz="1800" dirty="0">
                  <a:latin typeface="Comic Sans MS" pitchFamily="66" charset="0"/>
                </a:rPr>
                <a:t> </a:t>
              </a:r>
              <a:r>
                <a:rPr lang="it-IT" sz="1800" dirty="0" err="1">
                  <a:latin typeface="Comic Sans MS" pitchFamily="66" charset="0"/>
                </a:rPr>
                <a:t>coding</a:t>
              </a:r>
              <a:endParaRPr lang="it-IT" sz="1800" dirty="0">
                <a:latin typeface="Comic Sans MS" pitchFamily="66" charset="0"/>
                <a:sym typeface="Wingdings" pitchFamily="2" charset="2"/>
              </a:endParaRPr>
            </a:p>
            <a:p>
              <a:pPr marL="457200" indent="-457200" eaLnBrk="0" hangingPunct="0">
                <a:lnSpc>
                  <a:spcPct val="130000"/>
                </a:lnSpc>
                <a:spcBef>
                  <a:spcPct val="20000"/>
                </a:spcBef>
                <a:buClr>
                  <a:schemeClr val="tx1"/>
                </a:buClr>
                <a:buSzPct val="110000"/>
                <a:buFont typeface="+mj-lt"/>
                <a:buAutoNum type="arabicPeriod"/>
              </a:pPr>
              <a:r>
                <a:rPr lang="it-IT" sz="1800" dirty="0">
                  <a:latin typeface="Comic Sans MS" pitchFamily="66" charset="0"/>
                  <a:sym typeface="Wingdings" pitchFamily="2" charset="2"/>
                </a:rPr>
                <a:t>Statistical </a:t>
              </a:r>
              <a:r>
                <a:rPr lang="it-IT" sz="1800" dirty="0" err="1">
                  <a:latin typeface="Comic Sans MS" pitchFamily="66" charset="0"/>
                  <a:sym typeface="Wingdings" pitchFamily="2" charset="2"/>
                </a:rPr>
                <a:t>coder</a:t>
              </a:r>
              <a:endParaRPr lang="it-IT" sz="1600" dirty="0">
                <a:latin typeface="Comic Sans MS" pitchFamily="66" charset="0"/>
              </a:endParaRPr>
            </a:p>
          </p:txBody>
        </p:sp>
        <p:sp>
          <p:nvSpPr>
            <p:cNvPr id="977928" name="Rectangle 10"/>
            <p:cNvSpPr>
              <a:spLocks noChangeArrowheads="1"/>
            </p:cNvSpPr>
            <p:nvPr/>
          </p:nvSpPr>
          <p:spPr bwMode="auto">
            <a:xfrm>
              <a:off x="2699" y="2478"/>
              <a:ext cx="2928" cy="1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79051" name="Rectangle 11"/>
          <p:cNvSpPr>
            <a:spLocks noChangeArrowheads="1"/>
          </p:cNvSpPr>
          <p:nvPr/>
        </p:nvSpPr>
        <p:spPr bwMode="auto">
          <a:xfrm>
            <a:off x="395288" y="6237288"/>
            <a:ext cx="7499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105000"/>
              <a:buFont typeface="Wingdings 2" pitchFamily="18" charset="2"/>
              <a:buChar char="R"/>
            </a:pPr>
            <a:r>
              <a:rPr lang="it-IT" sz="1800">
                <a:solidFill>
                  <a:srgbClr val="FF0000"/>
                </a:solidFill>
                <a:latin typeface="Comic Sans MS" pitchFamily="66" charset="0"/>
              </a:rPr>
              <a:t>Bzip vs. Gzip: 20% vs. 33%, but it is slower in (de)compression !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40096" y="3931964"/>
            <a:ext cx="4391944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39552" y="4509120"/>
            <a:ext cx="43924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11534" y="4725144"/>
            <a:ext cx="432050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1008360" y="2133377"/>
            <a:ext cx="395288" cy="3887885"/>
            <a:chOff x="1008360" y="2133377"/>
            <a:chExt cx="395288" cy="388788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008360" y="2133377"/>
              <a:ext cx="395288" cy="1798587"/>
            </a:xfrm>
            <a:prstGeom prst="rect">
              <a:avLst/>
            </a:prstGeom>
            <a:solidFill>
              <a:srgbClr val="FFFF9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008360" y="3931963"/>
              <a:ext cx="395288" cy="57715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008360" y="4509121"/>
              <a:ext cx="395288" cy="216024"/>
            </a:xfrm>
            <a:prstGeom prst="rect">
              <a:avLst/>
            </a:prstGeom>
            <a:solidFill>
              <a:srgbClr val="FF7C80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008360" y="4725143"/>
              <a:ext cx="395288" cy="1296119"/>
            </a:xfrm>
            <a:prstGeom prst="rect">
              <a:avLst/>
            </a:prstGeom>
            <a:solidFill>
              <a:schemeClr val="accent1">
                <a:lumMod val="75000"/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9044" grpId="0" autoUpdateAnimBg="0"/>
      <p:bldP spid="1879051" grpId="0" autoUpdateAnimBg="0"/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69" name="Rectangle 2"/>
          <p:cNvSpPr>
            <a:spLocks noChangeArrowheads="1"/>
          </p:cNvSpPr>
          <p:nvPr/>
        </p:nvSpPr>
        <p:spPr bwMode="auto">
          <a:xfrm>
            <a:off x="395288" y="1771650"/>
            <a:ext cx="3276600" cy="482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50938" y="1862138"/>
            <a:ext cx="2286000" cy="4592637"/>
            <a:chOff x="1824" y="1094"/>
            <a:chExt cx="1440" cy="289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52"/>
              <a:ext cx="1440" cy="2735"/>
              <a:chOff x="1824" y="1252"/>
              <a:chExt cx="1440" cy="273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824" y="1252"/>
                <a:ext cx="1152" cy="236"/>
                <a:chOff x="1824" y="1252"/>
                <a:chExt cx="1248" cy="236"/>
              </a:xfrm>
            </p:grpSpPr>
            <p:sp>
              <p:nvSpPr>
                <p:cNvPr id="979993" name="AutoShape 6"/>
                <p:cNvSpPr>
                  <a:spLocks/>
                </p:cNvSpPr>
                <p:nvPr/>
              </p:nvSpPr>
              <p:spPr bwMode="auto">
                <a:xfrm rot="5400000">
                  <a:off x="2424" y="840"/>
                  <a:ext cx="48" cy="1248"/>
                </a:xfrm>
                <a:prstGeom prst="leftBrace">
                  <a:avLst>
                    <a:gd name="adj1" fmla="val 216667"/>
                    <a:gd name="adj2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799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54" y="1252"/>
                  <a:ext cx="8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latin typeface="Tahoma" pitchFamily="34" charset="0"/>
                    </a:rPr>
                    <a:t>BWT matrix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</p:grpSp>
          <p:sp>
            <p:nvSpPr>
              <p:cNvPr id="979992" name="Text Box 8"/>
              <p:cNvSpPr txBox="1">
                <a:spLocks noChangeArrowheads="1"/>
              </p:cNvSpPr>
              <p:nvPr/>
            </p:nvSpPr>
            <p:spPr bwMode="auto">
              <a:xfrm>
                <a:off x="1824" y="1536"/>
                <a:ext cx="1440" cy="24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#mississipp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i#mississip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ippi#missis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issippi#mis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ississippi#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mississippi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pi#mississi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ppi#mississ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sippi#missi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sissippi#mi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ssippi#miss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ssissippi#m</a:t>
                </a:r>
                <a:endParaRPr lang="en-GB">
                  <a:latin typeface="Courier New" pitchFamily="49" charset="0"/>
                </a:endParaRPr>
              </a:p>
            </p:txBody>
          </p:sp>
        </p:grpSp>
        <p:sp>
          <p:nvSpPr>
            <p:cNvPr id="979989" name="AutoShape 9"/>
            <p:cNvSpPr>
              <a:spLocks noChangeArrowheads="1"/>
            </p:cNvSpPr>
            <p:nvPr/>
          </p:nvSpPr>
          <p:spPr bwMode="auto">
            <a:xfrm rot="10800000">
              <a:off x="2448" y="1094"/>
              <a:ext cx="768" cy="144"/>
            </a:xfrm>
            <a:prstGeom prst="curvedUpArrow">
              <a:avLst>
                <a:gd name="adj1" fmla="val 106667"/>
                <a:gd name="adj2" fmla="val 213333"/>
                <a:gd name="adj3" fmla="val 33333"/>
              </a:avLst>
            </a:prstGeom>
            <a:solidFill>
              <a:srgbClr val="FF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9990" name="Rectangle 10"/>
            <p:cNvSpPr>
              <a:spLocks noChangeArrowheads="1"/>
            </p:cNvSpPr>
            <p:nvPr/>
          </p:nvSpPr>
          <p:spPr bwMode="auto">
            <a:xfrm>
              <a:off x="1824" y="2534"/>
              <a:ext cx="1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it-IT">
                <a:latin typeface="Courier New" pitchFamily="49" charset="0"/>
              </a:endParaRPr>
            </a:p>
          </p:txBody>
        </p:sp>
      </p:grpSp>
      <p:sp>
        <p:nvSpPr>
          <p:cNvPr id="1870859" name="Text Box 11"/>
          <p:cNvSpPr txBox="1">
            <a:spLocks noChangeArrowheads="1"/>
          </p:cNvSpPr>
          <p:nvPr/>
        </p:nvSpPr>
        <p:spPr bwMode="auto">
          <a:xfrm>
            <a:off x="1150938" y="2563813"/>
            <a:ext cx="2159000" cy="3890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mississipp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mississip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it-IT" b="1">
                <a:solidFill>
                  <a:schemeClr val="tx2"/>
                </a:solidFill>
                <a:latin typeface="Courier New" pitchFamily="49" charset="0"/>
              </a:rPr>
              <a:t>m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ississippi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</a:t>
            </a:r>
            <a:endParaRPr lang="en-GB">
              <a:latin typeface="Courier New" pitchFamily="49" charset="0"/>
            </a:endParaRPr>
          </a:p>
        </p:txBody>
      </p:sp>
      <p:sp>
        <p:nvSpPr>
          <p:cNvPr id="97997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814388"/>
            <a:ext cx="7772400" cy="52705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000099"/>
                </a:solidFill>
              </a:rPr>
              <a:t>How to compute the BWT ?</a:t>
            </a:r>
            <a:endParaRPr lang="en-US" sz="3600" smtClean="0">
              <a:solidFill>
                <a:srgbClr val="000099"/>
              </a:solidFill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55938" y="2106613"/>
            <a:ext cx="400050" cy="4360862"/>
            <a:chOff x="3024" y="1248"/>
            <a:chExt cx="252" cy="2747"/>
          </a:xfrm>
        </p:grpSpPr>
        <p:sp>
          <p:nvSpPr>
            <p:cNvPr id="979985" name="Text Box 14"/>
            <p:cNvSpPr txBox="1">
              <a:spLocks noChangeArrowheads="1"/>
            </p:cNvSpPr>
            <p:nvPr/>
          </p:nvSpPr>
          <p:spPr bwMode="auto">
            <a:xfrm>
              <a:off x="3024" y="1536"/>
              <a:ext cx="240" cy="2459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p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m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latin typeface="Courier New" pitchFamily="49" charset="0"/>
                </a:rPr>
                <a:t>#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p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  <a:endParaRPr lang="en-GB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  <p:sp>
          <p:nvSpPr>
            <p:cNvPr id="979986" name="Rectangle 15"/>
            <p:cNvSpPr>
              <a:spLocks noChangeArrowheads="1"/>
            </p:cNvSpPr>
            <p:nvPr/>
          </p:nvSpPr>
          <p:spPr bwMode="auto">
            <a:xfrm>
              <a:off x="3024" y="1536"/>
              <a:ext cx="240" cy="2448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9987" name="Text Box 16"/>
            <p:cNvSpPr txBox="1">
              <a:spLocks noChangeArrowheads="1"/>
            </p:cNvSpPr>
            <p:nvPr/>
          </p:nvSpPr>
          <p:spPr bwMode="auto">
            <a:xfrm>
              <a:off x="3072" y="1248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latin typeface="Comic Sans MS" pitchFamily="66" charset="0"/>
                </a:rPr>
                <a:t>L</a:t>
              </a:r>
              <a:endParaRPr lang="en-GB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41338" y="2106613"/>
            <a:ext cx="990600" cy="4343400"/>
            <a:chOff x="1440" y="1248"/>
            <a:chExt cx="624" cy="2736"/>
          </a:xfrm>
        </p:grpSpPr>
        <p:sp>
          <p:nvSpPr>
            <p:cNvPr id="979981" name="Text Box 18"/>
            <p:cNvSpPr txBox="1">
              <a:spLocks noChangeArrowheads="1"/>
            </p:cNvSpPr>
            <p:nvPr/>
          </p:nvSpPr>
          <p:spPr bwMode="auto">
            <a:xfrm>
              <a:off x="1440" y="1536"/>
              <a:ext cx="624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2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8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5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10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9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7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4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6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3</a:t>
              </a:r>
              <a:endParaRPr lang="en-GB" b="1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440" y="1248"/>
              <a:ext cx="344" cy="2736"/>
              <a:chOff x="1440" y="1248"/>
              <a:chExt cx="344" cy="2736"/>
            </a:xfrm>
          </p:grpSpPr>
          <p:sp>
            <p:nvSpPr>
              <p:cNvPr id="979983" name="Rectangle 20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288" cy="24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79984" name="Text Box 21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3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3300"/>
                    </a:solidFill>
                    <a:latin typeface="Comic Sans MS" pitchFamily="66" charset="0"/>
                  </a:rPr>
                  <a:t>SA</a:t>
                </a:r>
                <a:endParaRPr lang="en-GB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870870" name="AutoShape 22"/>
          <p:cNvSpPr>
            <a:spLocks noChangeArrowheads="1"/>
          </p:cNvSpPr>
          <p:nvPr/>
        </p:nvSpPr>
        <p:spPr bwMode="auto">
          <a:xfrm rot="10800000">
            <a:off x="617538" y="1878013"/>
            <a:ext cx="1219200" cy="228600"/>
          </a:xfrm>
          <a:prstGeom prst="curvedUp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70871" name="AutoShape 23"/>
          <p:cNvSpPr>
            <a:spLocks noChangeArrowheads="1"/>
          </p:cNvSpPr>
          <p:nvPr/>
        </p:nvSpPr>
        <p:spPr bwMode="auto">
          <a:xfrm>
            <a:off x="4319588" y="2636838"/>
            <a:ext cx="3311525" cy="576262"/>
          </a:xfrm>
          <a:prstGeom prst="wedgeRectCallout">
            <a:avLst>
              <a:gd name="adj1" fmla="val -80394"/>
              <a:gd name="adj2" fmla="val 8416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it-IT" sz="2400" dirty="0" smtClean="0">
                <a:solidFill>
                  <a:schemeClr val="bg1"/>
                </a:solidFill>
                <a:latin typeface="Tahoma" pitchFamily="34" charset="0"/>
              </a:rPr>
              <a:t>	L[3</a:t>
            </a:r>
            <a:r>
              <a:rPr lang="it-IT" sz="2400" dirty="0">
                <a:solidFill>
                  <a:schemeClr val="bg1"/>
                </a:solidFill>
                <a:latin typeface="Tahoma" pitchFamily="34" charset="0"/>
              </a:rPr>
              <a:t>] = T[ </a:t>
            </a:r>
            <a:r>
              <a:rPr lang="it-IT" sz="2400" dirty="0" smtClean="0">
                <a:solidFill>
                  <a:schemeClr val="bg1"/>
                </a:solidFill>
                <a:latin typeface="Tahoma" pitchFamily="34" charset="0"/>
              </a:rPr>
              <a:t>8 - 1 </a:t>
            </a:r>
            <a:r>
              <a:rPr lang="it-IT" sz="2400" dirty="0">
                <a:solidFill>
                  <a:schemeClr val="bg1"/>
                </a:solidFill>
                <a:latin typeface="Tahoma" pitchFamily="34" charset="0"/>
              </a:rPr>
              <a:t>]</a:t>
            </a:r>
            <a:endParaRPr lang="it-IT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70872" name="Text Box 24"/>
          <p:cNvSpPr txBox="1">
            <a:spLocks noChangeArrowheads="1"/>
          </p:cNvSpPr>
          <p:nvPr/>
        </p:nvSpPr>
        <p:spPr bwMode="auto">
          <a:xfrm>
            <a:off x="4175125" y="2205038"/>
            <a:ext cx="402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0099"/>
                </a:solidFill>
                <a:latin typeface="Comic Sans MS" pitchFamily="66" charset="0"/>
              </a:rPr>
              <a:t>We said that: L[i] precedes F[i] in T</a:t>
            </a: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973513" y="3760985"/>
            <a:ext cx="4718050" cy="503237"/>
            <a:chOff x="2426" y="1525"/>
            <a:chExt cx="2767" cy="317"/>
          </a:xfrm>
        </p:grpSpPr>
        <p:sp>
          <p:nvSpPr>
            <p:cNvPr id="979979" name="Text Box 26"/>
            <p:cNvSpPr txBox="1">
              <a:spLocks noChangeArrowheads="1"/>
            </p:cNvSpPr>
            <p:nvPr/>
          </p:nvSpPr>
          <p:spPr bwMode="auto">
            <a:xfrm>
              <a:off x="2472" y="1570"/>
              <a:ext cx="27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>
                  <a:solidFill>
                    <a:srgbClr val="000099"/>
                  </a:solidFill>
                  <a:latin typeface="Comic Sans MS" pitchFamily="66" charset="0"/>
                </a:rPr>
                <a:t>Given SA and T, we have L[i]  = T[SA[i]-1]</a:t>
              </a:r>
            </a:p>
          </p:txBody>
        </p:sp>
        <p:sp>
          <p:nvSpPr>
            <p:cNvPr id="979980" name="Rectangle 27"/>
            <p:cNvSpPr>
              <a:spLocks noChangeArrowheads="1"/>
            </p:cNvSpPr>
            <p:nvPr/>
          </p:nvSpPr>
          <p:spPr bwMode="auto">
            <a:xfrm>
              <a:off x="2426" y="1525"/>
              <a:ext cx="2767" cy="317"/>
            </a:xfrm>
            <a:prstGeom prst="rect">
              <a:avLst/>
            </a:prstGeom>
            <a:noFill/>
            <a:ln w="539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3963389" y="4653954"/>
            <a:ext cx="4569703" cy="1150936"/>
            <a:chOff x="2260" y="1525"/>
            <a:chExt cx="2680" cy="725"/>
          </a:xfrm>
        </p:grpSpPr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2312" y="1584"/>
              <a:ext cx="2581" cy="582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This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is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one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of the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main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reasons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for</a:t>
              </a:r>
            </a:p>
            <a:p>
              <a:pPr algn="ctr"/>
              <a:r>
                <a:rPr lang="it-IT" sz="1800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t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he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number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of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pubblications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spurred</a:t>
              </a:r>
              <a:endParaRPr lang="it-IT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  <a:p>
              <a:pPr algn="ctr"/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in ‘94-’10 on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Suffix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Array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construction</a:t>
              </a:r>
              <a:endParaRPr lang="it-IT" sz="1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260" y="1525"/>
              <a:ext cx="2680" cy="725"/>
            </a:xfrm>
            <a:prstGeom prst="rect">
              <a:avLst/>
            </a:prstGeom>
            <a:noFill/>
            <a:ln w="539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7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9" grpId="0" autoUpdateAnimBg="0"/>
      <p:bldP spid="1870870" grpId="0" animBg="1"/>
      <p:bldP spid="1870871" grpId="0" animBg="1"/>
      <p:bldP spid="18708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7950" y="3060700"/>
            <a:ext cx="3352800" cy="2790825"/>
            <a:chOff x="3264" y="1833"/>
            <a:chExt cx="2112" cy="1758"/>
          </a:xfrm>
        </p:grpSpPr>
        <p:sp>
          <p:nvSpPr>
            <p:cNvPr id="984100" name="Rectangle 3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#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issis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</a:t>
              </a:r>
              <a:r>
                <a:rPr lang="it-IT">
                  <a:latin typeface="Courier New" pitchFamily="49" charset="0"/>
                </a:rPr>
                <a:t>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pi#mississ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ippi#missi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issippi#mi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sippi#miss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sissippi#m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84101" name="Rectangle 4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ssippi#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84102" name="Rectangle 5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issi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84103" name="Rectangle 6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ssi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84066" name="Rectangle 7"/>
          <p:cNvSpPr>
            <a:spLocks noChangeArrowheads="1"/>
          </p:cNvSpPr>
          <p:nvPr/>
        </p:nvSpPr>
        <p:spPr bwMode="auto">
          <a:xfrm>
            <a:off x="1346200" y="2114550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mississipp</a:t>
            </a:r>
            <a:r>
              <a:rPr lang="it-IT">
                <a:latin typeface="Courier New" pitchFamily="49" charset="0"/>
              </a:rPr>
              <a:t>  i</a:t>
            </a:r>
            <a:endParaRPr lang="en-US">
              <a:latin typeface="Courier New" pitchFamily="49" charset="0"/>
            </a:endParaRPr>
          </a:p>
        </p:txBody>
      </p:sp>
      <p:sp>
        <p:nvSpPr>
          <p:cNvPr id="984067" name="Rectangle 8"/>
          <p:cNvSpPr>
            <a:spLocks noChangeArrowheads="1"/>
          </p:cNvSpPr>
          <p:nvPr/>
        </p:nvSpPr>
        <p:spPr bwMode="auto">
          <a:xfrm>
            <a:off x="1346200" y="2422525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#</a:t>
            </a:r>
            <a:r>
              <a:rPr lang="it-IT">
                <a:solidFill>
                  <a:srgbClr val="777777"/>
                </a:solidFill>
                <a:latin typeface="Courier New" pitchFamily="49" charset="0"/>
              </a:rPr>
              <a:t>m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ississip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p</a:t>
            </a:r>
          </a:p>
        </p:txBody>
      </p:sp>
      <p:sp>
        <p:nvSpPr>
          <p:cNvPr id="984068" name="Rectangle 9"/>
          <p:cNvSpPr>
            <a:spLocks noChangeArrowheads="1"/>
          </p:cNvSpPr>
          <p:nvPr/>
        </p:nvSpPr>
        <p:spPr bwMode="auto">
          <a:xfrm>
            <a:off x="1346200" y="2727325"/>
            <a:ext cx="3962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ppi#</a:t>
            </a:r>
            <a:r>
              <a:rPr lang="it-IT">
                <a:solidFill>
                  <a:srgbClr val="777777"/>
                </a:solidFill>
                <a:latin typeface="Courier New" pitchFamily="49" charset="0"/>
              </a:rPr>
              <a:t>mi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ssis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s</a:t>
            </a:r>
            <a:r>
              <a:rPr lang="it-IT">
                <a:latin typeface="Courier New" pitchFamily="49" charset="0"/>
              </a:rPr>
              <a:t> </a:t>
            </a:r>
            <a:endParaRPr lang="en-US">
              <a:latin typeface="Courier New" pitchFamily="49" charset="0"/>
            </a:endParaRPr>
          </a:p>
        </p:txBody>
      </p:sp>
      <p:sp>
        <p:nvSpPr>
          <p:cNvPr id="984069" name="Rectangle 10"/>
          <p:cNvSpPr>
            <a:spLocks noChangeArrowheads="1"/>
          </p:cNvSpPr>
          <p:nvPr/>
        </p:nvSpPr>
        <p:spPr bwMode="auto">
          <a:xfrm>
            <a:off x="1346200" y="1722438"/>
            <a:ext cx="338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F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84070" name="Rectangle 11"/>
          <p:cNvSpPr>
            <a:spLocks noChangeArrowheads="1"/>
          </p:cNvSpPr>
          <p:nvPr/>
        </p:nvSpPr>
        <p:spPr bwMode="auto">
          <a:xfrm>
            <a:off x="3627438" y="1722438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L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683000" y="4286250"/>
            <a:ext cx="4162425" cy="1295400"/>
            <a:chOff x="2304" y="2592"/>
            <a:chExt cx="2622" cy="816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072" y="2640"/>
              <a:ext cx="1854" cy="212"/>
              <a:chOff x="3072" y="2496"/>
              <a:chExt cx="1854" cy="212"/>
            </a:xfrm>
          </p:grpSpPr>
          <p:sp>
            <p:nvSpPr>
              <p:cNvPr id="984098" name="AutoShape 14"/>
              <p:cNvSpPr>
                <a:spLocks noChangeArrowheads="1"/>
              </p:cNvSpPr>
              <p:nvPr/>
            </p:nvSpPr>
            <p:spPr bwMode="auto">
              <a:xfrm>
                <a:off x="3072" y="2514"/>
                <a:ext cx="240" cy="192"/>
              </a:xfrm>
              <a:prstGeom prst="rightArrow">
                <a:avLst>
                  <a:gd name="adj1" fmla="val 50000"/>
                  <a:gd name="adj2" fmla="val 31250"/>
                </a:avLst>
              </a:prstGeom>
              <a:solidFill>
                <a:srgbClr val="17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4099" name="Rectangle 15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156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None/>
                </a:pPr>
                <a:r>
                  <a:rPr lang="it-IT" sz="1600">
                    <a:latin typeface="Comic Sans MS" pitchFamily="66" charset="0"/>
                  </a:rPr>
                  <a:t>Take two equal L’s chars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304" y="2592"/>
              <a:ext cx="192" cy="816"/>
              <a:chOff x="384" y="2592"/>
              <a:chExt cx="192" cy="816"/>
            </a:xfrm>
          </p:grpSpPr>
          <p:sp>
            <p:nvSpPr>
              <p:cNvPr id="984096" name="Oval 17"/>
              <p:cNvSpPr>
                <a:spLocks noChangeArrowheads="1"/>
              </p:cNvSpPr>
              <p:nvPr/>
            </p:nvSpPr>
            <p:spPr bwMode="auto">
              <a:xfrm>
                <a:off x="384" y="2592"/>
                <a:ext cx="192" cy="240"/>
              </a:xfrm>
              <a:prstGeom prst="ellips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4097" name="Oval 18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192" cy="24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699000" y="3565525"/>
            <a:ext cx="3962400" cy="762000"/>
            <a:chOff x="2976" y="1968"/>
            <a:chExt cx="2496" cy="480"/>
          </a:xfrm>
        </p:grpSpPr>
        <p:sp>
          <p:nvSpPr>
            <p:cNvPr id="984092" name="Rectangle 20"/>
            <p:cNvSpPr>
              <a:spLocks noChangeArrowheads="1"/>
            </p:cNvSpPr>
            <p:nvPr/>
          </p:nvSpPr>
          <p:spPr bwMode="auto">
            <a:xfrm>
              <a:off x="2976" y="1968"/>
              <a:ext cx="24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 dirty="0" smtClean="0">
                  <a:solidFill>
                    <a:srgbClr val="000099"/>
                  </a:solidFill>
                  <a:latin typeface="Comic Sans MS" pitchFamily="66" charset="0"/>
                </a:rPr>
                <a:t>Can </a:t>
              </a:r>
              <a:r>
                <a:rPr lang="it-IT" sz="1600" dirty="0" err="1" smtClean="0">
                  <a:solidFill>
                    <a:srgbClr val="000099"/>
                  </a:solidFill>
                  <a:latin typeface="Comic Sans MS" pitchFamily="66" charset="0"/>
                </a:rPr>
                <a:t>we</a:t>
              </a:r>
              <a:r>
                <a:rPr lang="it-IT" sz="1600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600" dirty="0" err="1">
                  <a:solidFill>
                    <a:srgbClr val="000099"/>
                  </a:solidFill>
                  <a:latin typeface="Comic Sans MS" pitchFamily="66" charset="0"/>
                </a:rPr>
                <a:t>map</a:t>
              </a:r>
              <a:r>
                <a:rPr lang="it-IT" sz="1600" dirty="0">
                  <a:solidFill>
                    <a:srgbClr val="000099"/>
                  </a:solidFill>
                  <a:latin typeface="Comic Sans MS" pitchFamily="66" charset="0"/>
                </a:rPr>
                <a:t> L’s </a:t>
              </a:r>
              <a:r>
                <a:rPr lang="it-IT" sz="1600" dirty="0" err="1" smtClean="0">
                  <a:solidFill>
                    <a:srgbClr val="000099"/>
                  </a:solidFill>
                  <a:latin typeface="Comic Sans MS" pitchFamily="66" charset="0"/>
                </a:rPr>
                <a:t>chars</a:t>
              </a:r>
              <a:r>
                <a:rPr lang="it-IT" sz="1600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600" dirty="0" err="1" smtClean="0">
                  <a:solidFill>
                    <a:srgbClr val="000099"/>
                  </a:solidFill>
                  <a:latin typeface="Comic Sans MS" pitchFamily="66" charset="0"/>
                </a:rPr>
                <a:t>onto</a:t>
              </a:r>
              <a:r>
                <a:rPr lang="it-IT" sz="1600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600" dirty="0" err="1">
                  <a:solidFill>
                    <a:srgbClr val="000099"/>
                  </a:solidFill>
                  <a:latin typeface="Comic Sans MS" pitchFamily="66" charset="0"/>
                </a:rPr>
                <a:t>F’s</a:t>
              </a:r>
              <a:r>
                <a:rPr lang="it-IT" sz="1600" dirty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600" dirty="0" err="1">
                  <a:solidFill>
                    <a:srgbClr val="000099"/>
                  </a:solidFill>
                  <a:latin typeface="Comic Sans MS" pitchFamily="66" charset="0"/>
                </a:rPr>
                <a:t>chars</a:t>
              </a:r>
              <a:r>
                <a:rPr lang="it-IT" sz="1600" dirty="0">
                  <a:solidFill>
                    <a:srgbClr val="000099"/>
                  </a:solidFill>
                  <a:latin typeface="Comic Sans MS" pitchFamily="66" charset="0"/>
                </a:rPr>
                <a:t> ?</a:t>
              </a:r>
            </a:p>
          </p:txBody>
        </p:sp>
        <p:sp>
          <p:nvSpPr>
            <p:cNvPr id="984093" name="Rectangle 21"/>
            <p:cNvSpPr>
              <a:spLocks noChangeArrowheads="1"/>
            </p:cNvSpPr>
            <p:nvPr/>
          </p:nvSpPr>
          <p:spPr bwMode="auto">
            <a:xfrm>
              <a:off x="2976" y="2208"/>
              <a:ext cx="24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 dirty="0">
                  <a:solidFill>
                    <a:srgbClr val="000099"/>
                  </a:solidFill>
                  <a:latin typeface="Comic Sans MS" pitchFamily="66" charset="0"/>
                </a:rPr>
                <a:t>... </a:t>
              </a:r>
              <a:r>
                <a:rPr lang="it-IT" sz="1600" dirty="0" err="1">
                  <a:solidFill>
                    <a:srgbClr val="000099"/>
                  </a:solidFill>
                  <a:latin typeface="Comic Sans MS" pitchFamily="66" charset="0"/>
                </a:rPr>
                <a:t>Need</a:t>
              </a:r>
              <a:r>
                <a:rPr lang="it-IT" sz="1600" dirty="0">
                  <a:solidFill>
                    <a:srgbClr val="000099"/>
                  </a:solidFill>
                  <a:latin typeface="Comic Sans MS" pitchFamily="66" charset="0"/>
                </a:rPr>
                <a:t> to </a:t>
              </a:r>
              <a:r>
                <a:rPr lang="it-IT" sz="1600" dirty="0" err="1">
                  <a:solidFill>
                    <a:srgbClr val="000099"/>
                  </a:solidFill>
                  <a:latin typeface="Comic Sans MS" pitchFamily="66" charset="0"/>
                </a:rPr>
                <a:t>distinguish</a:t>
              </a:r>
              <a:r>
                <a:rPr lang="it-IT" sz="1600" dirty="0">
                  <a:solidFill>
                    <a:srgbClr val="5C37FB"/>
                  </a:solidFill>
                  <a:latin typeface="Comic Sans MS" pitchFamily="66" charset="0"/>
                </a:rPr>
                <a:t> </a:t>
              </a:r>
              <a:r>
                <a:rPr lang="it-IT" sz="1600" dirty="0" err="1">
                  <a:solidFill>
                    <a:srgbClr val="CC3300"/>
                  </a:solidFill>
                  <a:latin typeface="Comic Sans MS" pitchFamily="66" charset="0"/>
                </a:rPr>
                <a:t>equal</a:t>
              </a:r>
              <a:r>
                <a:rPr lang="it-IT" sz="1600" dirty="0">
                  <a:solidFill>
                    <a:srgbClr val="CC3300"/>
                  </a:solidFill>
                  <a:latin typeface="Comic Sans MS" pitchFamily="66" charset="0"/>
                </a:rPr>
                <a:t> </a:t>
              </a:r>
              <a:r>
                <a:rPr lang="it-IT" sz="1600" dirty="0" err="1" smtClean="0">
                  <a:solidFill>
                    <a:srgbClr val="CC3300"/>
                  </a:solidFill>
                  <a:latin typeface="Comic Sans MS" pitchFamily="66" charset="0"/>
                </a:rPr>
                <a:t>chars</a:t>
              </a:r>
              <a:r>
                <a:rPr lang="it-IT" sz="1600" dirty="0" smtClean="0">
                  <a:solidFill>
                    <a:srgbClr val="000099"/>
                  </a:solidFill>
                  <a:latin typeface="Comic Sans MS" pitchFamily="66" charset="0"/>
                </a:rPr>
                <a:t>...</a:t>
              </a:r>
              <a:endParaRPr lang="it-IT" sz="1600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906963" y="4718050"/>
            <a:ext cx="3322637" cy="336550"/>
            <a:chOff x="3072" y="2832"/>
            <a:chExt cx="2093" cy="212"/>
          </a:xfrm>
        </p:grpSpPr>
        <p:sp>
          <p:nvSpPr>
            <p:cNvPr id="984090" name="AutoShape 23"/>
            <p:cNvSpPr>
              <a:spLocks noChangeArrowheads="1"/>
            </p:cNvSpPr>
            <p:nvPr/>
          </p:nvSpPr>
          <p:spPr bwMode="auto">
            <a:xfrm>
              <a:off x="3072" y="2850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17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4091" name="Rectangle 24"/>
            <p:cNvSpPr>
              <a:spLocks noChangeArrowheads="1"/>
            </p:cNvSpPr>
            <p:nvPr/>
          </p:nvSpPr>
          <p:spPr bwMode="auto">
            <a:xfrm>
              <a:off x="3360" y="2832"/>
              <a:ext cx="180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Rotate rightward their rows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346200" y="4303713"/>
            <a:ext cx="2209800" cy="1211262"/>
            <a:chOff x="864" y="2625"/>
            <a:chExt cx="1392" cy="763"/>
          </a:xfrm>
        </p:grpSpPr>
        <p:sp>
          <p:nvSpPr>
            <p:cNvPr id="984088" name="Rectangle 26"/>
            <p:cNvSpPr>
              <a:spLocks noChangeArrowheads="1"/>
            </p:cNvSpPr>
            <p:nvPr/>
          </p:nvSpPr>
          <p:spPr bwMode="auto">
            <a:xfrm>
              <a:off x="864" y="2625"/>
              <a:ext cx="1392" cy="192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4089" name="Rectangle 27"/>
            <p:cNvSpPr>
              <a:spLocks noChangeArrowheads="1"/>
            </p:cNvSpPr>
            <p:nvPr/>
          </p:nvSpPr>
          <p:spPr bwMode="auto">
            <a:xfrm>
              <a:off x="864" y="3196"/>
              <a:ext cx="1392" cy="19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66780" name="AutoShape 28"/>
          <p:cNvSpPr>
            <a:spLocks noChangeArrowheads="1"/>
          </p:cNvSpPr>
          <p:nvPr/>
        </p:nvSpPr>
        <p:spPr bwMode="auto">
          <a:xfrm rot="-4967377">
            <a:off x="88106" y="3218657"/>
            <a:ext cx="1830387" cy="539750"/>
          </a:xfrm>
          <a:prstGeom prst="curvedDownArrow">
            <a:avLst>
              <a:gd name="adj1" fmla="val 2010"/>
              <a:gd name="adj2" fmla="val 104750"/>
              <a:gd name="adj3" fmla="val 15773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81" name="AutoShape 29"/>
          <p:cNvSpPr>
            <a:spLocks noChangeArrowheads="1"/>
          </p:cNvSpPr>
          <p:nvPr/>
        </p:nvSpPr>
        <p:spPr bwMode="auto">
          <a:xfrm rot="-5157898">
            <a:off x="-249237" y="3870325"/>
            <a:ext cx="2514600" cy="533400"/>
          </a:xfrm>
          <a:prstGeom prst="curvedDownArrow">
            <a:avLst>
              <a:gd name="adj1" fmla="val 2794"/>
              <a:gd name="adj2" fmla="val 133091"/>
              <a:gd name="adj3" fmla="val 2417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003800" y="5013325"/>
            <a:ext cx="2697163" cy="565150"/>
            <a:chOff x="3168" y="3072"/>
            <a:chExt cx="1699" cy="356"/>
          </a:xfrm>
        </p:grpSpPr>
        <p:sp>
          <p:nvSpPr>
            <p:cNvPr id="984086" name="Rectangle 31"/>
            <p:cNvSpPr>
              <a:spLocks noChangeArrowheads="1"/>
            </p:cNvSpPr>
            <p:nvPr/>
          </p:nvSpPr>
          <p:spPr bwMode="auto">
            <a:xfrm>
              <a:off x="3456" y="3216"/>
              <a:ext cx="141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solidFill>
                    <a:schemeClr val="tx2"/>
                  </a:solidFill>
                  <a:latin typeface="Comic Sans MS" pitchFamily="66" charset="0"/>
                </a:rPr>
                <a:t>Same relative order !!</a:t>
              </a:r>
            </a:p>
          </p:txBody>
        </p:sp>
        <p:sp>
          <p:nvSpPr>
            <p:cNvPr id="984087" name="AutoShape 32"/>
            <p:cNvSpPr>
              <a:spLocks noChangeArrowheads="1"/>
            </p:cNvSpPr>
            <p:nvPr/>
          </p:nvSpPr>
          <p:spPr bwMode="auto">
            <a:xfrm rot="5400000">
              <a:off x="3144" y="3096"/>
              <a:ext cx="288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540 h 21600"/>
                <a:gd name="T20" fmla="*/ 185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213" y="0"/>
                  </a:moveTo>
                  <a:lnTo>
                    <a:pt x="12825" y="7200"/>
                  </a:lnTo>
                  <a:lnTo>
                    <a:pt x="15911" y="7200"/>
                  </a:lnTo>
                  <a:lnTo>
                    <a:pt x="15911" y="18563"/>
                  </a:lnTo>
                  <a:lnTo>
                    <a:pt x="0" y="18563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84078" name="Rectangle 33"/>
          <p:cNvSpPr>
            <a:spLocks noChangeArrowheads="1"/>
          </p:cNvSpPr>
          <p:nvPr/>
        </p:nvSpPr>
        <p:spPr bwMode="auto">
          <a:xfrm>
            <a:off x="1809750" y="2125663"/>
            <a:ext cx="1655763" cy="3671887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4079" name="Text Box 34"/>
          <p:cNvSpPr txBox="1">
            <a:spLocks noChangeArrowheads="1"/>
          </p:cNvSpPr>
          <p:nvPr/>
        </p:nvSpPr>
        <p:spPr bwMode="auto">
          <a:xfrm>
            <a:off x="1862138" y="1838325"/>
            <a:ext cx="868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 b="1">
                <a:solidFill>
                  <a:srgbClr val="C0C0C0"/>
                </a:solidFill>
                <a:latin typeface="Comic Sans MS" pitchFamily="66" charset="0"/>
              </a:rPr>
              <a:t>unknown</a:t>
            </a:r>
          </a:p>
        </p:txBody>
      </p:sp>
      <p:sp>
        <p:nvSpPr>
          <p:cNvPr id="1866787" name="Rectangle 35"/>
          <p:cNvSpPr>
            <a:spLocks noChangeArrowheads="1"/>
          </p:cNvSpPr>
          <p:nvPr/>
        </p:nvSpPr>
        <p:spPr bwMode="auto">
          <a:xfrm>
            <a:off x="1835150" y="2133600"/>
            <a:ext cx="1655763" cy="3671888"/>
          </a:xfrm>
          <a:prstGeom prst="rect">
            <a:avLst/>
          </a:prstGeom>
          <a:solidFill>
            <a:srgbClr val="969696"/>
          </a:solidFill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1866788" name="AutoShape 36"/>
          <p:cNvSpPr>
            <a:spLocks noChangeArrowheads="1"/>
          </p:cNvSpPr>
          <p:nvPr/>
        </p:nvSpPr>
        <p:spPr bwMode="auto">
          <a:xfrm rot="-579068">
            <a:off x="1593850" y="2414588"/>
            <a:ext cx="2089150" cy="71437"/>
          </a:xfrm>
          <a:prstGeom prst="leftArrow">
            <a:avLst>
              <a:gd name="adj1" fmla="val 50000"/>
              <a:gd name="adj2" fmla="val 731116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89" name="AutoShape 37"/>
          <p:cNvSpPr>
            <a:spLocks noChangeArrowheads="1"/>
          </p:cNvSpPr>
          <p:nvPr/>
        </p:nvSpPr>
        <p:spPr bwMode="auto">
          <a:xfrm rot="1995241" flipV="1">
            <a:off x="1389063" y="3597275"/>
            <a:ext cx="2593975" cy="71438"/>
          </a:xfrm>
          <a:prstGeom prst="leftArrow">
            <a:avLst>
              <a:gd name="adj1" fmla="val 50000"/>
              <a:gd name="adj2" fmla="val 90777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90" name="AutoShape 38"/>
          <p:cNvSpPr>
            <a:spLocks noChangeArrowheads="1"/>
          </p:cNvSpPr>
          <p:nvPr/>
        </p:nvSpPr>
        <p:spPr bwMode="auto">
          <a:xfrm rot="2584336" flipV="1">
            <a:off x="1300163" y="4586288"/>
            <a:ext cx="2808287" cy="71437"/>
          </a:xfrm>
          <a:prstGeom prst="leftArrow">
            <a:avLst>
              <a:gd name="adj1" fmla="val 50000"/>
              <a:gd name="adj2" fmla="val 982784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91" name="AutoShape 39"/>
          <p:cNvSpPr>
            <a:spLocks noChangeArrowheads="1"/>
          </p:cNvSpPr>
          <p:nvPr/>
        </p:nvSpPr>
        <p:spPr bwMode="auto">
          <a:xfrm rot="2584336" flipV="1">
            <a:off x="1306513" y="4286250"/>
            <a:ext cx="2771775" cy="69850"/>
          </a:xfrm>
          <a:prstGeom prst="leftArrow">
            <a:avLst>
              <a:gd name="adj1" fmla="val 50000"/>
              <a:gd name="adj2" fmla="val 992045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84085" name="Rectangle 40"/>
          <p:cNvSpPr>
            <a:spLocks noGrp="1" noChangeArrowheads="1"/>
          </p:cNvSpPr>
          <p:nvPr>
            <p:ph type="title"/>
          </p:nvPr>
        </p:nvSpPr>
        <p:spPr>
          <a:xfrm>
            <a:off x="611188" y="715963"/>
            <a:ext cx="7772400" cy="481012"/>
          </a:xfrm>
        </p:spPr>
        <p:txBody>
          <a:bodyPr anchor="ctr"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A useful tool:  L </a:t>
            </a:r>
            <a:r>
              <a:rPr lang="it-IT" sz="3100" smtClean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it-IT" smtClean="0">
                <a:solidFill>
                  <a:srgbClr val="000099"/>
                </a:solidFill>
              </a:rPr>
              <a:t> F mapping</a:t>
            </a:r>
            <a:endParaRPr lang="en-US" sz="2400" smtClean="0">
              <a:solidFill>
                <a:srgbClr val="000099"/>
              </a:solidFill>
            </a:endParaRPr>
          </a:p>
        </p:txBody>
      </p:sp>
      <p:grpSp>
        <p:nvGrpSpPr>
          <p:cNvPr id="41" name="Group 25"/>
          <p:cNvGrpSpPr>
            <a:grpSpLocks/>
          </p:cNvGrpSpPr>
          <p:nvPr/>
        </p:nvGrpSpPr>
        <p:grpSpPr bwMode="auto">
          <a:xfrm>
            <a:off x="1548742" y="6092749"/>
            <a:ext cx="8591009" cy="503237"/>
            <a:chOff x="2405" y="1507"/>
            <a:chExt cx="3347" cy="317"/>
          </a:xfrm>
        </p:grpSpPr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2472" y="1570"/>
              <a:ext cx="32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Rank</a:t>
              </a:r>
              <a:r>
                <a:rPr lang="it-IT" sz="1800" dirty="0" smtClean="0">
                  <a:solidFill>
                    <a:srgbClr val="000099"/>
                  </a:solidFill>
                  <a:latin typeface="Comic Sans MS" pitchFamily="66" charset="0"/>
                </a:rPr>
                <a:t>(</a:t>
              </a:r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char,pos</a:t>
              </a:r>
              <a:r>
                <a:rPr lang="it-IT" sz="1800" dirty="0" smtClean="0">
                  <a:solidFill>
                    <a:srgbClr val="000099"/>
                  </a:solidFill>
                  <a:latin typeface="Comic Sans MS" pitchFamily="66" charset="0"/>
                </a:rPr>
                <a:t>) and Select(</a:t>
              </a:r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char,pos</a:t>
              </a:r>
              <a:r>
                <a:rPr lang="it-IT" sz="1800" dirty="0" smtClean="0">
                  <a:solidFill>
                    <a:srgbClr val="000099"/>
                  </a:solidFill>
                  <a:latin typeface="Comic Sans MS" pitchFamily="66" charset="0"/>
                </a:rPr>
                <a:t>) </a:t>
              </a:r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key</a:t>
              </a:r>
              <a:r>
                <a:rPr lang="it-IT" sz="1800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operations</a:t>
              </a:r>
              <a:r>
                <a:rPr lang="it-IT" sz="1800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nowadays</a:t>
              </a:r>
              <a:endParaRPr lang="it-IT" sz="1800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2405" y="1507"/>
              <a:ext cx="2767" cy="317"/>
            </a:xfrm>
            <a:prstGeom prst="rect">
              <a:avLst/>
            </a:prstGeom>
            <a:noFill/>
            <a:ln w="539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6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780" grpId="0" animBg="1"/>
      <p:bldP spid="1866780" grpId="1" animBg="1"/>
      <p:bldP spid="1866781" grpId="0" animBg="1"/>
      <p:bldP spid="1866781" grpId="1" animBg="1"/>
      <p:bldP spid="1866788" grpId="0" animBg="1"/>
      <p:bldP spid="1866789" grpId="0" animBg="1"/>
      <p:bldP spid="1866790" grpId="0" animBg="1"/>
      <p:bldP spid="18667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981200"/>
            <a:ext cx="4743450" cy="2062163"/>
            <a:chOff x="864" y="1248"/>
            <a:chExt cx="2988" cy="1299"/>
          </a:xfrm>
        </p:grpSpPr>
        <p:sp>
          <p:nvSpPr>
            <p:cNvPr id="986152" name="Oval 3"/>
            <p:cNvSpPr>
              <a:spLocks noChangeArrowheads="1"/>
            </p:cNvSpPr>
            <p:nvPr/>
          </p:nvSpPr>
          <p:spPr bwMode="auto">
            <a:xfrm>
              <a:off x="864" y="1248"/>
              <a:ext cx="192" cy="24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53" name="Text Box 4"/>
            <p:cNvSpPr txBox="1">
              <a:spLocks noChangeArrowheads="1"/>
            </p:cNvSpPr>
            <p:nvPr/>
          </p:nvSpPr>
          <p:spPr bwMode="auto">
            <a:xfrm>
              <a:off x="2777" y="2297"/>
              <a:ext cx="107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latin typeface="Comic Sans MS" pitchFamily="66" charset="0"/>
                </a:rPr>
                <a:t>T =</a:t>
              </a:r>
              <a:r>
                <a:rPr lang="it-IT">
                  <a:latin typeface="Times New Roman" pitchFamily="18" charset="0"/>
                </a:rPr>
                <a:t> ....           </a:t>
              </a:r>
              <a:r>
                <a:rPr lang="it-IT" b="1">
                  <a:solidFill>
                    <a:schemeClr val="tx2"/>
                  </a:solidFill>
                  <a:latin typeface="Times New Roman" pitchFamily="18" charset="0"/>
                </a:rPr>
                <a:t>#</a:t>
              </a:r>
            </a:p>
          </p:txBody>
        </p:sp>
      </p:grpSp>
      <p:sp>
        <p:nvSpPr>
          <p:cNvPr id="1868805" name="Rectangle 5"/>
          <p:cNvSpPr>
            <a:spLocks noChangeArrowheads="1"/>
          </p:cNvSpPr>
          <p:nvPr/>
        </p:nvSpPr>
        <p:spPr bwMode="auto">
          <a:xfrm>
            <a:off x="1835150" y="1989138"/>
            <a:ext cx="1655763" cy="3671887"/>
          </a:xfrm>
          <a:prstGeom prst="rect">
            <a:avLst/>
          </a:prstGeom>
          <a:solidFill>
            <a:srgbClr val="C0C0C0"/>
          </a:solidFill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6115" name="Rectangle 6"/>
          <p:cNvSpPr>
            <a:spLocks noChangeArrowheads="1"/>
          </p:cNvSpPr>
          <p:nvPr/>
        </p:nvSpPr>
        <p:spPr bwMode="auto">
          <a:xfrm>
            <a:off x="1371600" y="22860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#</a:t>
            </a:r>
            <a:r>
              <a:rPr lang="it-IT">
                <a:solidFill>
                  <a:srgbClr val="C0C0C0"/>
                </a:solidFill>
                <a:latin typeface="Courier New" pitchFamily="49" charset="0"/>
              </a:rPr>
              <a:t>m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ississip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p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03350" y="2924175"/>
            <a:ext cx="3352800" cy="2790825"/>
            <a:chOff x="3264" y="1833"/>
            <a:chExt cx="2112" cy="1758"/>
          </a:xfrm>
        </p:grpSpPr>
        <p:sp>
          <p:nvSpPr>
            <p:cNvPr id="986148" name="Rectangle 8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#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issis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</a:t>
              </a:r>
              <a:r>
                <a:rPr lang="it-IT">
                  <a:latin typeface="Courier New" pitchFamily="49" charset="0"/>
                </a:rPr>
                <a:t>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pi#mississ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ippi#missi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issippi#mi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sippi#miss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sissippi#m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86149" name="Rectangle 9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ssippi#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86150" name="Rectangle 10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86151" name="Rectangle 11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86117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750" y="787400"/>
            <a:ext cx="7772400" cy="481013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The BWT is invertible</a:t>
            </a:r>
            <a:endParaRPr lang="en-US" sz="2400" smtClean="0">
              <a:solidFill>
                <a:srgbClr val="000099"/>
              </a:solidFill>
            </a:endParaRPr>
          </a:p>
        </p:txBody>
      </p:sp>
      <p:sp>
        <p:nvSpPr>
          <p:cNvPr id="986118" name="Rectangle 13"/>
          <p:cNvSpPr>
            <a:spLocks noChangeArrowheads="1"/>
          </p:cNvSpPr>
          <p:nvPr/>
        </p:nvSpPr>
        <p:spPr bwMode="auto">
          <a:xfrm>
            <a:off x="1371600" y="1978025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mississipp</a:t>
            </a:r>
            <a:r>
              <a:rPr lang="it-IT">
                <a:latin typeface="Courier New" pitchFamily="49" charset="0"/>
              </a:rPr>
              <a:t>  i</a:t>
            </a:r>
            <a:endParaRPr lang="en-US">
              <a:latin typeface="Courier New" pitchFamily="49" charset="0"/>
            </a:endParaRPr>
          </a:p>
        </p:txBody>
      </p:sp>
      <p:sp>
        <p:nvSpPr>
          <p:cNvPr id="986119" name="Rectangle 14"/>
          <p:cNvSpPr>
            <a:spLocks noChangeArrowheads="1"/>
          </p:cNvSpPr>
          <p:nvPr/>
        </p:nvSpPr>
        <p:spPr bwMode="auto">
          <a:xfrm>
            <a:off x="1371600" y="2590800"/>
            <a:ext cx="3962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ppi#</a:t>
            </a:r>
            <a:r>
              <a:rPr lang="it-IT">
                <a:solidFill>
                  <a:srgbClr val="C0C0C0"/>
                </a:solidFill>
                <a:latin typeface="Courier New" pitchFamily="49" charset="0"/>
              </a:rPr>
              <a:t>mi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ssis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s</a:t>
            </a:r>
            <a:r>
              <a:rPr lang="it-IT">
                <a:latin typeface="Courier New" pitchFamily="49" charset="0"/>
              </a:rPr>
              <a:t> </a:t>
            </a:r>
            <a:endParaRPr lang="en-US">
              <a:latin typeface="Courier New" pitchFamily="49" charset="0"/>
            </a:endParaRPr>
          </a:p>
        </p:txBody>
      </p:sp>
      <p:sp>
        <p:nvSpPr>
          <p:cNvPr id="986120" name="Rectangle 15"/>
          <p:cNvSpPr>
            <a:spLocks noChangeArrowheads="1"/>
          </p:cNvSpPr>
          <p:nvPr/>
        </p:nvSpPr>
        <p:spPr bwMode="auto">
          <a:xfrm>
            <a:off x="1371600" y="1585913"/>
            <a:ext cx="338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F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1" name="Rectangle 16"/>
          <p:cNvSpPr>
            <a:spLocks noChangeArrowheads="1"/>
          </p:cNvSpPr>
          <p:nvPr/>
        </p:nvSpPr>
        <p:spPr bwMode="auto">
          <a:xfrm>
            <a:off x="3652838" y="1585913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L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2" name="Rectangle 17"/>
          <p:cNvSpPr>
            <a:spLocks noChangeArrowheads="1"/>
          </p:cNvSpPr>
          <p:nvPr/>
        </p:nvSpPr>
        <p:spPr bwMode="auto">
          <a:xfrm>
            <a:off x="1835150" y="1989138"/>
            <a:ext cx="1655763" cy="3671887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6123" name="Text Box 18"/>
          <p:cNvSpPr txBox="1">
            <a:spLocks noChangeArrowheads="1"/>
          </p:cNvSpPr>
          <p:nvPr/>
        </p:nvSpPr>
        <p:spPr bwMode="auto">
          <a:xfrm>
            <a:off x="1887538" y="1701800"/>
            <a:ext cx="868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 b="1">
                <a:solidFill>
                  <a:srgbClr val="C0C0C0"/>
                </a:solidFill>
                <a:latin typeface="Comic Sans MS" pitchFamily="66" charset="0"/>
              </a:rPr>
              <a:t>unknown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40200" y="1989138"/>
            <a:ext cx="4752975" cy="1173162"/>
            <a:chOff x="2608" y="1117"/>
            <a:chExt cx="2132" cy="739"/>
          </a:xfrm>
        </p:grpSpPr>
        <p:sp>
          <p:nvSpPr>
            <p:cNvPr id="986145" name="Rectangle 20"/>
            <p:cNvSpPr>
              <a:spLocks noChangeArrowheads="1"/>
            </p:cNvSpPr>
            <p:nvPr/>
          </p:nvSpPr>
          <p:spPr bwMode="auto">
            <a:xfrm>
              <a:off x="2789" y="1344"/>
              <a:ext cx="19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1. LF-array maps L’s to F’s chars</a:t>
              </a:r>
            </a:p>
          </p:txBody>
        </p:sp>
        <p:sp>
          <p:nvSpPr>
            <p:cNvPr id="986146" name="Rectangle 21"/>
            <p:cNvSpPr>
              <a:spLocks noChangeArrowheads="1"/>
            </p:cNvSpPr>
            <p:nvPr/>
          </p:nvSpPr>
          <p:spPr bwMode="auto">
            <a:xfrm>
              <a:off x="2789" y="1616"/>
              <a:ext cx="18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2. L[ i ]  precedes F[ i ] in T </a:t>
              </a:r>
            </a:p>
          </p:txBody>
        </p:sp>
        <p:sp>
          <p:nvSpPr>
            <p:cNvPr id="986147" name="Rectangle 22"/>
            <p:cNvSpPr>
              <a:spLocks noChangeArrowheads="1"/>
            </p:cNvSpPr>
            <p:nvPr/>
          </p:nvSpPr>
          <p:spPr bwMode="auto">
            <a:xfrm>
              <a:off x="2608" y="1117"/>
              <a:ext cx="92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>
                  <a:solidFill>
                    <a:srgbClr val="CC3300"/>
                  </a:solidFill>
                  <a:latin typeface="Comic Sans MS" pitchFamily="66" charset="0"/>
                </a:rPr>
                <a:t>Two key properties:</a:t>
              </a:r>
            </a:p>
          </p:txBody>
        </p:sp>
      </p:grpSp>
      <p:sp>
        <p:nvSpPr>
          <p:cNvPr id="1868823" name="Rectangle 23"/>
          <p:cNvSpPr>
            <a:spLocks noChangeArrowheads="1"/>
          </p:cNvSpPr>
          <p:nvPr/>
        </p:nvSpPr>
        <p:spPr bwMode="auto">
          <a:xfrm>
            <a:off x="4211638" y="3357563"/>
            <a:ext cx="2559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600">
                <a:solidFill>
                  <a:schemeClr val="tx2"/>
                </a:solidFill>
                <a:latin typeface="Comic Sans MS" pitchFamily="66" charset="0"/>
              </a:rPr>
              <a:t>Reconstruct T backward:</a:t>
            </a:r>
          </a:p>
        </p:txBody>
      </p:sp>
      <p:sp>
        <p:nvSpPr>
          <p:cNvPr id="1868824" name="Oval 24"/>
          <p:cNvSpPr>
            <a:spLocks noChangeArrowheads="1"/>
          </p:cNvSpPr>
          <p:nvPr/>
        </p:nvSpPr>
        <p:spPr bwMode="auto">
          <a:xfrm>
            <a:off x="1373188" y="2276475"/>
            <a:ext cx="304800" cy="3810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635375" y="1989138"/>
            <a:ext cx="2259013" cy="2044700"/>
            <a:chOff x="2290" y="1253"/>
            <a:chExt cx="1423" cy="1288"/>
          </a:xfrm>
        </p:grpSpPr>
        <p:sp>
          <p:nvSpPr>
            <p:cNvPr id="986143" name="Oval 26"/>
            <p:cNvSpPr>
              <a:spLocks noChangeArrowheads="1"/>
            </p:cNvSpPr>
            <p:nvPr/>
          </p:nvSpPr>
          <p:spPr bwMode="auto">
            <a:xfrm>
              <a:off x="2290" y="1253"/>
              <a:ext cx="192" cy="24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4" name="Rectangle 27"/>
            <p:cNvSpPr>
              <a:spLocks noChangeArrowheads="1"/>
            </p:cNvSpPr>
            <p:nvPr/>
          </p:nvSpPr>
          <p:spPr bwMode="auto">
            <a:xfrm>
              <a:off x="3560" y="2291"/>
              <a:ext cx="1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5C37FB"/>
                  </a:solidFill>
                  <a:latin typeface="Tahoma" pitchFamily="34" charset="0"/>
                </a:rPr>
                <a:t>i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635375" y="2276475"/>
            <a:ext cx="2197100" cy="1757363"/>
            <a:chOff x="2290" y="1434"/>
            <a:chExt cx="1384" cy="1107"/>
          </a:xfrm>
        </p:grpSpPr>
        <p:sp>
          <p:nvSpPr>
            <p:cNvPr id="986141" name="Oval 29"/>
            <p:cNvSpPr>
              <a:spLocks noChangeArrowheads="1"/>
            </p:cNvSpPr>
            <p:nvPr/>
          </p:nvSpPr>
          <p:spPr bwMode="auto">
            <a:xfrm>
              <a:off x="2290" y="1434"/>
              <a:ext cx="192" cy="24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2" name="Rectangle 30"/>
            <p:cNvSpPr>
              <a:spLocks noChangeArrowheads="1"/>
            </p:cNvSpPr>
            <p:nvPr/>
          </p:nvSpPr>
          <p:spPr bwMode="auto">
            <a:xfrm>
              <a:off x="3470" y="2291"/>
              <a:ext cx="2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FF3300"/>
                  </a:solidFill>
                  <a:latin typeface="Tahoma" pitchFamily="34" charset="0"/>
                </a:rPr>
                <a:t>p</a:t>
              </a:r>
            </a:p>
          </p:txBody>
        </p:sp>
      </p:grpSp>
      <p:sp>
        <p:nvSpPr>
          <p:cNvPr id="1868831" name="Oval 31"/>
          <p:cNvSpPr>
            <a:spLocks noChangeArrowheads="1"/>
          </p:cNvSpPr>
          <p:nvPr/>
        </p:nvSpPr>
        <p:spPr bwMode="auto">
          <a:xfrm>
            <a:off x="1403350" y="3860800"/>
            <a:ext cx="304800" cy="381000"/>
          </a:xfrm>
          <a:prstGeom prst="ellips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708400" y="3636963"/>
            <a:ext cx="1979613" cy="604837"/>
            <a:chOff x="2336" y="2291"/>
            <a:chExt cx="1247" cy="381"/>
          </a:xfrm>
        </p:grpSpPr>
        <p:sp>
          <p:nvSpPr>
            <p:cNvPr id="986139" name="Oval 33"/>
            <p:cNvSpPr>
              <a:spLocks noChangeArrowheads="1"/>
            </p:cNvSpPr>
            <p:nvPr/>
          </p:nvSpPr>
          <p:spPr bwMode="auto">
            <a:xfrm>
              <a:off x="2336" y="2432"/>
              <a:ext cx="192" cy="240"/>
            </a:xfrm>
            <a:prstGeom prst="ellips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0" name="Rectangle 34"/>
            <p:cNvSpPr>
              <a:spLocks noChangeArrowheads="1"/>
            </p:cNvSpPr>
            <p:nvPr/>
          </p:nvSpPr>
          <p:spPr bwMode="auto">
            <a:xfrm>
              <a:off x="3379" y="2291"/>
              <a:ext cx="2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00A000"/>
                  </a:solidFill>
                  <a:latin typeface="Tahoma" pitchFamily="34" charset="0"/>
                </a:rPr>
                <a:t>p</a:t>
              </a:r>
            </a:p>
          </p:txBody>
        </p:sp>
      </p:grpSp>
      <p:sp>
        <p:nvSpPr>
          <p:cNvPr id="1868835" name="Oval 35"/>
          <p:cNvSpPr>
            <a:spLocks noChangeArrowheads="1"/>
          </p:cNvSpPr>
          <p:nvPr/>
        </p:nvSpPr>
        <p:spPr bwMode="auto">
          <a:xfrm>
            <a:off x="1403350" y="4149725"/>
            <a:ext cx="304800" cy="381000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708400" y="3659188"/>
            <a:ext cx="1809750" cy="871537"/>
            <a:chOff x="2336" y="2305"/>
            <a:chExt cx="1140" cy="549"/>
          </a:xfrm>
        </p:grpSpPr>
        <p:sp>
          <p:nvSpPr>
            <p:cNvPr id="986137" name="Rectangle 37"/>
            <p:cNvSpPr>
              <a:spLocks noChangeArrowheads="1"/>
            </p:cNvSpPr>
            <p:nvPr/>
          </p:nvSpPr>
          <p:spPr bwMode="auto">
            <a:xfrm>
              <a:off x="3323" y="2305"/>
              <a:ext cx="1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CC33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986138" name="Oval 38"/>
            <p:cNvSpPr>
              <a:spLocks noChangeArrowheads="1"/>
            </p:cNvSpPr>
            <p:nvPr/>
          </p:nvSpPr>
          <p:spPr bwMode="auto">
            <a:xfrm>
              <a:off x="2336" y="2614"/>
              <a:ext cx="192" cy="240"/>
            </a:xfrm>
            <a:prstGeom prst="ellips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68839" name="Rectangle 39"/>
          <p:cNvSpPr>
            <a:spLocks noChangeArrowheads="1"/>
          </p:cNvSpPr>
          <p:nvPr/>
        </p:nvSpPr>
        <p:spPr bwMode="auto">
          <a:xfrm>
            <a:off x="1331913" y="1989138"/>
            <a:ext cx="503237" cy="3671887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2895600" y="5876925"/>
            <a:ext cx="6209037" cy="7213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Several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issues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about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efficiency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in time and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space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6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6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6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05" grpId="0" animBg="1"/>
      <p:bldP spid="1868805" grpId="1" animBg="1"/>
      <p:bldP spid="1868823" grpId="0"/>
      <p:bldP spid="1868824" grpId="0" animBg="1"/>
      <p:bldP spid="1868831" grpId="0" animBg="1"/>
      <p:bldP spid="1868835" grpId="0" animBg="1"/>
      <p:bldP spid="186883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z="3100" smtClean="0"/>
              <a:t>You find this in your Linux distribution</a:t>
            </a:r>
          </a:p>
        </p:txBody>
      </p:sp>
      <p:sp>
        <p:nvSpPr>
          <p:cNvPr id="990210" name="Text Box 3"/>
          <p:cNvSpPr txBox="1">
            <a:spLocks noChangeArrowheads="1"/>
          </p:cNvSpPr>
          <p:nvPr/>
        </p:nvSpPr>
        <p:spPr bwMode="auto">
          <a:xfrm>
            <a:off x="663575" y="1862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</p:txBody>
      </p:sp>
      <p:pic>
        <p:nvPicPr>
          <p:cNvPr id="1248257" name="Picture 1" descr="C:\Users\ferragin\Desktop\Immagin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643050"/>
            <a:ext cx="877040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z="3100" dirty="0" err="1" smtClean="0"/>
              <a:t>Suffix</a:t>
            </a:r>
            <a:r>
              <a:rPr lang="it-IT" sz="3100" dirty="0" smtClean="0"/>
              <a:t> Array </a:t>
            </a:r>
            <a:r>
              <a:rPr lang="it-IT" sz="3100" dirty="0" err="1" smtClean="0"/>
              <a:t>construction</a:t>
            </a:r>
            <a:endParaRPr lang="it-IT" sz="3100" dirty="0" smtClean="0"/>
          </a:p>
        </p:txBody>
      </p:sp>
      <p:sp>
        <p:nvSpPr>
          <p:cNvPr id="990210" name="Text Box 3"/>
          <p:cNvSpPr txBox="1">
            <a:spLocks noChangeArrowheads="1"/>
          </p:cNvSpPr>
          <p:nvPr/>
        </p:nvSpPr>
        <p:spPr bwMode="auto">
          <a:xfrm>
            <a:off x="663575" y="1862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510" t="13931" r="3363" b="3876"/>
          <a:stretch/>
        </p:blipFill>
        <p:spPr>
          <a:xfrm>
            <a:off x="395536" y="1700808"/>
            <a:ext cx="850426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697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What about 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achieving high-order entropy ?</a:t>
            </a:r>
          </a:p>
        </p:txBody>
      </p:sp>
    </p:spTree>
    <p:extLst>
      <p:ext uri="{BB962C8B-B14F-4D97-AF65-F5344CB8AC3E}">
        <p14:creationId xmlns:p14="http://schemas.microsoft.com/office/powerpoint/2010/main" val="7465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Performance</a:t>
            </a:r>
          </a:p>
        </p:txBody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299" y="1700808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Compression ratio </a:t>
            </a:r>
            <a:r>
              <a:rPr lang="en-US" dirty="0" smtClean="0">
                <a:solidFill>
                  <a:schemeClr val="folHlink"/>
                </a:solidFill>
              </a:rPr>
              <a:t>=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#bits in output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dirty="0" smtClean="0"/>
              <a:t> #bits in input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Compression performance</a:t>
            </a:r>
            <a:r>
              <a:rPr lang="en-US" dirty="0" smtClean="0">
                <a:solidFill>
                  <a:schemeClr val="folHlink"/>
                </a:solidFill>
              </a:rPr>
              <a:t>:</a:t>
            </a:r>
            <a:r>
              <a:rPr lang="en-US" dirty="0" smtClean="0"/>
              <a:t> We relate entropy against compression ratio.</a:t>
            </a:r>
          </a:p>
        </p:txBody>
      </p:sp>
      <p:graphicFrame>
        <p:nvGraphicFramePr>
          <p:cNvPr id="14592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78539"/>
              </p:ext>
            </p:extLst>
          </p:nvPr>
        </p:nvGraphicFramePr>
        <p:xfrm>
          <a:off x="722114" y="5033119"/>
          <a:ext cx="2705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48" name="Equation" r:id="rId4" imgW="1282680" imgH="419040" progId="Equation.3">
                  <p:embed/>
                </p:oleObj>
              </mc:Choice>
              <mc:Fallback>
                <p:oleObj name="Equation" r:id="rId4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14" y="5033119"/>
                        <a:ext cx="27051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eft-Right Arrow 36"/>
          <p:cNvSpPr>
            <a:spLocks noChangeArrowheads="1"/>
          </p:cNvSpPr>
          <p:nvPr/>
        </p:nvSpPr>
        <p:spPr bwMode="auto">
          <a:xfrm>
            <a:off x="3952675" y="5141364"/>
            <a:ext cx="1428750" cy="571500"/>
          </a:xfrm>
          <a:prstGeom prst="leftRightArrow">
            <a:avLst>
              <a:gd name="adj1" fmla="val 25065"/>
              <a:gd name="adj2" fmla="val 47917"/>
            </a:avLst>
          </a:prstGeom>
          <a:solidFill>
            <a:schemeClr val="accent2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420027" y="4802286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</a:t>
            </a:r>
            <a:endParaRPr lang="it-IT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592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431330"/>
              </p:ext>
            </p:extLst>
          </p:nvPr>
        </p:nvGraphicFramePr>
        <p:xfrm>
          <a:off x="5724128" y="5141364"/>
          <a:ext cx="3322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49" name="Equazione" r:id="rId6" imgW="1574640" imgH="228600" progId="Equation.3">
                  <p:embed/>
                </p:oleObj>
              </mc:Choice>
              <mc:Fallback>
                <p:oleObj name="Equazione" r:id="rId6" imgW="1574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141364"/>
                        <a:ext cx="33226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55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5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5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Recall that</a:t>
            </a:r>
          </a:p>
        </p:txBody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299" y="1700808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Compression ratio </a:t>
            </a:r>
            <a:r>
              <a:rPr lang="en-US" dirty="0" smtClean="0">
                <a:solidFill>
                  <a:schemeClr val="folHlink"/>
                </a:solidFill>
              </a:rPr>
              <a:t>=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#bits in output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dirty="0" smtClean="0"/>
              <a:t> #bits in input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Compression performance</a:t>
            </a:r>
            <a:r>
              <a:rPr lang="en-US" dirty="0" smtClean="0">
                <a:solidFill>
                  <a:schemeClr val="folHlink"/>
                </a:solidFill>
              </a:rPr>
              <a:t>:</a:t>
            </a:r>
            <a:r>
              <a:rPr lang="en-US" dirty="0" smtClean="0"/>
              <a:t> We relate entropy against compression ratio.</a:t>
            </a:r>
          </a:p>
        </p:txBody>
      </p:sp>
      <p:graphicFrame>
        <p:nvGraphicFramePr>
          <p:cNvPr id="1459203" name="Object 4"/>
          <p:cNvGraphicFramePr>
            <a:graphicFrameLocks noChangeAspect="1"/>
          </p:cNvGraphicFramePr>
          <p:nvPr>
            <p:extLst/>
          </p:nvPr>
        </p:nvGraphicFramePr>
        <p:xfrm>
          <a:off x="722114" y="5033119"/>
          <a:ext cx="2705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76" name="Equation" r:id="rId4" imgW="1282680" imgH="419040" progId="Equation.3">
                  <p:embed/>
                </p:oleObj>
              </mc:Choice>
              <mc:Fallback>
                <p:oleObj name="Equation" r:id="rId4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14" y="5033119"/>
                        <a:ext cx="27051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eft-Right Arrow 36"/>
          <p:cNvSpPr>
            <a:spLocks noChangeArrowheads="1"/>
          </p:cNvSpPr>
          <p:nvPr/>
        </p:nvSpPr>
        <p:spPr bwMode="auto">
          <a:xfrm>
            <a:off x="3952675" y="5141364"/>
            <a:ext cx="1428750" cy="571500"/>
          </a:xfrm>
          <a:prstGeom prst="leftRightArrow">
            <a:avLst>
              <a:gd name="adj1" fmla="val 25065"/>
              <a:gd name="adj2" fmla="val 47917"/>
            </a:avLst>
          </a:prstGeom>
          <a:solidFill>
            <a:schemeClr val="accent2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420027" y="4802286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</a:t>
            </a:r>
            <a:endParaRPr lang="it-IT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59206" name="Object 4"/>
          <p:cNvGraphicFramePr>
            <a:graphicFrameLocks noChangeAspect="1"/>
          </p:cNvGraphicFramePr>
          <p:nvPr>
            <p:extLst/>
          </p:nvPr>
        </p:nvGraphicFramePr>
        <p:xfrm>
          <a:off x="5724128" y="5141364"/>
          <a:ext cx="3322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77" name="Equazione" r:id="rId6" imgW="1574640" imgH="228600" progId="Equation.3">
                  <p:embed/>
                </p:oleObj>
              </mc:Choice>
              <mc:Fallback>
                <p:oleObj name="Equazione" r:id="rId6" imgW="1574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141364"/>
                        <a:ext cx="33226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9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495" y="529590"/>
            <a:ext cx="7772400" cy="7207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it-IT" dirty="0"/>
              <a:t>The </a:t>
            </a:r>
            <a:r>
              <a:rPr lang="it-IT" dirty="0" err="1"/>
              <a:t>empirical</a:t>
            </a:r>
            <a:r>
              <a:rPr lang="it-IT" dirty="0"/>
              <a:t> </a:t>
            </a:r>
            <a:r>
              <a:rPr lang="it-IT" dirty="0" err="1"/>
              <a:t>entropy</a:t>
            </a:r>
            <a:r>
              <a:rPr lang="it-IT" dirty="0"/>
              <a:t> </a:t>
            </a:r>
            <a:r>
              <a:rPr lang="it-IT" dirty="0" err="1">
                <a:cs typeface="Tahoma" pitchFamily="34" charset="0"/>
              </a:rPr>
              <a:t>H</a:t>
            </a:r>
            <a:r>
              <a:rPr lang="it-IT" sz="3200" baseline="-25000" dirty="0" err="1">
                <a:cs typeface="Tahoma" pitchFamily="34" charset="0"/>
              </a:rPr>
              <a:t>k</a:t>
            </a:r>
            <a:r>
              <a:rPr lang="it-IT" sz="2200" dirty="0">
                <a:cs typeface="Tahoma" pitchFamily="34" charset="0"/>
              </a:rPr>
              <a:t> </a:t>
            </a:r>
          </a:p>
        </p:txBody>
      </p:sp>
      <p:sp>
        <p:nvSpPr>
          <p:cNvPr id="957443" name="Rectangle 3"/>
          <p:cNvSpPr>
            <a:spLocks noChangeArrowheads="1"/>
          </p:cNvSpPr>
          <p:nvPr/>
        </p:nvSpPr>
        <p:spPr bwMode="auto">
          <a:xfrm>
            <a:off x="610319" y="2854095"/>
            <a:ext cx="984565" cy="6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600" dirty="0" err="1" smtClean="0">
                <a:solidFill>
                  <a:schemeClr val="tx2"/>
                </a:solidFill>
                <a:cs typeface="Tahoma" pitchFamily="34" charset="0"/>
              </a:rPr>
              <a:t>H</a:t>
            </a:r>
            <a:r>
              <a:rPr lang="it-IT" sz="2500" baseline="-25000" dirty="0" err="1" smtClean="0">
                <a:solidFill>
                  <a:schemeClr val="tx2"/>
                </a:solidFill>
                <a:cs typeface="Tahoma" pitchFamily="34" charset="0"/>
              </a:rPr>
              <a:t>k</a:t>
            </a:r>
            <a:r>
              <a:rPr lang="it-IT" sz="2600" dirty="0" smtClean="0">
                <a:solidFill>
                  <a:schemeClr val="tx2"/>
                </a:solidFill>
                <a:cs typeface="Tahoma" pitchFamily="34" charset="0"/>
              </a:rPr>
              <a:t>(T)</a:t>
            </a:r>
            <a:endParaRPr lang="it-IT" sz="26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957444" name="Rectangle 4"/>
          <p:cNvSpPr>
            <a:spLocks noChangeArrowheads="1"/>
          </p:cNvSpPr>
          <p:nvPr/>
        </p:nvSpPr>
        <p:spPr bwMode="auto">
          <a:xfrm>
            <a:off x="1547589" y="2769141"/>
            <a:ext cx="5400675" cy="73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it-IT" sz="2200" dirty="0">
                <a:solidFill>
                  <a:schemeClr val="tx2"/>
                </a:solidFill>
                <a:cs typeface="Tahoma" pitchFamily="34" charset="0"/>
              </a:rPr>
              <a:t>=  (1</a:t>
            </a:r>
            <a:r>
              <a:rPr lang="it-IT" sz="2200" dirty="0" smtClean="0">
                <a:solidFill>
                  <a:schemeClr val="tx2"/>
                </a:solidFill>
                <a:cs typeface="Tahoma" pitchFamily="34" charset="0"/>
              </a:rPr>
              <a:t>/|T|)  </a:t>
            </a:r>
            <a:r>
              <a:rPr lang="it-IT" sz="3000" dirty="0">
                <a:solidFill>
                  <a:schemeClr val="tx2"/>
                </a:solidFill>
                <a:cs typeface="Tahoma" pitchFamily="34" charset="0"/>
              </a:rPr>
              <a:t>∑</a:t>
            </a:r>
            <a:r>
              <a:rPr lang="it-IT" sz="2400" baseline="-34000" dirty="0"/>
              <a:t>|</a:t>
            </a:r>
            <a:r>
              <a:rPr lang="it-IT" sz="3400" baseline="-32000" dirty="0">
                <a:latin typeface="Symbol" pitchFamily="18" charset="2"/>
                <a:cs typeface="Tahoma" pitchFamily="34" charset="0"/>
              </a:rPr>
              <a:t>w</a:t>
            </a:r>
            <a:r>
              <a:rPr lang="it-IT" sz="2400" baseline="-36000" dirty="0">
                <a:cs typeface="Tahoma" pitchFamily="34" charset="0"/>
              </a:rPr>
              <a:t>|</a:t>
            </a:r>
            <a:r>
              <a:rPr lang="it-IT" sz="2600" baseline="-32000" dirty="0">
                <a:cs typeface="Tahoma" pitchFamily="34" charset="0"/>
              </a:rPr>
              <a:t>=k</a:t>
            </a:r>
            <a:r>
              <a:rPr lang="it-IT" sz="3000" baseline="-32000" dirty="0">
                <a:solidFill>
                  <a:schemeClr val="tx2"/>
                </a:solidFill>
                <a:cs typeface="Tahoma" pitchFamily="34" charset="0"/>
              </a:rPr>
              <a:t>    </a:t>
            </a:r>
            <a:r>
              <a:rPr lang="it-IT" sz="2000" dirty="0">
                <a:solidFill>
                  <a:schemeClr val="tx2"/>
                </a:solidFill>
                <a:cs typeface="Tahoma" pitchFamily="34" charset="0"/>
              </a:rPr>
              <a:t>| </a:t>
            </a:r>
            <a:r>
              <a:rPr lang="it-IT" sz="2000" dirty="0" smtClean="0">
                <a:solidFill>
                  <a:schemeClr val="tx2"/>
                </a:solidFill>
                <a:cs typeface="Tahoma" pitchFamily="34" charset="0"/>
              </a:rPr>
              <a:t>T[</a:t>
            </a:r>
            <a:r>
              <a:rPr lang="it-IT" sz="2400" dirty="0" smtClean="0">
                <a:solidFill>
                  <a:schemeClr val="tx2"/>
                </a:solidFill>
                <a:latin typeface="Symbol" pitchFamily="18" charset="2"/>
                <a:cs typeface="Tahoma" pitchFamily="34" charset="0"/>
              </a:rPr>
              <a:t>w</a:t>
            </a:r>
            <a:r>
              <a:rPr lang="it-IT" sz="2000" dirty="0">
                <a:solidFill>
                  <a:schemeClr val="tx2"/>
                </a:solidFill>
                <a:cs typeface="Tahoma" pitchFamily="34" charset="0"/>
              </a:rPr>
              <a:t>] |   </a:t>
            </a:r>
            <a:r>
              <a:rPr lang="it-IT" sz="2200" dirty="0" smtClean="0">
                <a:solidFill>
                  <a:schemeClr val="tx2"/>
                </a:solidFill>
                <a:cs typeface="Tahoma" pitchFamily="34" charset="0"/>
              </a:rPr>
              <a:t>H</a:t>
            </a:r>
            <a:r>
              <a:rPr lang="it-IT" sz="2100" baseline="-25000" dirty="0" smtClean="0">
                <a:solidFill>
                  <a:schemeClr val="tx2"/>
                </a:solidFill>
                <a:cs typeface="Tahoma" pitchFamily="34" charset="0"/>
              </a:rPr>
              <a:t>0</a:t>
            </a:r>
            <a:r>
              <a:rPr lang="it-IT" sz="2200" dirty="0" smtClean="0">
                <a:solidFill>
                  <a:schemeClr val="tx2"/>
                </a:solidFill>
                <a:cs typeface="Tahoma" pitchFamily="34" charset="0"/>
              </a:rPr>
              <a:t>(</a:t>
            </a:r>
            <a:r>
              <a:rPr lang="it-IT" sz="2000" dirty="0" smtClean="0">
                <a:solidFill>
                  <a:schemeClr val="tx2"/>
                </a:solidFill>
              </a:rPr>
              <a:t>T</a:t>
            </a:r>
            <a:r>
              <a:rPr lang="it-IT" dirty="0" smtClean="0">
                <a:solidFill>
                  <a:schemeClr val="tx2"/>
                </a:solidFill>
              </a:rPr>
              <a:t>[</a:t>
            </a:r>
            <a:r>
              <a:rPr lang="it-IT" sz="2400" dirty="0" smtClean="0">
                <a:solidFill>
                  <a:schemeClr val="tx2"/>
                </a:solidFill>
                <a:latin typeface="Symbol" pitchFamily="18" charset="2"/>
                <a:cs typeface="Tahoma" pitchFamily="34" charset="0"/>
              </a:rPr>
              <a:t>w</a:t>
            </a:r>
            <a:r>
              <a:rPr lang="it-IT" dirty="0">
                <a:solidFill>
                  <a:schemeClr val="tx2"/>
                </a:solidFill>
              </a:rPr>
              <a:t>]</a:t>
            </a:r>
            <a:r>
              <a:rPr lang="it-IT" sz="2200" dirty="0">
                <a:solidFill>
                  <a:schemeClr val="tx2"/>
                </a:solidFill>
                <a:cs typeface="Tahoma" pitchFamily="34" charset="0"/>
              </a:rPr>
              <a:t>)</a:t>
            </a:r>
          </a:p>
        </p:txBody>
      </p:sp>
      <p:sp>
        <p:nvSpPr>
          <p:cNvPr id="957445" name="Rectangle 5"/>
          <p:cNvSpPr>
            <a:spLocks noChangeArrowheads="1"/>
          </p:cNvSpPr>
          <p:nvPr/>
        </p:nvSpPr>
        <p:spPr bwMode="auto">
          <a:xfrm>
            <a:off x="522990" y="4725144"/>
            <a:ext cx="7704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it-IT" sz="2000" u="sng" dirty="0" err="1">
                <a:solidFill>
                  <a:srgbClr val="FF0000"/>
                </a:solidFill>
              </a:rPr>
              <a:t>Example</a:t>
            </a:r>
            <a:r>
              <a:rPr lang="it-IT" sz="2000" dirty="0"/>
              <a:t>: </a:t>
            </a:r>
            <a:r>
              <a:rPr lang="it-IT" sz="2000" dirty="0" err="1"/>
              <a:t>Given</a:t>
            </a:r>
            <a:r>
              <a:rPr lang="it-IT" sz="2000" dirty="0"/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T </a:t>
            </a:r>
            <a:r>
              <a:rPr lang="it-IT" sz="2000" dirty="0">
                <a:solidFill>
                  <a:srgbClr val="000099"/>
                </a:solidFill>
              </a:rPr>
              <a:t>= “</a:t>
            </a:r>
            <a:r>
              <a:rPr lang="it-IT" sz="2400" dirty="0" err="1">
                <a:solidFill>
                  <a:srgbClr val="000099"/>
                </a:solidFill>
              </a:rPr>
              <a:t>mississippi</a:t>
            </a:r>
            <a:r>
              <a:rPr lang="it-IT" sz="2000" dirty="0">
                <a:solidFill>
                  <a:srgbClr val="000099"/>
                </a:solidFill>
              </a:rPr>
              <a:t>”</a:t>
            </a:r>
            <a:r>
              <a:rPr lang="it-IT" sz="2000" dirty="0"/>
              <a:t>,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endParaRPr lang="it-IT" sz="2000" dirty="0"/>
          </a:p>
        </p:txBody>
      </p:sp>
      <p:sp>
        <p:nvSpPr>
          <p:cNvPr id="957446" name="Rectangle 6"/>
          <p:cNvSpPr>
            <a:spLocks noChangeArrowheads="1"/>
          </p:cNvSpPr>
          <p:nvPr/>
        </p:nvSpPr>
        <p:spPr bwMode="auto">
          <a:xfrm>
            <a:off x="616583" y="3915750"/>
            <a:ext cx="7385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cs typeface="Tahoma" pitchFamily="34" charset="0"/>
              </a:rPr>
              <a:t>T[</a:t>
            </a:r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  <a:cs typeface="Tahoma" pitchFamily="34" charset="0"/>
              </a:rPr>
              <a:t>w</a:t>
            </a:r>
            <a:r>
              <a:rPr lang="it-IT" sz="2000" dirty="0">
                <a:solidFill>
                  <a:srgbClr val="FF0000"/>
                </a:solidFill>
                <a:cs typeface="Tahoma" pitchFamily="34" charset="0"/>
              </a:rPr>
              <a:t>]</a:t>
            </a:r>
            <a:r>
              <a:rPr lang="it-IT" sz="2000" baseline="-25000" dirty="0">
                <a:solidFill>
                  <a:srgbClr val="FF3300"/>
                </a:solidFill>
                <a:cs typeface="Tahoma" pitchFamily="34" charset="0"/>
              </a:rPr>
              <a:t> </a:t>
            </a:r>
            <a:r>
              <a:rPr lang="it-IT" sz="2000" dirty="0">
                <a:cs typeface="Tahoma" pitchFamily="34" charset="0"/>
              </a:rPr>
              <a:t>= </a:t>
            </a:r>
            <a:r>
              <a:rPr lang="it-IT" sz="2000" dirty="0" err="1">
                <a:cs typeface="Tahoma" pitchFamily="34" charset="0"/>
              </a:rPr>
              <a:t>string</a:t>
            </a:r>
            <a:r>
              <a:rPr lang="it-IT" sz="2000" dirty="0">
                <a:cs typeface="Tahoma" pitchFamily="34" charset="0"/>
              </a:rPr>
              <a:t> of </a:t>
            </a:r>
            <a:r>
              <a:rPr lang="it-IT" sz="2000" dirty="0" err="1">
                <a:cs typeface="Tahoma" pitchFamily="34" charset="0"/>
              </a:rPr>
              <a:t>symbols</a:t>
            </a:r>
            <a:r>
              <a:rPr lang="it-IT" sz="2000" dirty="0">
                <a:cs typeface="Tahoma" pitchFamily="34" charset="0"/>
              </a:rPr>
              <a:t> </a:t>
            </a:r>
            <a:r>
              <a:rPr lang="it-IT" sz="2000" dirty="0" err="1">
                <a:cs typeface="Tahoma" pitchFamily="34" charset="0"/>
              </a:rPr>
              <a:t>that</a:t>
            </a:r>
            <a:r>
              <a:rPr lang="it-IT" sz="2000" dirty="0">
                <a:cs typeface="Tahoma" pitchFamily="34" charset="0"/>
              </a:rPr>
              <a:t> </a:t>
            </a:r>
            <a:r>
              <a:rPr lang="it-IT" sz="2000" dirty="0" smtClean="0">
                <a:solidFill>
                  <a:srgbClr val="990033"/>
                </a:solidFill>
                <a:latin typeface="Comic Sans MS" pitchFamily="66" charset="0"/>
                <a:cs typeface="Tahoma" pitchFamily="34" charset="0"/>
              </a:rPr>
              <a:t>precede </a:t>
            </a:r>
            <a:r>
              <a:rPr lang="it-IT" sz="2000" dirty="0" smtClean="0">
                <a:cs typeface="Tahoma" pitchFamily="34" charset="0"/>
              </a:rPr>
              <a:t>the </a:t>
            </a:r>
            <a:r>
              <a:rPr lang="it-IT" sz="2000" dirty="0" err="1">
                <a:cs typeface="Tahoma" pitchFamily="34" charset="0"/>
              </a:rPr>
              <a:t>substring</a:t>
            </a:r>
            <a:r>
              <a:rPr lang="it-IT" sz="2000" dirty="0">
                <a:cs typeface="Tahoma" pitchFamily="34" charset="0"/>
              </a:rPr>
              <a:t> </a:t>
            </a:r>
            <a:r>
              <a:rPr lang="it-IT" sz="2400" dirty="0">
                <a:solidFill>
                  <a:srgbClr val="FF3300"/>
                </a:solidFill>
                <a:latin typeface="Symbol" pitchFamily="18" charset="2"/>
                <a:cs typeface="Tahoma" pitchFamily="34" charset="0"/>
              </a:rPr>
              <a:t>w</a:t>
            </a:r>
            <a:r>
              <a:rPr lang="it-IT" sz="2400" dirty="0">
                <a:latin typeface="Symbol" pitchFamily="18" charset="2"/>
                <a:cs typeface="Tahoma" pitchFamily="34" charset="0"/>
              </a:rPr>
              <a:t> </a:t>
            </a:r>
            <a:r>
              <a:rPr lang="it-IT" sz="2000" dirty="0">
                <a:cs typeface="Tahoma" pitchFamily="34" charset="0"/>
              </a:rPr>
              <a:t>in</a:t>
            </a:r>
            <a:r>
              <a:rPr lang="it-IT" sz="2400" dirty="0">
                <a:cs typeface="Tahoma" pitchFamily="34" charset="0"/>
              </a:rPr>
              <a:t> </a:t>
            </a:r>
            <a:r>
              <a:rPr lang="it-IT" sz="2000" dirty="0" smtClean="0">
                <a:solidFill>
                  <a:srgbClr val="FF3300"/>
                </a:solidFill>
                <a:cs typeface="Tahoma" pitchFamily="34" charset="0"/>
              </a:rPr>
              <a:t>T</a:t>
            </a:r>
            <a:endParaRPr lang="it-IT" sz="2000" dirty="0">
              <a:solidFill>
                <a:srgbClr val="FF3300"/>
              </a:solidFill>
              <a:cs typeface="Tahoma" pitchFamily="34" charset="0"/>
            </a:endParaRPr>
          </a:p>
        </p:txBody>
      </p:sp>
      <p:sp>
        <p:nvSpPr>
          <p:cNvPr id="957456" name="Rectangle 16"/>
          <p:cNvSpPr>
            <a:spLocks noChangeArrowheads="1"/>
          </p:cNvSpPr>
          <p:nvPr/>
        </p:nvSpPr>
        <p:spPr bwMode="auto">
          <a:xfrm>
            <a:off x="6063721" y="4744141"/>
            <a:ext cx="1747838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2000" dirty="0" smtClean="0">
                <a:solidFill>
                  <a:srgbClr val="000099"/>
                </a:solidFill>
              </a:rPr>
              <a:t>T[“</a:t>
            </a:r>
            <a:r>
              <a:rPr lang="it-IT" sz="2000" dirty="0" err="1">
                <a:solidFill>
                  <a:srgbClr val="000099"/>
                </a:solidFill>
              </a:rPr>
              <a:t>is</a:t>
            </a:r>
            <a:r>
              <a:rPr lang="it-IT" sz="2000" dirty="0">
                <a:solidFill>
                  <a:srgbClr val="000099"/>
                </a:solidFill>
              </a:rPr>
              <a:t>”] = </a:t>
            </a:r>
            <a:r>
              <a:rPr lang="it-IT" sz="2000" dirty="0" err="1" smtClean="0">
                <a:solidFill>
                  <a:srgbClr val="000099"/>
                </a:solidFill>
              </a:rPr>
              <a:t>ms</a:t>
            </a:r>
            <a:r>
              <a:rPr lang="it-IT" sz="2000" dirty="0" smtClean="0">
                <a:latin typeface="Arial" pitchFamily="34" charset="0"/>
              </a:rPr>
              <a:t>  </a:t>
            </a:r>
            <a:endParaRPr lang="it-IT" dirty="0">
              <a:latin typeface="Arial" pitchFamily="34" charset="0"/>
            </a:endParaRPr>
          </a:p>
        </p:txBody>
      </p:sp>
      <p:sp>
        <p:nvSpPr>
          <p:cNvPr id="957457" name="Text Box 17"/>
          <p:cNvSpPr txBox="1">
            <a:spLocks noChangeArrowheads="1"/>
          </p:cNvSpPr>
          <p:nvPr/>
        </p:nvSpPr>
        <p:spPr bwMode="auto">
          <a:xfrm>
            <a:off x="6928297" y="6086623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  </a:t>
            </a:r>
          </a:p>
        </p:txBody>
      </p:sp>
      <p:grpSp>
        <p:nvGrpSpPr>
          <p:cNvPr id="957458" name="Group 18"/>
          <p:cNvGrpSpPr>
            <a:grpSpLocks/>
          </p:cNvGrpSpPr>
          <p:nvPr/>
        </p:nvGrpSpPr>
        <p:grpSpPr bwMode="auto">
          <a:xfrm>
            <a:off x="3131840" y="1403795"/>
            <a:ext cx="5688632" cy="1223962"/>
            <a:chOff x="2290" y="1389"/>
            <a:chExt cx="3220" cy="1180"/>
          </a:xfrm>
        </p:grpSpPr>
        <p:sp>
          <p:nvSpPr>
            <p:cNvPr id="957459" name="AutoShape 19"/>
            <p:cNvSpPr>
              <a:spLocks noChangeArrowheads="1"/>
            </p:cNvSpPr>
            <p:nvPr/>
          </p:nvSpPr>
          <p:spPr bwMode="auto">
            <a:xfrm>
              <a:off x="2290" y="1616"/>
              <a:ext cx="3220" cy="95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10001"/>
              </a:schemeClr>
            </a:solidFill>
            <a:ln w="222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7460" name="Rectangle 20"/>
            <p:cNvSpPr>
              <a:spLocks noChangeArrowheads="1"/>
            </p:cNvSpPr>
            <p:nvPr/>
          </p:nvSpPr>
          <p:spPr bwMode="auto">
            <a:xfrm>
              <a:off x="2290" y="1671"/>
              <a:ext cx="2699" cy="8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Char char="ü"/>
              </a:pPr>
              <a:r>
                <a:rPr lang="it-IT" dirty="0">
                  <a:latin typeface="Comic Sans MS" pitchFamily="66" charset="0"/>
                </a:rPr>
                <a:t> </a:t>
              </a:r>
              <a:r>
                <a:rPr lang="it-IT" dirty="0" err="1">
                  <a:latin typeface="Comic Sans MS" pitchFamily="66" charset="0"/>
                </a:rPr>
                <a:t>Compress</a:t>
              </a:r>
              <a:r>
                <a:rPr lang="it-IT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it-IT" sz="2000" dirty="0" smtClean="0">
                  <a:solidFill>
                    <a:srgbClr val="FF3300"/>
                  </a:solidFill>
                  <a:latin typeface="Comic Sans MS" pitchFamily="66" charset="0"/>
                </a:rPr>
                <a:t>T</a:t>
              </a:r>
              <a:r>
                <a:rPr lang="it-IT" dirty="0" smtClean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it-IT" dirty="0">
                  <a:latin typeface="Comic Sans MS" pitchFamily="66" charset="0"/>
                </a:rPr>
                <a:t>up to </a:t>
              </a:r>
              <a:r>
                <a:rPr lang="it-IT" sz="2000" dirty="0" err="1" smtClean="0">
                  <a:solidFill>
                    <a:srgbClr val="FF3300"/>
                  </a:solidFill>
                  <a:cs typeface="Tahoma" pitchFamily="34" charset="0"/>
                </a:rPr>
                <a:t>H</a:t>
              </a:r>
              <a:r>
                <a:rPr lang="it-IT" sz="2000" baseline="-25000" dirty="0" err="1" smtClean="0">
                  <a:solidFill>
                    <a:srgbClr val="FF3300"/>
                  </a:solidFill>
                  <a:cs typeface="Tahoma" pitchFamily="34" charset="0"/>
                </a:rPr>
                <a:t>k</a:t>
              </a:r>
              <a:r>
                <a:rPr lang="it-IT" dirty="0" smtClean="0">
                  <a:solidFill>
                    <a:srgbClr val="FF3300"/>
                  </a:solidFill>
                  <a:cs typeface="Tahoma" pitchFamily="34" charset="0"/>
                </a:rPr>
                <a:t>(T)</a:t>
              </a:r>
              <a:r>
                <a:rPr lang="it-IT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endParaRPr lang="it-IT" dirty="0">
                <a:solidFill>
                  <a:srgbClr val="0000FF"/>
                </a:solidFill>
                <a:latin typeface="Comic Sans MS" pitchFamily="66" charset="0"/>
              </a:endParaRPr>
            </a:p>
            <a:p>
              <a:pPr eaLnBrk="0" hangingPunct="0">
                <a:lnSpc>
                  <a:spcPct val="130000"/>
                </a:lnSpc>
                <a:buFont typeface="Wingdings" pitchFamily="2" charset="2"/>
                <a:buNone/>
              </a:pPr>
              <a:r>
                <a:rPr lang="it-IT" sz="1600" dirty="0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      </a:t>
              </a:r>
              <a:r>
                <a:rPr lang="it-IT" dirty="0">
                  <a:latin typeface="Comic Sans MS" pitchFamily="66" charset="0"/>
                  <a:sym typeface="Symbol" pitchFamily="18" charset="2"/>
                </a:rPr>
                <a:t></a:t>
              </a:r>
              <a:r>
                <a:rPr lang="it-IT" dirty="0">
                  <a:latin typeface="Comic Sans MS" pitchFamily="66" charset="0"/>
                </a:rPr>
                <a:t> </a:t>
              </a:r>
              <a:r>
                <a:rPr lang="it-IT" dirty="0" err="1">
                  <a:latin typeface="Comic Sans MS" pitchFamily="66" charset="0"/>
                </a:rPr>
                <a:t>compress</a:t>
              </a:r>
              <a:r>
                <a:rPr lang="it-IT" dirty="0">
                  <a:latin typeface="Comic Sans MS" pitchFamily="66" charset="0"/>
                </a:rPr>
                <a:t> </a:t>
              </a:r>
              <a:r>
                <a:rPr lang="it-IT" dirty="0" err="1" smtClean="0">
                  <a:latin typeface="Comic Sans MS" pitchFamily="66" charset="0"/>
                </a:rPr>
                <a:t>each</a:t>
              </a:r>
              <a:r>
                <a:rPr lang="it-IT" dirty="0" smtClean="0">
                  <a:latin typeface="Comic Sans MS" pitchFamily="66" charset="0"/>
                </a:rPr>
                <a:t> </a:t>
              </a:r>
              <a:r>
                <a:rPr lang="it-IT" sz="2000" dirty="0" smtClean="0">
                  <a:solidFill>
                    <a:srgbClr val="FF3300"/>
                  </a:solidFill>
                  <a:cs typeface="Tahoma" pitchFamily="34" charset="0"/>
                </a:rPr>
                <a:t>T[</a:t>
              </a:r>
              <a:r>
                <a:rPr lang="it-IT" sz="2400" dirty="0" smtClean="0">
                  <a:solidFill>
                    <a:srgbClr val="FF3300"/>
                  </a:solidFill>
                  <a:latin typeface="Symbol" pitchFamily="18" charset="2"/>
                  <a:cs typeface="Tahoma" pitchFamily="34" charset="0"/>
                </a:rPr>
                <a:t>w</a:t>
              </a:r>
              <a:r>
                <a:rPr lang="it-IT" sz="2000" dirty="0">
                  <a:solidFill>
                    <a:srgbClr val="FF3300"/>
                  </a:solidFill>
                  <a:cs typeface="Tahoma" pitchFamily="34" charset="0"/>
                </a:rPr>
                <a:t>]</a:t>
              </a:r>
              <a:r>
                <a:rPr lang="it-IT" sz="2000" dirty="0">
                  <a:solidFill>
                    <a:schemeClr val="tx2"/>
                  </a:solidFill>
                  <a:cs typeface="Tahoma" pitchFamily="34" charset="0"/>
                </a:rPr>
                <a:t> </a:t>
              </a:r>
              <a:r>
                <a:rPr lang="it-IT" dirty="0">
                  <a:latin typeface="Comic Sans MS" pitchFamily="66" charset="0"/>
                </a:rPr>
                <a:t>up to </a:t>
              </a:r>
              <a:r>
                <a:rPr lang="it-IT" dirty="0" err="1" smtClean="0">
                  <a:latin typeface="Comic Sans MS" pitchFamily="66" charset="0"/>
                </a:rPr>
                <a:t>its</a:t>
              </a:r>
              <a:r>
                <a:rPr lang="it-IT" dirty="0" smtClean="0">
                  <a:latin typeface="Comic Sans MS" pitchFamily="66" charset="0"/>
                </a:rPr>
                <a:t> </a:t>
              </a:r>
              <a:r>
                <a:rPr lang="it-IT" sz="2000" dirty="0" smtClean="0">
                  <a:solidFill>
                    <a:srgbClr val="FF3300"/>
                  </a:solidFill>
                  <a:cs typeface="Tahoma" pitchFamily="34" charset="0"/>
                </a:rPr>
                <a:t>H</a:t>
              </a:r>
              <a:r>
                <a:rPr lang="it-IT" sz="2000" baseline="-25000" dirty="0" smtClean="0">
                  <a:solidFill>
                    <a:srgbClr val="FF3300"/>
                  </a:solidFill>
                  <a:cs typeface="Tahoma" pitchFamily="34" charset="0"/>
                </a:rPr>
                <a:t>0</a:t>
              </a:r>
              <a:endParaRPr lang="en-US" dirty="0"/>
            </a:p>
          </p:txBody>
        </p:sp>
        <p:sp>
          <p:nvSpPr>
            <p:cNvPr id="957461" name="Text Box 21"/>
            <p:cNvSpPr txBox="1">
              <a:spLocks noChangeArrowheads="1"/>
            </p:cNvSpPr>
            <p:nvPr/>
          </p:nvSpPr>
          <p:spPr bwMode="auto">
            <a:xfrm>
              <a:off x="2426" y="1389"/>
              <a:ext cx="112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endParaRPr lang="it-IT" sz="1600" b="1">
                <a:solidFill>
                  <a:schemeClr val="tx2"/>
                </a:solidFill>
              </a:endParaRPr>
            </a:p>
          </p:txBody>
        </p:sp>
      </p:grpSp>
      <p:sp>
        <p:nvSpPr>
          <p:cNvPr id="957471" name="AutoShape 31"/>
          <p:cNvSpPr>
            <a:spLocks noChangeArrowheads="1"/>
          </p:cNvSpPr>
          <p:nvPr/>
        </p:nvSpPr>
        <p:spPr bwMode="auto">
          <a:xfrm>
            <a:off x="107505" y="1556034"/>
            <a:ext cx="3024336" cy="107172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dirty="0"/>
              <a:t>How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endParaRPr lang="it-IT" dirty="0" smtClean="0"/>
          </a:p>
          <a:p>
            <a:pPr algn="ctr"/>
            <a:r>
              <a:rPr lang="it-IT" dirty="0" err="1" smtClean="0"/>
              <a:t>this</a:t>
            </a:r>
            <a:r>
              <a:rPr lang="it-IT" dirty="0" smtClean="0"/>
              <a:t> “</a:t>
            </a:r>
            <a:r>
              <a:rPr lang="it-IT" dirty="0" err="1" smtClean="0"/>
              <a:t>operational</a:t>
            </a:r>
            <a:r>
              <a:rPr lang="it-IT" dirty="0"/>
              <a:t>” ?</a:t>
            </a:r>
          </a:p>
        </p:txBody>
      </p:sp>
      <p:sp>
        <p:nvSpPr>
          <p:cNvPr id="957463" name="AutoShape 23"/>
          <p:cNvSpPr>
            <a:spLocks noChangeArrowheads="1"/>
          </p:cNvSpPr>
          <p:nvPr/>
        </p:nvSpPr>
        <p:spPr bwMode="auto">
          <a:xfrm>
            <a:off x="7416800" y="1235183"/>
            <a:ext cx="1727200" cy="865187"/>
          </a:xfrm>
          <a:prstGeom prst="cloudCallout">
            <a:avLst>
              <a:gd name="adj1" fmla="val -70130"/>
              <a:gd name="adj2" fmla="val 52935"/>
            </a:avLst>
          </a:pr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957464" name="Text Box 24"/>
          <p:cNvSpPr txBox="1">
            <a:spLocks noChangeArrowheads="1"/>
          </p:cNvSpPr>
          <p:nvPr/>
        </p:nvSpPr>
        <p:spPr bwMode="auto">
          <a:xfrm>
            <a:off x="7632700" y="1366713"/>
            <a:ext cx="1330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FF00"/>
                </a:solidFill>
              </a:rPr>
              <a:t>Use </a:t>
            </a:r>
            <a:r>
              <a:rPr lang="it-IT" sz="1400" dirty="0" err="1">
                <a:solidFill>
                  <a:srgbClr val="FFFF00"/>
                </a:solidFill>
              </a:rPr>
              <a:t>Huffman</a:t>
            </a:r>
            <a:endParaRPr lang="it-IT" sz="1400" dirty="0">
              <a:solidFill>
                <a:srgbClr val="FFFF00"/>
              </a:solidFill>
            </a:endParaRPr>
          </a:p>
          <a:p>
            <a:r>
              <a:rPr lang="it-IT" sz="1400" dirty="0">
                <a:solidFill>
                  <a:srgbClr val="FFFF00"/>
                </a:solidFill>
              </a:rPr>
              <a:t>or </a:t>
            </a:r>
            <a:r>
              <a:rPr lang="it-IT" sz="1400" dirty="0" err="1">
                <a:solidFill>
                  <a:srgbClr val="FFFF00"/>
                </a:solidFill>
              </a:rPr>
              <a:t>Arithmetic</a:t>
            </a:r>
            <a:endParaRPr lang="it-IT" sz="1400" dirty="0">
              <a:solidFill>
                <a:srgbClr val="FFFF00"/>
              </a:solidFill>
            </a:endParaRPr>
          </a:p>
        </p:txBody>
      </p:sp>
      <p:sp>
        <p:nvSpPr>
          <p:cNvPr id="21" name="Rettangolo 20"/>
          <p:cNvSpPr/>
          <p:nvPr/>
        </p:nvSpPr>
        <p:spPr bwMode="auto">
          <a:xfrm>
            <a:off x="3872491" y="4744141"/>
            <a:ext cx="216024" cy="454982"/>
          </a:xfrm>
          <a:prstGeom prst="rect">
            <a:avLst/>
          </a:prstGeom>
          <a:solidFill>
            <a:srgbClr val="A40508">
              <a:alpha val="28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3475244" y="4744141"/>
            <a:ext cx="216024" cy="454982"/>
          </a:xfrm>
          <a:prstGeom prst="rect">
            <a:avLst/>
          </a:prstGeom>
          <a:solidFill>
            <a:srgbClr val="A40508">
              <a:alpha val="28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79512" y="5142384"/>
            <a:ext cx="91803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cs typeface="Tahoma" pitchFamily="34" charset="0"/>
              </a:rPr>
              <a:t>The </a:t>
            </a:r>
            <a:r>
              <a:rPr lang="it-IT" dirty="0" err="1" smtClean="0">
                <a:cs typeface="Tahoma" pitchFamily="34" charset="0"/>
              </a:rPr>
              <a:t>distinct</a:t>
            </a:r>
            <a:r>
              <a:rPr lang="it-IT" dirty="0" smtClean="0">
                <a:cs typeface="Tahoma" pitchFamily="34" charset="0"/>
              </a:rPr>
              <a:t> </a:t>
            </a:r>
            <a:r>
              <a:rPr lang="it-IT" dirty="0" err="1" smtClean="0">
                <a:cs typeface="Tahoma" pitchFamily="34" charset="0"/>
              </a:rPr>
              <a:t>substrings</a:t>
            </a:r>
            <a:r>
              <a:rPr lang="it-IT" sz="2400" dirty="0" smtClean="0">
                <a:cs typeface="Tahoma" pitchFamily="34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  <a:cs typeface="Tahoma" pitchFamily="34" charset="0"/>
              </a:rPr>
              <a:t>w</a:t>
            </a:r>
            <a:r>
              <a:rPr lang="it-IT" sz="2000" baseline="-25000" dirty="0" smtClean="0">
                <a:solidFill>
                  <a:srgbClr val="FF3300"/>
                </a:solidFill>
                <a:cs typeface="Tahoma" pitchFamily="34" charset="0"/>
              </a:rPr>
              <a:t> </a:t>
            </a:r>
            <a:r>
              <a:rPr lang="it-IT" dirty="0" smtClean="0">
                <a:cs typeface="Tahoma" pitchFamily="34" charset="0"/>
              </a:rPr>
              <a:t>f</a:t>
            </a:r>
            <a:r>
              <a:rPr lang="it-IT" sz="2000" dirty="0" smtClean="0">
                <a:cs typeface="Tahoma" pitchFamily="34" charset="0"/>
              </a:rPr>
              <a:t>or </a:t>
            </a:r>
            <a:r>
              <a:rPr lang="it-IT" dirty="0" smtClean="0">
                <a:solidFill>
                  <a:srgbClr val="FF3300"/>
                </a:solidFill>
                <a:cs typeface="Tahoma" pitchFamily="34" charset="0"/>
              </a:rPr>
              <a:t>H</a:t>
            </a:r>
            <a:r>
              <a:rPr lang="it-IT" baseline="-25000" dirty="0" smtClean="0">
                <a:solidFill>
                  <a:srgbClr val="FF3300"/>
                </a:solidFill>
                <a:cs typeface="Tahoma" pitchFamily="34" charset="0"/>
              </a:rPr>
              <a:t>2</a:t>
            </a:r>
            <a:r>
              <a:rPr lang="it-IT" dirty="0" smtClean="0">
                <a:solidFill>
                  <a:srgbClr val="FF3300"/>
                </a:solidFill>
                <a:cs typeface="Tahoma" pitchFamily="34" charset="0"/>
              </a:rPr>
              <a:t>(T) </a:t>
            </a:r>
            <a:r>
              <a:rPr lang="it-IT" dirty="0" smtClean="0">
                <a:cs typeface="Tahoma" pitchFamily="34" charset="0"/>
              </a:rPr>
              <a:t>are</a:t>
            </a:r>
            <a:r>
              <a:rPr lang="it-IT" sz="2000" dirty="0" smtClean="0"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cs typeface="Tahoma" pitchFamily="34" charset="0"/>
              </a:rPr>
              <a:t>{i_ (1,p), </a:t>
            </a:r>
            <a:r>
              <a:rPr lang="it-IT" sz="2000" dirty="0" err="1" smtClean="0">
                <a:cs typeface="Tahoma" pitchFamily="34" charset="0"/>
              </a:rPr>
              <a:t>ip</a:t>
            </a:r>
            <a:r>
              <a:rPr lang="it-IT" sz="2000" dirty="0" smtClean="0">
                <a:cs typeface="Tahoma" pitchFamily="34" charset="0"/>
              </a:rPr>
              <a:t> (1,s), </a:t>
            </a:r>
            <a:r>
              <a:rPr lang="it-IT" sz="2000" dirty="0" err="1" smtClean="0">
                <a:cs typeface="Tahoma" pitchFamily="34" charset="0"/>
              </a:rPr>
              <a:t>is</a:t>
            </a:r>
            <a:r>
              <a:rPr lang="it-IT" sz="2000" dirty="0" smtClean="0">
                <a:cs typeface="Tahoma" pitchFamily="34" charset="0"/>
              </a:rPr>
              <a:t> (2,ms), </a:t>
            </a:r>
            <a:r>
              <a:rPr lang="it-IT" sz="2000" dirty="0" err="1" smtClean="0">
                <a:cs typeface="Tahoma" pitchFamily="34" charset="0"/>
              </a:rPr>
              <a:t>pi</a:t>
            </a:r>
            <a:r>
              <a:rPr lang="it-IT" sz="2000" dirty="0" smtClean="0">
                <a:cs typeface="Tahoma" pitchFamily="34" charset="0"/>
              </a:rPr>
              <a:t> (1,p), </a:t>
            </a:r>
            <a:r>
              <a:rPr lang="it-IT" sz="2000" dirty="0" err="1" smtClean="0">
                <a:cs typeface="Tahoma" pitchFamily="34" charset="0"/>
              </a:rPr>
              <a:t>pp</a:t>
            </a:r>
            <a:r>
              <a:rPr lang="it-IT" sz="2000" dirty="0" smtClean="0">
                <a:cs typeface="Tahoma" pitchFamily="34" charset="0"/>
              </a:rPr>
              <a:t> (1,i), </a:t>
            </a:r>
            <a:r>
              <a:rPr lang="it-IT" sz="2000" dirty="0" smtClean="0">
                <a:solidFill>
                  <a:srgbClr val="FF0000"/>
                </a:solidFill>
                <a:cs typeface="Tahoma" pitchFamily="34" charset="0"/>
              </a:rPr>
              <a:t>mi (1,_), </a:t>
            </a:r>
            <a:r>
              <a:rPr lang="it-IT" sz="2000" dirty="0" smtClean="0">
                <a:cs typeface="Tahoma" pitchFamily="34" charset="0"/>
              </a:rPr>
              <a:t>si (2,ss), </a:t>
            </a:r>
            <a:r>
              <a:rPr lang="it-IT" sz="2000" dirty="0" err="1" smtClean="0">
                <a:cs typeface="Tahoma" pitchFamily="34" charset="0"/>
              </a:rPr>
              <a:t>ss</a:t>
            </a:r>
            <a:r>
              <a:rPr lang="it-IT" sz="2000" dirty="0" smtClean="0">
                <a:cs typeface="Tahoma" pitchFamily="34" charset="0"/>
              </a:rPr>
              <a:t> (2,ii)}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FF3300"/>
                </a:solidFill>
                <a:cs typeface="Tahoma" pitchFamily="34" charset="0"/>
              </a:rPr>
              <a:t>H</a:t>
            </a:r>
            <a:r>
              <a:rPr lang="it-IT" baseline="-25000" dirty="0">
                <a:solidFill>
                  <a:srgbClr val="FF3300"/>
                </a:solidFill>
                <a:cs typeface="Tahoma" pitchFamily="34" charset="0"/>
              </a:rPr>
              <a:t>2</a:t>
            </a:r>
            <a:r>
              <a:rPr lang="it-IT" dirty="0">
                <a:solidFill>
                  <a:srgbClr val="FF3300"/>
                </a:solidFill>
                <a:cs typeface="Tahoma" pitchFamily="34" charset="0"/>
              </a:rPr>
              <a:t>(T</a:t>
            </a:r>
            <a:r>
              <a:rPr lang="it-IT" dirty="0" smtClean="0">
                <a:solidFill>
                  <a:srgbClr val="FF3300"/>
                </a:solidFill>
                <a:cs typeface="Tahoma" pitchFamily="34" charset="0"/>
              </a:rPr>
              <a:t>)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= (1/11) * [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1 *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H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0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(p)  + 1 * H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0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(s) + 2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*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H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0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(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ms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) +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1 *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H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0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(p) + …]</a:t>
            </a:r>
            <a:endParaRPr lang="it-IT" sz="2000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5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5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/>
      <p:bldP spid="957444" grpId="0"/>
      <p:bldP spid="957471" grpId="0" animBg="1"/>
      <p:bldP spid="957463" grpId="0" animBg="1"/>
      <p:bldP spid="9574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898" name="Group 2"/>
          <p:cNvGrpSpPr>
            <a:grpSpLocks/>
          </p:cNvGrpSpPr>
          <p:nvPr/>
        </p:nvGrpSpPr>
        <p:grpSpPr bwMode="auto">
          <a:xfrm>
            <a:off x="1042827" y="5667772"/>
            <a:ext cx="990599" cy="503237"/>
            <a:chOff x="532" y="3249"/>
            <a:chExt cx="624" cy="317"/>
          </a:xfrm>
        </p:grpSpPr>
        <p:sp>
          <p:nvSpPr>
            <p:cNvPr id="1360899" name="Rectangle 3"/>
            <p:cNvSpPr>
              <a:spLocks noChangeArrowheads="1"/>
            </p:cNvSpPr>
            <p:nvPr/>
          </p:nvSpPr>
          <p:spPr bwMode="auto">
            <a:xfrm>
              <a:off x="532" y="3249"/>
              <a:ext cx="226" cy="31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60900" name="Rectangle 4"/>
            <p:cNvSpPr>
              <a:spLocks noChangeArrowheads="1"/>
            </p:cNvSpPr>
            <p:nvPr/>
          </p:nvSpPr>
          <p:spPr bwMode="auto">
            <a:xfrm>
              <a:off x="930" y="3249"/>
              <a:ext cx="226" cy="31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60924" name="Group 28"/>
          <p:cNvGrpSpPr>
            <a:grpSpLocks/>
          </p:cNvGrpSpPr>
          <p:nvPr/>
        </p:nvGrpSpPr>
        <p:grpSpPr bwMode="auto">
          <a:xfrm>
            <a:off x="1800671" y="1922859"/>
            <a:ext cx="3962400" cy="3708400"/>
            <a:chOff x="1248" y="947"/>
            <a:chExt cx="2496" cy="2336"/>
          </a:xfrm>
        </p:grpSpPr>
        <p:grpSp>
          <p:nvGrpSpPr>
            <p:cNvPr id="1360925" name="Group 29"/>
            <p:cNvGrpSpPr>
              <a:grpSpLocks/>
            </p:cNvGrpSpPr>
            <p:nvPr/>
          </p:nvGrpSpPr>
          <p:grpSpPr bwMode="auto">
            <a:xfrm>
              <a:off x="1248" y="1525"/>
              <a:ext cx="2112" cy="1758"/>
              <a:chOff x="3264" y="1833"/>
              <a:chExt cx="2112" cy="1758"/>
            </a:xfrm>
          </p:grpSpPr>
          <p:sp>
            <p:nvSpPr>
              <p:cNvPr id="1360926" name="Rectangle 30"/>
              <p:cNvSpPr>
                <a:spLocks noChangeArrowheads="1"/>
              </p:cNvSpPr>
              <p:nvPr/>
            </p:nvSpPr>
            <p:spPr bwMode="auto">
              <a:xfrm>
                <a:off x="3264" y="2400"/>
                <a:ext cx="2064" cy="11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it-IT" sz="2000">
                    <a:latin typeface="Courier New" pitchFamily="49" charset="0"/>
                  </a:rPr>
                  <a:t>pi</a:t>
                </a:r>
                <a:r>
                  <a:rPr lang="en-US" sz="2000">
                    <a:latin typeface="Courier New" pitchFamily="49" charset="0"/>
                  </a:rPr>
                  <a:t>#</a:t>
                </a:r>
                <a:r>
                  <a:rPr lang="it-IT" sz="2000">
                    <a:latin typeface="Courier New" pitchFamily="49" charset="0"/>
                  </a:rPr>
                  <a:t>m</a:t>
                </a:r>
                <a:r>
                  <a:rPr lang="en-US" sz="2000">
                    <a:latin typeface="Courier New" pitchFamily="49" charset="0"/>
                  </a:rPr>
                  <a:t>issis</a:t>
                </a:r>
                <a:r>
                  <a:rPr lang="it-IT" sz="2000">
                    <a:latin typeface="Courier New" pitchFamily="49" charset="0"/>
                  </a:rPr>
                  <a:t>si  p</a:t>
                </a:r>
              </a:p>
              <a:p>
                <a:pPr eaLnBrk="0" hangingPunct="0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it-IT" sz="2000">
                    <a:latin typeface="Courier New" pitchFamily="49" charset="0"/>
                  </a:rPr>
                  <a:t>ppi#mississ  i</a:t>
                </a:r>
              </a:p>
              <a:p>
                <a:pPr eaLnBrk="0" hangingPunct="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it-IT" sz="2000">
                    <a:latin typeface="Courier New" pitchFamily="49" charset="0"/>
                  </a:rPr>
                  <a:t>sippi#missi  s</a:t>
                </a:r>
              </a:p>
              <a:p>
                <a:pPr eaLnBrk="0" hangingPunct="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it-IT" sz="2000">
                    <a:latin typeface="Courier New" pitchFamily="49" charset="0"/>
                  </a:rPr>
                  <a:t>sissippi#mi  s</a:t>
                </a:r>
              </a:p>
              <a:p>
                <a:pPr eaLnBrk="0" hangingPunct="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it-IT" sz="2000">
                    <a:latin typeface="Courier New" pitchFamily="49" charset="0"/>
                  </a:rPr>
                  <a:t>ssippi#miss  i</a:t>
                </a:r>
              </a:p>
              <a:p>
                <a:pPr eaLnBrk="0" hangingPunct="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it-IT" sz="2000">
                    <a:latin typeface="Courier New" pitchFamily="49" charset="0"/>
                  </a:rPr>
                  <a:t>ssissippi#m  i</a:t>
                </a:r>
                <a:endParaRPr lang="en-US" sz="2000">
                  <a:latin typeface="Courier New" pitchFamily="49" charset="0"/>
                </a:endParaRPr>
              </a:p>
            </p:txBody>
          </p:sp>
          <p:sp>
            <p:nvSpPr>
              <p:cNvPr id="1360927" name="Rectangle 31"/>
              <p:cNvSpPr>
                <a:spLocks noChangeArrowheads="1"/>
              </p:cNvSpPr>
              <p:nvPr/>
            </p:nvSpPr>
            <p:spPr bwMode="auto">
              <a:xfrm>
                <a:off x="3264" y="1833"/>
                <a:ext cx="20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it-IT" sz="2000">
                    <a:latin typeface="Courier New" pitchFamily="49" charset="0"/>
                  </a:rPr>
                  <a:t>i</a:t>
                </a:r>
                <a:r>
                  <a:rPr lang="en-US" sz="2000">
                    <a:latin typeface="Courier New" pitchFamily="49" charset="0"/>
                  </a:rPr>
                  <a:t>ssippi#</a:t>
                </a:r>
                <a:r>
                  <a:rPr lang="it-IT" sz="2000">
                    <a:latin typeface="Courier New" pitchFamily="49" charset="0"/>
                  </a:rPr>
                  <a:t>m</a:t>
                </a:r>
                <a:r>
                  <a:rPr lang="en-US" sz="2000">
                    <a:latin typeface="Courier New" pitchFamily="49" charset="0"/>
                  </a:rPr>
                  <a:t>is</a:t>
                </a:r>
                <a:r>
                  <a:rPr lang="it-IT" sz="2000">
                    <a:latin typeface="Courier New" pitchFamily="49" charset="0"/>
                  </a:rPr>
                  <a:t>  </a:t>
                </a:r>
                <a:r>
                  <a:rPr lang="en-US" sz="2000">
                    <a:latin typeface="Courier New" pitchFamily="49" charset="0"/>
                  </a:rPr>
                  <a:t>s</a:t>
                </a:r>
              </a:p>
            </p:txBody>
          </p:sp>
          <p:sp>
            <p:nvSpPr>
              <p:cNvPr id="1360928" name="Rectangle 32"/>
              <p:cNvSpPr>
                <a:spLocks noChangeArrowheads="1"/>
              </p:cNvSpPr>
              <p:nvPr/>
            </p:nvSpPr>
            <p:spPr bwMode="auto">
              <a:xfrm>
                <a:off x="3264" y="2219"/>
                <a:ext cx="211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it-IT" sz="2000">
                    <a:latin typeface="Courier New" pitchFamily="49" charset="0"/>
                  </a:rPr>
                  <a:t>missi</a:t>
                </a:r>
                <a:r>
                  <a:rPr lang="en-US" sz="2000">
                    <a:latin typeface="Courier New" pitchFamily="49" charset="0"/>
                  </a:rPr>
                  <a:t>ssippi</a:t>
                </a:r>
                <a:r>
                  <a:rPr lang="it-IT" sz="2000">
                    <a:latin typeface="Courier New" pitchFamily="49" charset="0"/>
                  </a:rPr>
                  <a:t>  </a:t>
                </a:r>
                <a:r>
                  <a:rPr lang="en-US" sz="2000">
                    <a:latin typeface="Courier New" pitchFamily="49" charset="0"/>
                  </a:rPr>
                  <a:t>#</a:t>
                </a:r>
              </a:p>
            </p:txBody>
          </p:sp>
          <p:sp>
            <p:nvSpPr>
              <p:cNvPr id="1360929" name="Rectangle 33"/>
              <p:cNvSpPr>
                <a:spLocks noChangeArrowheads="1"/>
              </p:cNvSpPr>
              <p:nvPr/>
            </p:nvSpPr>
            <p:spPr bwMode="auto">
              <a:xfrm>
                <a:off x="3264" y="2026"/>
                <a:ext cx="211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it-IT" sz="2000">
                    <a:latin typeface="Courier New" pitchFamily="49" charset="0"/>
                  </a:rPr>
                  <a:t>issi</a:t>
                </a:r>
                <a:r>
                  <a:rPr lang="en-US" sz="2000">
                    <a:latin typeface="Courier New" pitchFamily="49" charset="0"/>
                  </a:rPr>
                  <a:t>ssippi#</a:t>
                </a:r>
                <a:r>
                  <a:rPr lang="it-IT" sz="2000">
                    <a:latin typeface="Courier New" pitchFamily="49" charset="0"/>
                  </a:rPr>
                  <a:t>  m</a:t>
                </a:r>
                <a:endParaRPr lang="en-US" sz="2000">
                  <a:latin typeface="Courier New" pitchFamily="49" charset="0"/>
                </a:endParaRPr>
              </a:p>
            </p:txBody>
          </p:sp>
        </p:grpSp>
        <p:sp>
          <p:nvSpPr>
            <p:cNvPr id="1360930" name="Rectangle 34"/>
            <p:cNvSpPr>
              <a:spLocks noChangeArrowheads="1"/>
            </p:cNvSpPr>
            <p:nvPr/>
          </p:nvSpPr>
          <p:spPr bwMode="auto">
            <a:xfrm>
              <a:off x="1248" y="947"/>
              <a:ext cx="192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2000">
                  <a:latin typeface="Courier New" pitchFamily="49" charset="0"/>
                </a:rPr>
                <a:t>#</a:t>
              </a:r>
              <a:r>
                <a:rPr lang="en-US" sz="2000">
                  <a:latin typeface="Courier New" pitchFamily="49" charset="0"/>
                </a:rPr>
                <a:t>mississipp</a:t>
              </a:r>
              <a:r>
                <a:rPr lang="it-IT" sz="2000">
                  <a:latin typeface="Courier New" pitchFamily="49" charset="0"/>
                </a:rPr>
                <a:t>  i</a:t>
              </a:r>
              <a:endParaRPr lang="en-US" sz="2000">
                <a:latin typeface="Courier New" pitchFamily="49" charset="0"/>
              </a:endParaRPr>
            </a:p>
          </p:txBody>
        </p:sp>
        <p:sp>
          <p:nvSpPr>
            <p:cNvPr id="1360931" name="Rectangle 35"/>
            <p:cNvSpPr>
              <a:spLocks noChangeArrowheads="1"/>
            </p:cNvSpPr>
            <p:nvPr/>
          </p:nvSpPr>
          <p:spPr bwMode="auto">
            <a:xfrm>
              <a:off x="1248" y="1141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2000">
                  <a:latin typeface="Courier New" pitchFamily="49" charset="0"/>
                </a:rPr>
                <a:t>i</a:t>
              </a:r>
              <a:r>
                <a:rPr lang="en-US" sz="2000">
                  <a:latin typeface="Courier New" pitchFamily="49" charset="0"/>
                </a:rPr>
                <a:t>#</a:t>
              </a:r>
              <a:r>
                <a:rPr lang="it-IT" sz="2000">
                  <a:latin typeface="Courier New" pitchFamily="49" charset="0"/>
                </a:rPr>
                <a:t>m</a:t>
              </a:r>
              <a:r>
                <a:rPr lang="en-US" sz="2000">
                  <a:latin typeface="Courier New" pitchFamily="49" charset="0"/>
                </a:rPr>
                <a:t>ississip</a:t>
              </a:r>
              <a:r>
                <a:rPr lang="it-IT" sz="2000">
                  <a:latin typeface="Courier New" pitchFamily="49" charset="0"/>
                </a:rPr>
                <a:t>  </a:t>
              </a:r>
              <a:r>
                <a:rPr lang="en-US" sz="2000">
                  <a:latin typeface="Courier New" pitchFamily="49" charset="0"/>
                </a:rPr>
                <a:t>p</a:t>
              </a:r>
            </a:p>
          </p:txBody>
        </p:sp>
        <p:sp>
          <p:nvSpPr>
            <p:cNvPr id="1360932" name="Rectangle 36"/>
            <p:cNvSpPr>
              <a:spLocks noChangeArrowheads="1"/>
            </p:cNvSpPr>
            <p:nvPr/>
          </p:nvSpPr>
          <p:spPr bwMode="auto">
            <a:xfrm>
              <a:off x="1248" y="1346"/>
              <a:ext cx="24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2000">
                  <a:latin typeface="Courier New" pitchFamily="49" charset="0"/>
                </a:rPr>
                <a:t>i</a:t>
              </a:r>
              <a:r>
                <a:rPr lang="en-US" sz="2000">
                  <a:latin typeface="Courier New" pitchFamily="49" charset="0"/>
                </a:rPr>
                <a:t>ppi#</a:t>
              </a:r>
              <a:r>
                <a:rPr lang="it-IT" sz="2000">
                  <a:latin typeface="Courier New" pitchFamily="49" charset="0"/>
                </a:rPr>
                <a:t>mi</a:t>
              </a:r>
              <a:r>
                <a:rPr lang="en-US" sz="2000">
                  <a:latin typeface="Courier New" pitchFamily="49" charset="0"/>
                </a:rPr>
                <a:t>ssis</a:t>
              </a:r>
              <a:r>
                <a:rPr lang="it-IT" sz="2000">
                  <a:latin typeface="Courier New" pitchFamily="49" charset="0"/>
                </a:rPr>
                <a:t>  </a:t>
              </a:r>
              <a:r>
                <a:rPr lang="en-US" sz="2000">
                  <a:latin typeface="Courier New" pitchFamily="49" charset="0"/>
                </a:rPr>
                <a:t>s</a:t>
              </a:r>
              <a:r>
                <a:rPr lang="it-IT" sz="2000">
                  <a:latin typeface="Courier New" pitchFamily="49" charset="0"/>
                </a:rPr>
                <a:t> </a:t>
              </a:r>
              <a:endParaRPr lang="en-US" sz="2000">
                <a:latin typeface="Courier New" pitchFamily="49" charset="0"/>
              </a:endParaRPr>
            </a:p>
          </p:txBody>
        </p:sp>
      </p:grpSp>
      <p:sp>
        <p:nvSpPr>
          <p:cNvPr id="1360933" name="Rectangle 37"/>
          <p:cNvSpPr>
            <a:spLocks noGrp="1" noChangeArrowheads="1"/>
          </p:cNvSpPr>
          <p:nvPr>
            <p:ph type="title"/>
          </p:nvPr>
        </p:nvSpPr>
        <p:spPr>
          <a:xfrm>
            <a:off x="641122" y="338981"/>
            <a:ext cx="8077200" cy="920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3200" dirty="0">
                <a:solidFill>
                  <a:srgbClr val="000099"/>
                </a:solidFill>
              </a:rPr>
              <a:t>BWT versus </a:t>
            </a:r>
            <a:r>
              <a:rPr lang="it-IT" sz="3200" dirty="0" err="1">
                <a:solidFill>
                  <a:srgbClr val="000099"/>
                </a:solidFill>
              </a:rPr>
              <a:t>H</a:t>
            </a:r>
            <a:r>
              <a:rPr lang="it-IT" sz="3200" baseline="-25000" dirty="0" err="1">
                <a:solidFill>
                  <a:srgbClr val="000099"/>
                </a:solidFill>
              </a:rPr>
              <a:t>k</a:t>
            </a:r>
            <a:endParaRPr lang="en-US" sz="3200" baseline="-25000" dirty="0">
              <a:solidFill>
                <a:srgbClr val="000099"/>
              </a:solidFill>
              <a:cs typeface="Tahoma" pitchFamily="34" charset="0"/>
            </a:endParaRPr>
          </a:p>
        </p:txBody>
      </p:sp>
      <p:sp>
        <p:nvSpPr>
          <p:cNvPr id="1360934" name="Rectangle 38"/>
          <p:cNvSpPr>
            <a:spLocks noChangeArrowheads="1"/>
          </p:cNvSpPr>
          <p:nvPr/>
        </p:nvSpPr>
        <p:spPr bwMode="auto">
          <a:xfrm>
            <a:off x="3600896" y="1491059"/>
            <a:ext cx="917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rgbClr val="FF3300"/>
                </a:solidFill>
                <a:latin typeface="Comic Sans MS" pitchFamily="66" charset="0"/>
              </a:rPr>
              <a:t>Bwt(T)</a:t>
            </a:r>
            <a:endParaRPr lang="en-US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360935" name="Rectangle 39"/>
          <p:cNvSpPr>
            <a:spLocks noChangeArrowheads="1"/>
          </p:cNvSpPr>
          <p:nvPr/>
        </p:nvSpPr>
        <p:spPr bwMode="auto">
          <a:xfrm>
            <a:off x="3743771" y="1851422"/>
            <a:ext cx="457200" cy="38862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360936" name="Group 40"/>
          <p:cNvGrpSpPr>
            <a:grpSpLocks/>
          </p:cNvGrpSpPr>
          <p:nvPr/>
        </p:nvGrpSpPr>
        <p:grpSpPr bwMode="auto">
          <a:xfrm>
            <a:off x="4716016" y="3693925"/>
            <a:ext cx="4531973" cy="792162"/>
            <a:chOff x="3198" y="1979"/>
            <a:chExt cx="2401" cy="499"/>
          </a:xfrm>
        </p:grpSpPr>
        <p:sp>
          <p:nvSpPr>
            <p:cNvPr id="1360937" name="Text Box 41"/>
            <p:cNvSpPr txBox="1">
              <a:spLocks noChangeArrowheads="1"/>
            </p:cNvSpPr>
            <p:nvPr/>
          </p:nvSpPr>
          <p:spPr bwMode="auto">
            <a:xfrm>
              <a:off x="3288" y="2024"/>
              <a:ext cx="231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err="1">
                  <a:solidFill>
                    <a:srgbClr val="000099"/>
                  </a:solidFill>
                  <a:latin typeface="Comic Sans MS" pitchFamily="66" charset="0"/>
                </a:rPr>
                <a:t>Compressing</a:t>
              </a:r>
              <a:r>
                <a:rPr lang="it-IT" dirty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dirty="0" err="1" smtClean="0">
                  <a:solidFill>
                    <a:srgbClr val="000099"/>
                  </a:solidFill>
                  <a:latin typeface="Comic Sans MS" pitchFamily="66" charset="0"/>
                </a:rPr>
                <a:t>pieces</a:t>
              </a:r>
              <a:r>
                <a:rPr lang="it-IT" dirty="0" smtClean="0">
                  <a:solidFill>
                    <a:srgbClr val="000099"/>
                  </a:solidFill>
                  <a:latin typeface="Comic Sans MS" pitchFamily="66" charset="0"/>
                </a:rPr>
                <a:t> in BWT up </a:t>
              </a:r>
              <a:r>
                <a:rPr lang="it-IT" dirty="0">
                  <a:solidFill>
                    <a:srgbClr val="000099"/>
                  </a:solidFill>
                  <a:latin typeface="Comic Sans MS" pitchFamily="66" charset="0"/>
                </a:rPr>
                <a:t>to</a:t>
              </a:r>
            </a:p>
            <a:p>
              <a:r>
                <a:rPr lang="it-IT" dirty="0" err="1">
                  <a:solidFill>
                    <a:srgbClr val="000099"/>
                  </a:solidFill>
                  <a:latin typeface="Comic Sans MS" pitchFamily="66" charset="0"/>
                </a:rPr>
                <a:t>their</a:t>
              </a:r>
              <a:r>
                <a:rPr lang="it-IT" dirty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dirty="0">
                  <a:solidFill>
                    <a:srgbClr val="FF3300"/>
                  </a:solidFill>
                  <a:cs typeface="Tahoma" pitchFamily="34" charset="0"/>
                </a:rPr>
                <a:t>H</a:t>
              </a:r>
              <a:r>
                <a:rPr lang="it-IT" baseline="-25000" dirty="0">
                  <a:solidFill>
                    <a:srgbClr val="FF3300"/>
                  </a:solidFill>
                  <a:cs typeface="Tahoma" pitchFamily="34" charset="0"/>
                </a:rPr>
                <a:t>0 ,</a:t>
              </a:r>
              <a:r>
                <a:rPr lang="it-IT" baseline="-25000" dirty="0">
                  <a:solidFill>
                    <a:srgbClr val="000099"/>
                  </a:solidFill>
                  <a:cs typeface="Tahoma" pitchFamily="34" charset="0"/>
                </a:rPr>
                <a:t> </a:t>
              </a:r>
              <a:r>
                <a:rPr lang="it-IT" dirty="0" err="1">
                  <a:solidFill>
                    <a:srgbClr val="000099"/>
                  </a:solidFill>
                  <a:latin typeface="Comic Sans MS" pitchFamily="66" charset="0"/>
                </a:rPr>
                <a:t>we</a:t>
              </a:r>
              <a:r>
                <a:rPr lang="it-IT" dirty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dirty="0" err="1">
                  <a:solidFill>
                    <a:srgbClr val="000099"/>
                  </a:solidFill>
                  <a:latin typeface="Comic Sans MS" pitchFamily="66" charset="0"/>
                </a:rPr>
                <a:t>achieve</a:t>
              </a:r>
              <a:r>
                <a:rPr lang="it-IT" dirty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dirty="0">
                  <a:solidFill>
                    <a:srgbClr val="FF3300"/>
                  </a:solidFill>
                  <a:cs typeface="Tahoma" pitchFamily="34" charset="0"/>
                </a:rPr>
                <a:t>H</a:t>
              </a:r>
              <a:r>
                <a:rPr lang="it-IT" baseline="-25000" dirty="0">
                  <a:solidFill>
                    <a:srgbClr val="FF3300"/>
                  </a:solidFill>
                  <a:cs typeface="Tahoma" pitchFamily="34" charset="0"/>
                </a:rPr>
                <a:t>2</a:t>
              </a:r>
              <a:r>
                <a:rPr lang="it-IT" dirty="0">
                  <a:solidFill>
                    <a:srgbClr val="FF3300"/>
                  </a:solidFill>
                  <a:cs typeface="Tahoma" pitchFamily="34" charset="0"/>
                </a:rPr>
                <a:t>(T)</a:t>
              </a:r>
            </a:p>
          </p:txBody>
        </p:sp>
        <p:sp>
          <p:nvSpPr>
            <p:cNvPr id="1360938" name="AutoShape 42"/>
            <p:cNvSpPr>
              <a:spLocks noChangeArrowheads="1"/>
            </p:cNvSpPr>
            <p:nvPr/>
          </p:nvSpPr>
          <p:spPr bwMode="auto">
            <a:xfrm>
              <a:off x="3198" y="1979"/>
              <a:ext cx="2313" cy="49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360939" name="Rectangle 43"/>
          <p:cNvSpPr>
            <a:spLocks noChangeArrowheads="1"/>
          </p:cNvSpPr>
          <p:nvPr/>
        </p:nvSpPr>
        <p:spPr bwMode="auto">
          <a:xfrm>
            <a:off x="1763688" y="1922859"/>
            <a:ext cx="1871663" cy="3673475"/>
          </a:xfrm>
          <a:prstGeom prst="rect">
            <a:avLst/>
          </a:prstGeom>
          <a:solidFill>
            <a:schemeClr val="bg1">
              <a:lumMod val="95000"/>
              <a:alpha val="39999"/>
            </a:schemeClr>
          </a:solidFill>
          <a:ln w="222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 sz="2000">
              <a:latin typeface="Times New Roman" pitchFamily="18" charset="0"/>
            </a:endParaRPr>
          </a:p>
        </p:txBody>
      </p:sp>
      <p:grpSp>
        <p:nvGrpSpPr>
          <p:cNvPr id="1360940" name="Group 44"/>
          <p:cNvGrpSpPr>
            <a:grpSpLocks/>
          </p:cNvGrpSpPr>
          <p:nvPr/>
        </p:nvGrpSpPr>
        <p:grpSpPr bwMode="auto">
          <a:xfrm>
            <a:off x="4099369" y="1975152"/>
            <a:ext cx="3830639" cy="993776"/>
            <a:chOff x="2865" y="983"/>
            <a:chExt cx="2413" cy="626"/>
          </a:xfrm>
        </p:grpSpPr>
        <p:sp>
          <p:nvSpPr>
            <p:cNvPr id="1360941" name="AutoShape 45"/>
            <p:cNvSpPr>
              <a:spLocks noChangeArrowheads="1"/>
            </p:cNvSpPr>
            <p:nvPr/>
          </p:nvSpPr>
          <p:spPr bwMode="auto">
            <a:xfrm rot="19116460">
              <a:off x="2865" y="1427"/>
              <a:ext cx="771" cy="182"/>
            </a:xfrm>
            <a:prstGeom prst="leftArrow">
              <a:avLst>
                <a:gd name="adj1" fmla="val 50000"/>
                <a:gd name="adj2" fmla="val 105907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60942" name="Rectangle 46"/>
            <p:cNvSpPr>
              <a:spLocks noChangeArrowheads="1"/>
            </p:cNvSpPr>
            <p:nvPr/>
          </p:nvSpPr>
          <p:spPr bwMode="auto">
            <a:xfrm>
              <a:off x="3516" y="983"/>
              <a:ext cx="17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it-IT" sz="2000" dirty="0" err="1">
                  <a:solidFill>
                    <a:srgbClr val="000099"/>
                  </a:solidFill>
                  <a:cs typeface="Tahoma" pitchFamily="34" charset="0"/>
                </a:rPr>
                <a:t>Symbols</a:t>
              </a:r>
              <a:r>
                <a:rPr lang="it-IT" sz="2000" dirty="0">
                  <a:solidFill>
                    <a:srgbClr val="000099"/>
                  </a:solidFill>
                  <a:cs typeface="Tahoma" pitchFamily="34" charset="0"/>
                </a:rPr>
                <a:t> </a:t>
              </a:r>
              <a:r>
                <a:rPr lang="it-IT" sz="2000" dirty="0" err="1">
                  <a:solidFill>
                    <a:srgbClr val="000099"/>
                  </a:solidFill>
                  <a:cs typeface="Tahoma" pitchFamily="34" charset="0"/>
                </a:rPr>
                <a:t>preceding</a:t>
              </a:r>
              <a:r>
                <a:rPr lang="it-IT" sz="2000" dirty="0">
                  <a:solidFill>
                    <a:srgbClr val="000099"/>
                  </a:solidFill>
                  <a:cs typeface="Tahoma" pitchFamily="34" charset="0"/>
                </a:rPr>
                <a:t> </a:t>
              </a:r>
              <a:r>
                <a:rPr lang="it-IT" sz="2000" dirty="0" smtClean="0">
                  <a:solidFill>
                    <a:srgbClr val="000099"/>
                  </a:solidFill>
                  <a:latin typeface="Symbol" pitchFamily="18" charset="2"/>
                  <a:cs typeface="Tahoma" pitchFamily="34" charset="0"/>
                </a:rPr>
                <a:t>w</a:t>
              </a:r>
              <a:endParaRPr lang="it-IT" sz="2000" dirty="0">
                <a:solidFill>
                  <a:srgbClr val="000099"/>
                </a:solidFill>
                <a:cs typeface="Tahoma" pitchFamily="34" charset="0"/>
              </a:endParaRPr>
            </a:p>
          </p:txBody>
        </p:sp>
      </p:grpSp>
      <p:sp>
        <p:nvSpPr>
          <p:cNvPr id="1360943" name="Text Box 47"/>
          <p:cNvSpPr txBox="1">
            <a:spLocks noChangeArrowheads="1"/>
          </p:cNvSpPr>
          <p:nvPr/>
        </p:nvSpPr>
        <p:spPr bwMode="auto">
          <a:xfrm>
            <a:off x="1368871" y="2930922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0099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1360944" name="Text Box 48"/>
          <p:cNvSpPr txBox="1">
            <a:spLocks noChangeArrowheads="1"/>
          </p:cNvSpPr>
          <p:nvPr/>
        </p:nvSpPr>
        <p:spPr bwMode="auto">
          <a:xfrm>
            <a:off x="5001071" y="2536003"/>
            <a:ext cx="4259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it-IT" sz="2000" dirty="0" err="1" smtClean="0">
                <a:solidFill>
                  <a:srgbClr val="FF0000"/>
                </a:solidFill>
                <a:sym typeface="Symbol" pitchFamily="18" charset="2"/>
              </a:rPr>
              <a:t>ut</a:t>
            </a:r>
            <a:r>
              <a:rPr lang="it-IT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sym typeface="Symbol" pitchFamily="18" charset="2"/>
              </a:rPr>
              <a:t>this</a:t>
            </a:r>
            <a:r>
              <a:rPr lang="it-IT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sym typeface="Symbol" pitchFamily="18" charset="2"/>
              </a:rPr>
              <a:t>is</a:t>
            </a:r>
            <a:r>
              <a:rPr lang="it-IT" sz="2000" dirty="0" smtClean="0">
                <a:solidFill>
                  <a:srgbClr val="FF0000"/>
                </a:solidFill>
                <a:sym typeface="Symbol" pitchFamily="18" charset="2"/>
              </a:rPr>
              <a:t> a </a:t>
            </a:r>
            <a:r>
              <a:rPr lang="it-IT" sz="2000" dirty="0" err="1" smtClean="0">
                <a:solidFill>
                  <a:srgbClr val="FF0000"/>
                </a:solidFill>
                <a:sym typeface="Symbol" pitchFamily="18" charset="2"/>
              </a:rPr>
              <a:t>permutation</a:t>
            </a:r>
            <a:r>
              <a:rPr lang="it-IT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it-IT" sz="2000" dirty="0">
                <a:solidFill>
                  <a:srgbClr val="FF0000"/>
                </a:solidFill>
                <a:sym typeface="Symbol" pitchFamily="18" charset="2"/>
              </a:rPr>
              <a:t>of </a:t>
            </a:r>
            <a:r>
              <a:rPr lang="it-IT" sz="2000" dirty="0" smtClean="0">
                <a:solidFill>
                  <a:srgbClr val="FF0000"/>
                </a:solidFill>
                <a:sym typeface="Symbol" pitchFamily="18" charset="2"/>
              </a:rPr>
              <a:t>T[</a:t>
            </a:r>
            <a:r>
              <a:rPr lang="it-IT" sz="20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w</a:t>
            </a:r>
            <a:r>
              <a:rPr lang="it-IT" sz="2000" dirty="0" smtClean="0">
                <a:solidFill>
                  <a:srgbClr val="FF0000"/>
                </a:solidFill>
                <a:sym typeface="Symbol" pitchFamily="18" charset="2"/>
              </a:rPr>
              <a:t>]</a:t>
            </a:r>
            <a:endParaRPr lang="it-IT" sz="2000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414239" y="5840307"/>
            <a:ext cx="6697663" cy="930275"/>
            <a:chOff x="2159446" y="5955109"/>
            <a:chExt cx="6697663" cy="930275"/>
          </a:xfrm>
        </p:grpSpPr>
        <p:sp>
          <p:nvSpPr>
            <p:cNvPr id="1360945" name="Rectangle 49"/>
            <p:cNvSpPr>
              <a:spLocks noChangeArrowheads="1"/>
            </p:cNvSpPr>
            <p:nvPr/>
          </p:nvSpPr>
          <p:spPr bwMode="auto">
            <a:xfrm>
              <a:off x="5759896" y="5955109"/>
              <a:ext cx="3097213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it-IT" sz="2800" dirty="0">
                  <a:solidFill>
                    <a:schemeClr val="tx2"/>
                  </a:solidFill>
                  <a:cs typeface="Tahoma" pitchFamily="34" charset="0"/>
                </a:rPr>
                <a:t>|T[</a:t>
              </a:r>
              <a:r>
                <a:rPr lang="it-IT" sz="3200" dirty="0">
                  <a:solidFill>
                    <a:schemeClr val="tx2"/>
                  </a:solidFill>
                  <a:latin typeface="Symbol" pitchFamily="18" charset="2"/>
                  <a:cs typeface="Tahoma" pitchFamily="34" charset="0"/>
                </a:rPr>
                <a:t>w</a:t>
              </a:r>
              <a:r>
                <a:rPr lang="it-IT" sz="2800" dirty="0">
                  <a:solidFill>
                    <a:schemeClr val="tx2"/>
                  </a:solidFill>
                  <a:cs typeface="Tahoma" pitchFamily="34" charset="0"/>
                </a:rPr>
                <a:t>]| * </a:t>
              </a:r>
              <a:r>
                <a:rPr lang="it-IT" sz="3000" dirty="0">
                  <a:solidFill>
                    <a:schemeClr val="tx2"/>
                  </a:solidFill>
                  <a:cs typeface="Tahoma" pitchFamily="34" charset="0"/>
                </a:rPr>
                <a:t>H</a:t>
              </a:r>
              <a:r>
                <a:rPr lang="it-IT" sz="2900" baseline="-25000" dirty="0">
                  <a:solidFill>
                    <a:schemeClr val="tx2"/>
                  </a:solidFill>
                  <a:cs typeface="Tahoma" pitchFamily="34" charset="0"/>
                </a:rPr>
                <a:t>0</a:t>
              </a:r>
              <a:r>
                <a:rPr lang="it-IT" sz="3000" dirty="0">
                  <a:solidFill>
                    <a:schemeClr val="tx2"/>
                  </a:solidFill>
                  <a:cs typeface="Tahoma" pitchFamily="34" charset="0"/>
                </a:rPr>
                <a:t>(</a:t>
              </a:r>
              <a:r>
                <a:rPr lang="it-IT" sz="2800" dirty="0">
                  <a:solidFill>
                    <a:schemeClr val="tx2"/>
                  </a:solidFill>
                  <a:cs typeface="Tahoma" pitchFamily="34" charset="0"/>
                </a:rPr>
                <a:t>T[</a:t>
              </a:r>
              <a:r>
                <a:rPr lang="it-IT" sz="3200" dirty="0">
                  <a:solidFill>
                    <a:schemeClr val="tx2"/>
                  </a:solidFill>
                  <a:latin typeface="Symbol" pitchFamily="18" charset="2"/>
                  <a:cs typeface="Tahoma" pitchFamily="34" charset="0"/>
                </a:rPr>
                <a:t>w</a:t>
              </a:r>
              <a:r>
                <a:rPr lang="it-IT" sz="2800" dirty="0">
                  <a:solidFill>
                    <a:schemeClr val="tx2"/>
                  </a:solidFill>
                  <a:cs typeface="Tahoma" pitchFamily="34" charset="0"/>
                </a:rPr>
                <a:t>]</a:t>
              </a:r>
              <a:r>
                <a:rPr lang="it-IT" sz="3000" dirty="0">
                  <a:solidFill>
                    <a:schemeClr val="tx2"/>
                  </a:solidFill>
                  <a:cs typeface="Tahoma" pitchFamily="34" charset="0"/>
                </a:rPr>
                <a:t>)</a:t>
              </a:r>
            </a:p>
          </p:txBody>
        </p:sp>
        <p:sp>
          <p:nvSpPr>
            <p:cNvPr id="1360946" name="Rectangle 50"/>
            <p:cNvSpPr>
              <a:spLocks noChangeArrowheads="1"/>
            </p:cNvSpPr>
            <p:nvPr/>
          </p:nvSpPr>
          <p:spPr bwMode="auto">
            <a:xfrm>
              <a:off x="2159446" y="6302772"/>
              <a:ext cx="2474913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it-IT" sz="3000" dirty="0">
                  <a:solidFill>
                    <a:schemeClr val="tx2"/>
                  </a:solidFill>
                  <a:cs typeface="Tahoma" pitchFamily="34" charset="0"/>
                </a:rPr>
                <a:t>|T| H</a:t>
              </a:r>
              <a:r>
                <a:rPr lang="it-IT" sz="2900" baseline="-25000" dirty="0">
                  <a:solidFill>
                    <a:schemeClr val="tx2"/>
                  </a:solidFill>
                  <a:cs typeface="Tahoma" pitchFamily="34" charset="0"/>
                </a:rPr>
                <a:t>2</a:t>
              </a:r>
              <a:r>
                <a:rPr lang="it-IT" sz="3000" dirty="0">
                  <a:solidFill>
                    <a:schemeClr val="tx2"/>
                  </a:solidFill>
                  <a:cs typeface="Tahoma" pitchFamily="34" charset="0"/>
                </a:rPr>
                <a:t>(T)  =  </a:t>
              </a:r>
              <a:endParaRPr lang="it-IT" sz="2400" dirty="0">
                <a:latin typeface="Arial" pitchFamily="34" charset="0"/>
              </a:endParaRPr>
            </a:p>
          </p:txBody>
        </p:sp>
        <p:sp>
          <p:nvSpPr>
            <p:cNvPr id="1360947" name="Rectangle 51"/>
            <p:cNvSpPr>
              <a:spLocks noChangeArrowheads="1"/>
            </p:cNvSpPr>
            <p:nvPr/>
          </p:nvSpPr>
          <p:spPr bwMode="auto">
            <a:xfrm>
              <a:off x="4393059" y="6097984"/>
              <a:ext cx="1400175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t-IT" sz="3800">
                  <a:solidFill>
                    <a:schemeClr val="tx2"/>
                  </a:solidFill>
                  <a:cs typeface="Tahoma" pitchFamily="34" charset="0"/>
                </a:rPr>
                <a:t>∑</a:t>
              </a:r>
              <a:r>
                <a:rPr lang="it-IT" sz="3200" baseline="-34000">
                  <a:cs typeface="Tahoma" pitchFamily="34" charset="0"/>
                </a:rPr>
                <a:t>|</a:t>
              </a:r>
              <a:r>
                <a:rPr lang="it-IT" sz="4100" baseline="-32000">
                  <a:latin typeface="Symbol" pitchFamily="18" charset="2"/>
                  <a:cs typeface="Tahoma" pitchFamily="34" charset="0"/>
                </a:rPr>
                <a:t>w</a:t>
              </a:r>
              <a:r>
                <a:rPr lang="it-IT" sz="3200" baseline="-36000">
                  <a:cs typeface="Tahoma" pitchFamily="34" charset="0"/>
                </a:rPr>
                <a:t>|</a:t>
              </a:r>
              <a:r>
                <a:rPr lang="it-IT" sz="3400" baseline="-32000">
                  <a:cs typeface="Tahoma" pitchFamily="34" charset="0"/>
                </a:rPr>
                <a:t>=2</a:t>
              </a:r>
              <a:r>
                <a:rPr lang="it-IT" sz="3800" baseline="-32000">
                  <a:solidFill>
                    <a:schemeClr val="tx2"/>
                  </a:solidFill>
                  <a:cs typeface="Tahoma" pitchFamily="34" charset="0"/>
                </a:rPr>
                <a:t> </a:t>
              </a:r>
              <a:endParaRPr lang="it-IT" sz="2400">
                <a:latin typeface="Arial" pitchFamily="34" charset="0"/>
              </a:endParaRPr>
            </a:p>
          </p:txBody>
        </p:sp>
      </p:grpSp>
      <p:sp>
        <p:nvSpPr>
          <p:cNvPr id="1360948" name="Text Box 52"/>
          <p:cNvSpPr txBox="1">
            <a:spLocks noChangeArrowheads="1"/>
          </p:cNvSpPr>
          <p:nvPr/>
        </p:nvSpPr>
        <p:spPr bwMode="auto">
          <a:xfrm>
            <a:off x="5109491" y="3025710"/>
            <a:ext cx="35331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FF"/>
                </a:solidFill>
                <a:sym typeface="Wingdings" pitchFamily="2" charset="2"/>
              </a:rPr>
              <a:t></a:t>
            </a:r>
            <a:r>
              <a:rPr lang="it-IT" sz="2000" dirty="0">
                <a:solidFill>
                  <a:srgbClr val="0000FF"/>
                </a:solidFill>
                <a:sym typeface="Symbol" pitchFamily="18" charset="2"/>
              </a:rPr>
              <a:t> H</a:t>
            </a:r>
            <a:r>
              <a:rPr lang="it-IT" sz="2000" baseline="-25000" dirty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it-IT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it-IT" sz="2000" dirty="0" err="1">
                <a:solidFill>
                  <a:srgbClr val="0000FF"/>
                </a:solidFill>
                <a:sym typeface="Symbol" pitchFamily="18" charset="2"/>
              </a:rPr>
              <a:t>does</a:t>
            </a:r>
            <a:r>
              <a:rPr lang="it-IT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it-IT" sz="2000" dirty="0" err="1">
                <a:solidFill>
                  <a:srgbClr val="0000FF"/>
                </a:solidFill>
                <a:sym typeface="Symbol" pitchFamily="18" charset="2"/>
              </a:rPr>
              <a:t>not</a:t>
            </a:r>
            <a:r>
              <a:rPr lang="it-IT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it-IT" sz="2000" dirty="0" err="1">
                <a:solidFill>
                  <a:srgbClr val="0000FF"/>
                </a:solidFill>
                <a:sym typeface="Symbol" pitchFamily="18" charset="2"/>
              </a:rPr>
              <a:t>change</a:t>
            </a:r>
            <a:r>
              <a:rPr lang="it-IT" sz="2000" dirty="0">
                <a:solidFill>
                  <a:srgbClr val="0000FF"/>
                </a:solidFill>
                <a:sym typeface="Symbol" pitchFamily="18" charset="2"/>
              </a:rPr>
              <a:t> !!!</a:t>
            </a:r>
          </a:p>
        </p:txBody>
      </p:sp>
      <p:grpSp>
        <p:nvGrpSpPr>
          <p:cNvPr id="1360949" name="Group 53"/>
          <p:cNvGrpSpPr>
            <a:grpSpLocks/>
          </p:cNvGrpSpPr>
          <p:nvPr/>
        </p:nvGrpSpPr>
        <p:grpSpPr bwMode="auto">
          <a:xfrm>
            <a:off x="5071099" y="4557525"/>
            <a:ext cx="4032374" cy="1492250"/>
            <a:chOff x="3606" y="2478"/>
            <a:chExt cx="2154" cy="940"/>
          </a:xfrm>
        </p:grpSpPr>
        <p:sp>
          <p:nvSpPr>
            <p:cNvPr id="1360950" name="AutoShape 54"/>
            <p:cNvSpPr>
              <a:spLocks noChangeArrowheads="1"/>
            </p:cNvSpPr>
            <p:nvPr/>
          </p:nvSpPr>
          <p:spPr bwMode="auto">
            <a:xfrm>
              <a:off x="3606" y="2478"/>
              <a:ext cx="2154" cy="907"/>
            </a:xfrm>
            <a:prstGeom prst="cloudCallout">
              <a:avLst>
                <a:gd name="adj1" fmla="val -74229"/>
                <a:gd name="adj2" fmla="val 60343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it-IT">
                <a:latin typeface="Arial" pitchFamily="34" charset="0"/>
              </a:endParaRPr>
            </a:p>
          </p:txBody>
        </p:sp>
        <p:sp>
          <p:nvSpPr>
            <p:cNvPr id="1360951" name="Text Box 55"/>
            <p:cNvSpPr txBox="1">
              <a:spLocks noChangeArrowheads="1"/>
            </p:cNvSpPr>
            <p:nvPr/>
          </p:nvSpPr>
          <p:spPr bwMode="auto">
            <a:xfrm>
              <a:off x="3946" y="2584"/>
              <a:ext cx="1537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dirty="0" err="1">
                  <a:solidFill>
                    <a:srgbClr val="FFFF00"/>
                  </a:solidFill>
                  <a:latin typeface="Comic Sans MS" pitchFamily="66" charset="0"/>
                </a:rPr>
                <a:t>We</a:t>
              </a:r>
              <a:r>
                <a:rPr lang="it-IT" dirty="0">
                  <a:solidFill>
                    <a:srgbClr val="FFFF00"/>
                  </a:solidFill>
                  <a:latin typeface="Comic Sans MS" pitchFamily="66" charset="0"/>
                </a:rPr>
                <a:t> </a:t>
              </a:r>
              <a:r>
                <a:rPr lang="it-IT" dirty="0" err="1">
                  <a:solidFill>
                    <a:srgbClr val="FFFF00"/>
                  </a:solidFill>
                  <a:latin typeface="Comic Sans MS" pitchFamily="66" charset="0"/>
                </a:rPr>
                <a:t>have</a:t>
              </a:r>
              <a:r>
                <a:rPr lang="it-IT" dirty="0">
                  <a:solidFill>
                    <a:srgbClr val="FFFF00"/>
                  </a:solidFill>
                  <a:latin typeface="Comic Sans MS" pitchFamily="66" charset="0"/>
                </a:rPr>
                <a:t> a </a:t>
              </a:r>
              <a:r>
                <a:rPr lang="it-IT" dirty="0" err="1">
                  <a:solidFill>
                    <a:srgbClr val="FFFF00"/>
                  </a:solidFill>
                  <a:latin typeface="Comic Sans MS" pitchFamily="66" charset="0"/>
                </a:rPr>
                <a:t>workable</a:t>
              </a:r>
              <a:endParaRPr lang="it-IT" dirty="0">
                <a:solidFill>
                  <a:srgbClr val="FFFF00"/>
                </a:solidFill>
                <a:latin typeface="Comic Sans MS" pitchFamily="66" charset="0"/>
              </a:endParaRPr>
            </a:p>
            <a:p>
              <a:pPr algn="ctr"/>
              <a:r>
                <a:rPr lang="it-IT" dirty="0">
                  <a:solidFill>
                    <a:srgbClr val="FFFF00"/>
                  </a:solidFill>
                  <a:latin typeface="Comic Sans MS" pitchFamily="66" charset="0"/>
                </a:rPr>
                <a:t>way to </a:t>
              </a:r>
              <a:r>
                <a:rPr lang="it-IT" dirty="0" err="1">
                  <a:solidFill>
                    <a:srgbClr val="FFFF00"/>
                  </a:solidFill>
                  <a:latin typeface="Comic Sans MS" pitchFamily="66" charset="0"/>
                </a:rPr>
                <a:t>approximate</a:t>
              </a:r>
              <a:r>
                <a:rPr lang="it-IT" dirty="0">
                  <a:solidFill>
                    <a:srgbClr val="FFFF00"/>
                  </a:solidFill>
                  <a:latin typeface="Comic Sans MS" pitchFamily="66" charset="0"/>
                </a:rPr>
                <a:t> </a:t>
              </a:r>
              <a:r>
                <a:rPr lang="it-IT" sz="2000" dirty="0" err="1" smtClean="0">
                  <a:solidFill>
                    <a:srgbClr val="FFFF00"/>
                  </a:solidFill>
                  <a:cs typeface="Tahoma" pitchFamily="34" charset="0"/>
                </a:rPr>
                <a:t>H</a:t>
              </a:r>
              <a:r>
                <a:rPr lang="it-IT" sz="2000" baseline="-25000" dirty="0" err="1" smtClean="0">
                  <a:solidFill>
                    <a:srgbClr val="FFFF00"/>
                  </a:solidFill>
                  <a:cs typeface="Tahoma" pitchFamily="34" charset="0"/>
                </a:rPr>
                <a:t>k</a:t>
              </a:r>
              <a:endParaRPr lang="it-IT" sz="2000" baseline="-25000" dirty="0" smtClean="0">
                <a:solidFill>
                  <a:srgbClr val="FFFF00"/>
                </a:solidFill>
                <a:cs typeface="Tahoma" pitchFamily="34" charset="0"/>
              </a:endParaRPr>
            </a:p>
            <a:p>
              <a:pPr algn="ctr"/>
              <a:r>
                <a:rPr lang="it-IT" dirty="0">
                  <a:solidFill>
                    <a:srgbClr val="FFFF00"/>
                  </a:solidFill>
                  <a:latin typeface="Comic Sans MS" pitchFamily="66" charset="0"/>
                  <a:cs typeface="Tahoma" pitchFamily="34" charset="0"/>
                </a:rPr>
                <a:t>v</a:t>
              </a:r>
              <a:r>
                <a:rPr lang="it-IT" dirty="0" smtClean="0">
                  <a:solidFill>
                    <a:srgbClr val="FFFF00"/>
                  </a:solidFill>
                  <a:latin typeface="Comic Sans MS" pitchFamily="66" charset="0"/>
                  <a:cs typeface="Tahoma" pitchFamily="34" charset="0"/>
                </a:rPr>
                <a:t>ia </a:t>
              </a:r>
              <a:r>
                <a:rPr lang="it-IT" dirty="0" err="1" smtClean="0">
                  <a:solidFill>
                    <a:srgbClr val="FFFF00"/>
                  </a:solidFill>
                  <a:latin typeface="Comic Sans MS" pitchFamily="66" charset="0"/>
                  <a:cs typeface="Tahoma" pitchFamily="34" charset="0"/>
                </a:rPr>
                <a:t>bwt-partitions</a:t>
              </a:r>
              <a:r>
                <a:rPr lang="it-IT" dirty="0" smtClean="0">
                  <a:solidFill>
                    <a:srgbClr val="FFFF00"/>
                  </a:solidFill>
                  <a:latin typeface="Comic Sans MS" pitchFamily="66" charset="0"/>
                </a:rPr>
                <a:t> </a:t>
              </a:r>
              <a:endParaRPr lang="it-IT" dirty="0">
                <a:solidFill>
                  <a:srgbClr val="FFFF00"/>
                </a:solidFill>
                <a:latin typeface="Comic Sans MS" pitchFamily="66" charset="0"/>
              </a:endParaRPr>
            </a:p>
            <a:p>
              <a:pPr algn="ctr"/>
              <a:endParaRPr lang="it-IT" dirty="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</p:grpSp>
      <p:sp>
        <p:nvSpPr>
          <p:cNvPr id="1360952" name="Text Box 56"/>
          <p:cNvSpPr txBox="1">
            <a:spLocks noChangeArrowheads="1"/>
          </p:cNvSpPr>
          <p:nvPr/>
        </p:nvSpPr>
        <p:spPr bwMode="auto">
          <a:xfrm>
            <a:off x="179512" y="5661248"/>
            <a:ext cx="3014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/>
              <a:t>T = m i s </a:t>
            </a:r>
            <a:r>
              <a:rPr lang="it-IT" b="1" dirty="0" err="1"/>
              <a:t>s</a:t>
            </a:r>
            <a:r>
              <a:rPr lang="it-IT" b="1" dirty="0"/>
              <a:t> i s </a:t>
            </a:r>
            <a:r>
              <a:rPr lang="it-IT" b="1" dirty="0" err="1"/>
              <a:t>s</a:t>
            </a:r>
            <a:r>
              <a:rPr lang="it-IT" b="1" dirty="0"/>
              <a:t> i p  </a:t>
            </a:r>
            <a:r>
              <a:rPr lang="it-IT" b="1" dirty="0" err="1"/>
              <a:t>p</a:t>
            </a:r>
            <a:r>
              <a:rPr lang="it-IT" b="1" dirty="0"/>
              <a:t>  i  #</a:t>
            </a:r>
          </a:p>
          <a:p>
            <a:r>
              <a:rPr lang="it-IT" sz="800" b="1" dirty="0"/>
              <a:t>                 1     2    3    4   5   6    7   8    9     10    11    12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2982" y="6265849"/>
            <a:ext cx="1944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T[</a:t>
            </a:r>
            <a:r>
              <a:rPr lang="it-IT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w</a:t>
            </a:r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=</a:t>
            </a:r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is</a:t>
            </a:r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] = “</a:t>
            </a:r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ms</a:t>
            </a:r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”</a:t>
            </a:r>
          </a:p>
        </p:txBody>
      </p:sp>
      <p:grpSp>
        <p:nvGrpSpPr>
          <p:cNvPr id="71" name="Group 7"/>
          <p:cNvGrpSpPr>
            <a:grpSpLocks/>
          </p:cNvGrpSpPr>
          <p:nvPr/>
        </p:nvGrpSpPr>
        <p:grpSpPr bwMode="auto">
          <a:xfrm>
            <a:off x="375096" y="2272441"/>
            <a:ext cx="3960813" cy="2736850"/>
            <a:chOff x="340" y="1162"/>
            <a:chExt cx="2495" cy="1724"/>
          </a:xfrm>
        </p:grpSpPr>
        <p:grpSp>
          <p:nvGrpSpPr>
            <p:cNvPr id="73" name="Group 8"/>
            <p:cNvGrpSpPr>
              <a:grpSpLocks/>
            </p:cNvGrpSpPr>
            <p:nvPr/>
          </p:nvGrpSpPr>
          <p:grpSpPr bwMode="auto">
            <a:xfrm>
              <a:off x="1202" y="1162"/>
              <a:ext cx="1633" cy="1724"/>
              <a:chOff x="1202" y="1162"/>
              <a:chExt cx="1633" cy="1724"/>
            </a:xfrm>
          </p:grpSpPr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1202" y="1570"/>
                <a:ext cx="1633" cy="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1202" y="1344"/>
                <a:ext cx="1633" cy="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7" name="Line 11"/>
              <p:cNvSpPr>
                <a:spLocks noChangeShapeType="1"/>
              </p:cNvSpPr>
              <p:nvPr/>
            </p:nvSpPr>
            <p:spPr bwMode="auto">
              <a:xfrm>
                <a:off x="1202" y="1162"/>
                <a:ext cx="1633" cy="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1202" y="1933"/>
                <a:ext cx="1633" cy="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1202" y="2115"/>
                <a:ext cx="1633" cy="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" name="Line 14"/>
              <p:cNvSpPr>
                <a:spLocks noChangeShapeType="1"/>
              </p:cNvSpPr>
              <p:nvPr/>
            </p:nvSpPr>
            <p:spPr bwMode="auto">
              <a:xfrm>
                <a:off x="1202" y="2341"/>
                <a:ext cx="1633" cy="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Line 15"/>
              <p:cNvSpPr>
                <a:spLocks noChangeShapeType="1"/>
              </p:cNvSpPr>
              <p:nvPr/>
            </p:nvSpPr>
            <p:spPr bwMode="auto">
              <a:xfrm>
                <a:off x="1202" y="2523"/>
                <a:ext cx="1633" cy="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" name="Line 16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633" cy="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340" y="2046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1761521" y="1905554"/>
            <a:ext cx="431800" cy="3673475"/>
            <a:chOff x="1820950" y="1918077"/>
            <a:chExt cx="431800" cy="3673475"/>
          </a:xfrm>
        </p:grpSpPr>
        <p:sp>
          <p:nvSpPr>
            <p:cNvPr id="72" name="Rectangle 18"/>
            <p:cNvSpPr>
              <a:spLocks noChangeArrowheads="1"/>
            </p:cNvSpPr>
            <p:nvPr/>
          </p:nvSpPr>
          <p:spPr bwMode="auto">
            <a:xfrm>
              <a:off x="1820950" y="2927727"/>
              <a:ext cx="431800" cy="576263"/>
            </a:xfrm>
            <a:prstGeom prst="rect">
              <a:avLst/>
            </a:prstGeom>
            <a:solidFill>
              <a:srgbClr val="003300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2" name="Group 19"/>
            <p:cNvGrpSpPr>
              <a:grpSpLocks/>
            </p:cNvGrpSpPr>
            <p:nvPr/>
          </p:nvGrpSpPr>
          <p:grpSpPr bwMode="auto">
            <a:xfrm>
              <a:off x="1820950" y="1918077"/>
              <a:ext cx="431800" cy="3673475"/>
              <a:chOff x="1202" y="935"/>
              <a:chExt cx="272" cy="2314"/>
            </a:xfrm>
          </p:grpSpPr>
          <p:sp>
            <p:nvSpPr>
              <p:cNvPr id="63" name="Rectangle 20"/>
              <p:cNvSpPr>
                <a:spLocks noChangeArrowheads="1"/>
              </p:cNvSpPr>
              <p:nvPr/>
            </p:nvSpPr>
            <p:spPr bwMode="auto">
              <a:xfrm>
                <a:off x="1202" y="935"/>
                <a:ext cx="272" cy="227"/>
              </a:xfrm>
              <a:prstGeom prst="rect">
                <a:avLst/>
              </a:prstGeom>
              <a:solidFill>
                <a:srgbClr val="003300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1202" y="1162"/>
                <a:ext cx="272" cy="182"/>
              </a:xfrm>
              <a:prstGeom prst="rect">
                <a:avLst/>
              </a:prstGeom>
              <a:solidFill>
                <a:srgbClr val="003300">
                  <a:alpha val="3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1202" y="1344"/>
                <a:ext cx="272" cy="227"/>
              </a:xfrm>
              <a:prstGeom prst="rect">
                <a:avLst/>
              </a:prstGeom>
              <a:solidFill>
                <a:srgbClr val="003300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" name="Rectangle 23"/>
              <p:cNvSpPr>
                <a:spLocks noChangeArrowheads="1"/>
              </p:cNvSpPr>
              <p:nvPr/>
            </p:nvSpPr>
            <p:spPr bwMode="auto">
              <a:xfrm>
                <a:off x="1202" y="1933"/>
                <a:ext cx="272" cy="182"/>
              </a:xfrm>
              <a:prstGeom prst="rect">
                <a:avLst/>
              </a:prstGeom>
              <a:solidFill>
                <a:srgbClr val="003300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7" name="Rectangle 24"/>
              <p:cNvSpPr>
                <a:spLocks noChangeArrowheads="1"/>
              </p:cNvSpPr>
              <p:nvPr/>
            </p:nvSpPr>
            <p:spPr bwMode="auto">
              <a:xfrm>
                <a:off x="1202" y="2115"/>
                <a:ext cx="272" cy="227"/>
              </a:xfrm>
              <a:prstGeom prst="rect">
                <a:avLst/>
              </a:prstGeom>
              <a:solidFill>
                <a:srgbClr val="003300">
                  <a:alpha val="3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8" name="Rectangle 25"/>
              <p:cNvSpPr>
                <a:spLocks noChangeArrowheads="1"/>
              </p:cNvSpPr>
              <p:nvPr/>
            </p:nvSpPr>
            <p:spPr bwMode="auto">
              <a:xfrm>
                <a:off x="1202" y="2341"/>
                <a:ext cx="272" cy="182"/>
              </a:xfrm>
              <a:prstGeom prst="rect">
                <a:avLst/>
              </a:prstGeom>
              <a:solidFill>
                <a:srgbClr val="003300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1202" y="2523"/>
                <a:ext cx="272" cy="363"/>
              </a:xfrm>
              <a:prstGeom prst="rect">
                <a:avLst/>
              </a:prstGeom>
              <a:solidFill>
                <a:srgbClr val="003300">
                  <a:alpha val="3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0" name="Rectangle 27"/>
              <p:cNvSpPr>
                <a:spLocks noChangeArrowheads="1"/>
              </p:cNvSpPr>
              <p:nvPr/>
            </p:nvSpPr>
            <p:spPr bwMode="auto">
              <a:xfrm>
                <a:off x="1202" y="2886"/>
                <a:ext cx="272" cy="363"/>
              </a:xfrm>
              <a:prstGeom prst="rect">
                <a:avLst/>
              </a:prstGeom>
              <a:solidFill>
                <a:srgbClr val="003300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86" name="Rectangle 18"/>
          <p:cNvSpPr>
            <a:spLocks noChangeArrowheads="1"/>
          </p:cNvSpPr>
          <p:nvPr/>
        </p:nvSpPr>
        <p:spPr bwMode="auto">
          <a:xfrm>
            <a:off x="1779521" y="2933232"/>
            <a:ext cx="431800" cy="576263"/>
          </a:xfrm>
          <a:prstGeom prst="rect">
            <a:avLst/>
          </a:prstGeom>
          <a:solidFill>
            <a:srgbClr val="FF7C8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7" name="Rectangle 18"/>
          <p:cNvSpPr>
            <a:spLocks noChangeArrowheads="1"/>
          </p:cNvSpPr>
          <p:nvPr/>
        </p:nvSpPr>
        <p:spPr bwMode="auto">
          <a:xfrm>
            <a:off x="3763292" y="2900448"/>
            <a:ext cx="431800" cy="576263"/>
          </a:xfrm>
          <a:prstGeom prst="rect">
            <a:avLst/>
          </a:prstGeom>
          <a:solidFill>
            <a:srgbClr val="FF7C8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643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6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0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0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6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36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943" grpId="0"/>
      <p:bldP spid="1360944" grpId="0"/>
      <p:bldP spid="1360948" grpId="0"/>
      <p:bldP spid="4" grpId="0"/>
      <p:bldP spid="86" grpId="0" animBg="1"/>
      <p:bldP spid="86" grpId="1" animBg="1"/>
      <p:bldP spid="87" grpId="1" animBg="1"/>
      <p:bldP spid="8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526350"/>
            <a:ext cx="8841600" cy="4824412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Let C be a compressor </a:t>
            </a:r>
            <a:r>
              <a:rPr lang="en-US" i="1" dirty="0">
                <a:latin typeface="Tahoma" pitchFamily="34" charset="0"/>
              </a:rPr>
              <a:t>achieving</a:t>
            </a:r>
            <a:r>
              <a:rPr lang="en-US" dirty="0">
                <a:latin typeface="Tahoma" pitchFamily="34" charset="0"/>
              </a:rPr>
              <a:t>  </a:t>
            </a:r>
            <a:r>
              <a:rPr lang="it-IT" sz="2800" dirty="0">
                <a:solidFill>
                  <a:srgbClr val="000099"/>
                </a:solidFill>
                <a:latin typeface="Tahoma" pitchFamily="34" charset="0"/>
                <a:sym typeface="Symbol" pitchFamily="18" charset="2"/>
              </a:rPr>
              <a:t>H</a:t>
            </a:r>
            <a:r>
              <a:rPr lang="it-IT" sz="2800" baseline="-25000" dirty="0">
                <a:solidFill>
                  <a:srgbClr val="000099"/>
                </a:solidFill>
                <a:latin typeface="Tahoma" pitchFamily="34" charset="0"/>
                <a:sym typeface="Symbol" pitchFamily="18" charset="2"/>
              </a:rPr>
              <a:t>0</a:t>
            </a:r>
          </a:p>
          <a:p>
            <a:pPr lvl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it-IT" dirty="0" err="1" smtClean="0">
                <a:solidFill>
                  <a:srgbClr val="000099"/>
                </a:solidFill>
                <a:sym typeface="Symbol" pitchFamily="18" charset="2"/>
              </a:rPr>
              <a:t>Arithmetic</a:t>
            </a:r>
            <a:r>
              <a:rPr lang="it-IT" sz="2100" dirty="0" smtClean="0">
                <a:solidFill>
                  <a:srgbClr val="000099"/>
                </a:solidFill>
                <a:sym typeface="Symbol" pitchFamily="18" charset="2"/>
              </a:rPr>
              <a:t>(</a:t>
            </a:r>
            <a:r>
              <a:rPr lang="it-IT" sz="2900" dirty="0" smtClean="0">
                <a:solidFill>
                  <a:srgbClr val="000099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it-IT" sz="2100" dirty="0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)</a:t>
            </a:r>
            <a:r>
              <a:rPr lang="it-IT" dirty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it-IT" sz="2500" dirty="0">
                <a:solidFill>
                  <a:srgbClr val="000099"/>
                </a:solidFill>
                <a:cs typeface="Arial" pitchFamily="34" charset="0"/>
                <a:sym typeface="Symbol" pitchFamily="18" charset="2"/>
              </a:rPr>
              <a:t>≤ </a:t>
            </a:r>
            <a:r>
              <a:rPr lang="it-IT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it-IT" sz="2900" dirty="0">
                <a:solidFill>
                  <a:srgbClr val="000099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it-IT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it-IT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500" dirty="0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H</a:t>
            </a:r>
            <a:r>
              <a:rPr lang="it-IT" sz="2500" baseline="-25000" dirty="0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0</a:t>
            </a:r>
            <a:r>
              <a:rPr lang="it-IT" sz="2500" dirty="0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(</a:t>
            </a:r>
            <a:r>
              <a:rPr lang="it-IT" sz="2900" dirty="0">
                <a:solidFill>
                  <a:srgbClr val="000099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it-IT" sz="2500" dirty="0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) + 2   bits</a:t>
            </a:r>
            <a:endParaRPr lang="en-US" sz="2000" dirty="0">
              <a:latin typeface="Tahoma" pitchFamily="34" charset="0"/>
            </a:endParaRPr>
          </a:p>
          <a:p>
            <a:pPr>
              <a:lnSpc>
                <a:spcPct val="190000"/>
              </a:lnSpc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3300"/>
                </a:solidFill>
                <a:latin typeface="Tahoma" pitchFamily="34" charset="0"/>
              </a:rPr>
              <a:t>An interesting approach:</a:t>
            </a:r>
            <a:r>
              <a:rPr lang="en-US" sz="2400" dirty="0" smtClean="0">
                <a:latin typeface="Tahoma" pitchFamily="34" charset="0"/>
              </a:rPr>
              <a:t> </a:t>
            </a:r>
            <a:endParaRPr lang="en-US" sz="2400" dirty="0">
              <a:latin typeface="Tahoma" pitchFamily="34" charset="0"/>
            </a:endParaRPr>
          </a:p>
          <a:p>
            <a:pPr lvl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</a:rPr>
              <a:t>Compute </a:t>
            </a:r>
            <a:r>
              <a:rPr lang="en-US" sz="2000" dirty="0" err="1" smtClean="0">
                <a:latin typeface="Tahoma" pitchFamily="34" charset="0"/>
              </a:rPr>
              <a:t>bwt</a:t>
            </a:r>
            <a:r>
              <a:rPr lang="en-US" sz="2000" dirty="0" smtClean="0">
                <a:latin typeface="Tahoma" pitchFamily="34" charset="0"/>
              </a:rPr>
              <a:t>(T), and get a partition </a:t>
            </a:r>
            <a:r>
              <a:rPr lang="en-US" sz="2000" dirty="0" smtClean="0">
                <a:solidFill>
                  <a:srgbClr val="FF3300"/>
                </a:solidFill>
                <a:latin typeface="Symbol" pitchFamily="18" charset="2"/>
              </a:rPr>
              <a:t>P </a:t>
            </a:r>
            <a:r>
              <a:rPr lang="en-US" sz="2000" dirty="0" smtClean="0">
                <a:solidFill>
                  <a:srgbClr val="FF3300"/>
                </a:solidFill>
              </a:rPr>
              <a:t>induced by k</a:t>
            </a:r>
            <a:endParaRPr lang="en-US" sz="2000" dirty="0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</a:rPr>
              <a:t>Apply C on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each piece </a:t>
            </a:r>
            <a:r>
              <a:rPr lang="en-US" sz="2000" dirty="0">
                <a:latin typeface="Tahoma" pitchFamily="34" charset="0"/>
              </a:rPr>
              <a:t>of </a:t>
            </a:r>
            <a:r>
              <a:rPr lang="en-US" sz="2000" dirty="0" smtClean="0">
                <a:latin typeface="Symbol" pitchFamily="18" charset="2"/>
              </a:rPr>
              <a:t>P</a:t>
            </a:r>
            <a:endParaRPr lang="en-US" sz="1800" dirty="0" smtClean="0">
              <a:latin typeface="Tahoma" pitchFamily="34" charset="0"/>
              <a:sym typeface="Wingdings" pitchFamily="2" charset="2"/>
            </a:endParaRPr>
          </a:p>
          <a:p>
            <a:pPr>
              <a:lnSpc>
                <a:spcPct val="190000"/>
              </a:lnSpc>
              <a:buClrTx/>
              <a:buFont typeface="Wingdings" pitchFamily="2" charset="2"/>
              <a:buChar char="ü"/>
            </a:pPr>
            <a:r>
              <a:rPr lang="en-US" sz="2400" dirty="0" smtClean="0">
                <a:latin typeface="Tahoma" pitchFamily="34" charset="0"/>
                <a:sym typeface="Symbol" pitchFamily="18" charset="2"/>
              </a:rPr>
              <a:t>The space is</a:t>
            </a:r>
            <a:endParaRPr lang="it-IT" sz="2400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ts val="1800"/>
              </a:spcBef>
              <a:buClrTx/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The </a:t>
            </a:r>
            <a:r>
              <a:rPr lang="it-IT" sz="2000" dirty="0" err="1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partition</a:t>
            </a:r>
            <a:r>
              <a:rPr lang="it-IT" sz="2000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depends</a:t>
            </a:r>
            <a:r>
              <a:rPr lang="it-IT" sz="2000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 on k</a:t>
            </a:r>
          </a:p>
          <a:p>
            <a:pPr lvl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it-IT" sz="2000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The </a:t>
            </a:r>
            <a:r>
              <a:rPr lang="it-IT" sz="2000" dirty="0" err="1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approximation</a:t>
            </a:r>
            <a:r>
              <a:rPr lang="it-IT" sz="2000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 of </a:t>
            </a:r>
            <a:r>
              <a:rPr lang="it-IT" sz="2000" dirty="0" err="1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H</a:t>
            </a:r>
            <a:r>
              <a:rPr lang="it-IT" sz="2000" baseline="-25000" dirty="0" err="1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k</a:t>
            </a:r>
            <a:r>
              <a:rPr lang="it-IT" sz="2000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(T) </a:t>
            </a:r>
            <a:r>
              <a:rPr lang="it-IT" sz="2000" dirty="0" err="1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depends</a:t>
            </a:r>
            <a:r>
              <a:rPr lang="it-IT" sz="2000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 on </a:t>
            </a:r>
            <a:r>
              <a:rPr lang="it-IT" sz="2000" dirty="0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C and </a:t>
            </a:r>
            <a:r>
              <a:rPr lang="it-IT" sz="2000" dirty="0" err="1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g</a:t>
            </a:r>
            <a:r>
              <a:rPr lang="it-IT" sz="2000" baseline="-25000" dirty="0" err="1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k</a:t>
            </a:r>
            <a:endParaRPr lang="it-IT" sz="2000" baseline="-25000" dirty="0">
              <a:solidFill>
                <a:srgbClr val="FF0000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656158"/>
            <a:ext cx="7772400" cy="720725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Operationally…</a:t>
            </a:r>
            <a:endParaRPr lang="en-US" sz="1500">
              <a:solidFill>
                <a:srgbClr val="000099"/>
              </a:solidFill>
            </a:endParaRPr>
          </a:p>
        </p:txBody>
      </p:sp>
      <p:sp>
        <p:nvSpPr>
          <p:cNvPr id="1362948" name="AutoShape 4"/>
          <p:cNvSpPr>
            <a:spLocks noChangeArrowheads="1"/>
          </p:cNvSpPr>
          <p:nvPr/>
        </p:nvSpPr>
        <p:spPr bwMode="auto">
          <a:xfrm>
            <a:off x="4194607" y="5692910"/>
            <a:ext cx="4949393" cy="116508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it-IT" sz="2000" dirty="0" err="1">
                <a:solidFill>
                  <a:srgbClr val="000099"/>
                </a:solidFill>
                <a:latin typeface="Comic Sans MS" pitchFamily="66" charset="0"/>
              </a:rPr>
              <a:t>Optimal</a:t>
            </a:r>
            <a:r>
              <a:rPr lang="it-IT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omic Sans MS" pitchFamily="66" charset="0"/>
              </a:rPr>
              <a:t>partition</a:t>
            </a:r>
            <a:r>
              <a:rPr lang="it-IT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000" dirty="0">
                <a:solidFill>
                  <a:srgbClr val="000099"/>
                </a:solidFill>
                <a:latin typeface="Symbol" pitchFamily="18" charset="2"/>
              </a:rPr>
              <a:t>P</a:t>
            </a:r>
            <a:r>
              <a:rPr lang="it-IT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000" dirty="0">
                <a:solidFill>
                  <a:srgbClr val="000099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t-IT" sz="2000" dirty="0" err="1">
                <a:solidFill>
                  <a:srgbClr val="000099"/>
                </a:solidFill>
                <a:latin typeface="Comic Sans MS" pitchFamily="66" charset="0"/>
                <a:sym typeface="Wingdings" pitchFamily="2" charset="2"/>
              </a:rPr>
              <a:t>shortest</a:t>
            </a:r>
            <a:r>
              <a:rPr lang="it-IT" sz="2000" dirty="0">
                <a:solidFill>
                  <a:srgbClr val="000099"/>
                </a:solidFill>
                <a:latin typeface="Comic Sans MS" pitchFamily="66" charset="0"/>
                <a:sym typeface="Wingdings" pitchFamily="2" charset="2"/>
              </a:rPr>
              <a:t> |C(</a:t>
            </a:r>
            <a:r>
              <a:rPr lang="it-IT" sz="2000" dirty="0">
                <a:solidFill>
                  <a:srgbClr val="000099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it-IT" sz="2000" dirty="0">
                <a:solidFill>
                  <a:srgbClr val="000099"/>
                </a:solidFill>
                <a:latin typeface="Comic Sans MS" pitchFamily="66" charset="0"/>
                <a:sym typeface="Wingdings" pitchFamily="2" charset="2"/>
              </a:rPr>
              <a:t>)|</a:t>
            </a:r>
            <a:endParaRPr lang="it-IT" sz="20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dirty="0">
                <a:latin typeface="Comic Sans MS" pitchFamily="66" charset="0"/>
              </a:rPr>
              <a:t> </a:t>
            </a:r>
            <a:r>
              <a:rPr lang="it-IT" dirty="0" smtClean="0">
                <a:latin typeface="Comic Sans MS" pitchFamily="66" charset="0"/>
              </a:rPr>
              <a:t>O(n) time</a:t>
            </a:r>
            <a:endParaRPr lang="it-IT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H</a:t>
            </a:r>
            <a:r>
              <a:rPr lang="it-IT" baseline="-25000" dirty="0" err="1">
                <a:latin typeface="Comic Sans MS" pitchFamily="66" charset="0"/>
              </a:rPr>
              <a:t>k</a:t>
            </a:r>
            <a:r>
              <a:rPr lang="it-IT" dirty="0" err="1">
                <a:latin typeface="Comic Sans MS" pitchFamily="66" charset="0"/>
              </a:rPr>
              <a:t>-bound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holds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simultaneously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</a:t>
            </a:r>
            <a:r>
              <a:rPr lang="it-IT" dirty="0">
                <a:latin typeface="Comic Sans MS" pitchFamily="66" charset="0"/>
              </a:rPr>
              <a:t>k </a:t>
            </a:r>
            <a:r>
              <a:rPr lang="it-IT" dirty="0"/>
              <a:t>≥</a:t>
            </a:r>
            <a:r>
              <a:rPr lang="it-IT" dirty="0">
                <a:latin typeface=""/>
              </a:rPr>
              <a:t> 0</a:t>
            </a:r>
          </a:p>
        </p:txBody>
      </p:sp>
      <p:grpSp>
        <p:nvGrpSpPr>
          <p:cNvPr id="1362949" name="Group 5"/>
          <p:cNvGrpSpPr>
            <a:grpSpLocks/>
          </p:cNvGrpSpPr>
          <p:nvPr/>
        </p:nvGrpSpPr>
        <p:grpSpPr bwMode="auto">
          <a:xfrm>
            <a:off x="467544" y="5692910"/>
            <a:ext cx="3662102" cy="990600"/>
            <a:chOff x="282" y="3781"/>
            <a:chExt cx="2216" cy="624"/>
          </a:xfrm>
        </p:grpSpPr>
        <p:sp>
          <p:nvSpPr>
            <p:cNvPr id="1362950" name="AutoShape 6"/>
            <p:cNvSpPr>
              <a:spLocks noChangeArrowheads="1"/>
            </p:cNvSpPr>
            <p:nvPr/>
          </p:nvSpPr>
          <p:spPr bwMode="auto">
            <a:xfrm>
              <a:off x="282" y="3781"/>
              <a:ext cx="1679" cy="624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2000" dirty="0" err="1">
                  <a:solidFill>
                    <a:schemeClr val="bg1"/>
                  </a:solidFill>
                  <a:latin typeface="Comic Sans MS" pitchFamily="66" charset="0"/>
                </a:rPr>
                <a:t>Compression</a:t>
              </a:r>
              <a:r>
                <a:rPr lang="it-IT" sz="2000" dirty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it-IT" sz="2000" dirty="0" smtClean="0">
                  <a:solidFill>
                    <a:schemeClr val="bg1"/>
                  </a:solidFill>
                  <a:latin typeface="Comic Sans MS" pitchFamily="66" charset="0"/>
                </a:rPr>
                <a:t>booster</a:t>
              </a: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omic Sans MS" pitchFamily="66" charset="0"/>
                </a:rPr>
                <a:t>[J. ACM ‘05]</a:t>
              </a:r>
              <a:endParaRPr lang="it-IT" sz="2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362951" name="AutoShape 7"/>
            <p:cNvSpPr>
              <a:spLocks noChangeArrowheads="1"/>
            </p:cNvSpPr>
            <p:nvPr/>
          </p:nvSpPr>
          <p:spPr bwMode="auto">
            <a:xfrm>
              <a:off x="2001" y="3846"/>
              <a:ext cx="497" cy="408"/>
            </a:xfrm>
            <a:prstGeom prst="leftArrow">
              <a:avLst>
                <a:gd name="adj1" fmla="val 50000"/>
                <a:gd name="adj2" fmla="val 30453"/>
              </a:avLst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67744" y="4043685"/>
            <a:ext cx="6994931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it-IT" sz="2200" dirty="0">
                <a:cs typeface="Tahoma" pitchFamily="34" charset="0"/>
              </a:rPr>
              <a:t>=</a:t>
            </a:r>
            <a:r>
              <a:rPr lang="it-IT" sz="2200" dirty="0">
                <a:solidFill>
                  <a:schemeClr val="tx2"/>
                </a:solidFill>
                <a:cs typeface="Tahoma" pitchFamily="34" charset="0"/>
              </a:rPr>
              <a:t>  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∑</a:t>
            </a:r>
            <a:r>
              <a:rPr lang="it-IT" sz="2400" baseline="-34000" dirty="0"/>
              <a:t>|</a:t>
            </a:r>
            <a:r>
              <a:rPr lang="it-IT" sz="2400" baseline="-32000" dirty="0">
                <a:latin typeface="Symbol" pitchFamily="18" charset="2"/>
                <a:cs typeface="Tahoma" pitchFamily="34" charset="0"/>
              </a:rPr>
              <a:t>w</a:t>
            </a:r>
            <a:r>
              <a:rPr lang="it-IT" sz="2400" baseline="-36000" dirty="0">
                <a:cs typeface="Tahoma" pitchFamily="34" charset="0"/>
              </a:rPr>
              <a:t>|</a:t>
            </a:r>
            <a:r>
              <a:rPr lang="it-IT" sz="2400" baseline="-32000" dirty="0">
                <a:cs typeface="Tahoma" pitchFamily="34" charset="0"/>
              </a:rPr>
              <a:t>=k</a:t>
            </a:r>
            <a:r>
              <a:rPr lang="it-IT" sz="2400" baseline="-320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it-IT" sz="2400" baseline="-32000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 |C(</a:t>
            </a:r>
            <a:r>
              <a:rPr lang="it-IT" sz="2400" dirty="0" smtClean="0">
                <a:solidFill>
                  <a:schemeClr val="tx2"/>
                </a:solidFill>
              </a:rPr>
              <a:t>T[</a:t>
            </a:r>
            <a:r>
              <a:rPr lang="it-IT" sz="2400" dirty="0" smtClean="0">
                <a:solidFill>
                  <a:schemeClr val="tx2"/>
                </a:solidFill>
                <a:latin typeface="Symbol" pitchFamily="18" charset="2"/>
                <a:cs typeface="Tahoma" pitchFamily="34" charset="0"/>
              </a:rPr>
              <a:t>w</a:t>
            </a:r>
            <a:r>
              <a:rPr lang="it-IT" sz="2400" dirty="0" smtClean="0">
                <a:solidFill>
                  <a:schemeClr val="tx2"/>
                </a:solidFill>
              </a:rPr>
              <a:t>]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)| </a:t>
            </a:r>
            <a:r>
              <a:rPr lang="it-IT" sz="2400" dirty="0">
                <a:solidFill>
                  <a:srgbClr val="000099"/>
                </a:solidFill>
                <a:cs typeface="Arial" pitchFamily="34" charset="0"/>
                <a:sym typeface="Symbol" pitchFamily="18" charset="2"/>
              </a:rPr>
              <a:t>≤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  </a:t>
            </a:r>
            <a:r>
              <a:rPr lang="it-IT" sz="2400" dirty="0">
                <a:solidFill>
                  <a:schemeClr val="tx2"/>
                </a:solidFill>
                <a:cs typeface="Tahoma" pitchFamily="34" charset="0"/>
              </a:rPr>
              <a:t>∑</a:t>
            </a:r>
            <a:r>
              <a:rPr lang="it-IT" sz="2400" baseline="-34000" dirty="0"/>
              <a:t>|</a:t>
            </a:r>
            <a:r>
              <a:rPr lang="it-IT" sz="2400" baseline="-32000" dirty="0">
                <a:latin typeface="Symbol" pitchFamily="18" charset="2"/>
                <a:cs typeface="Tahoma" pitchFamily="34" charset="0"/>
              </a:rPr>
              <a:t>w</a:t>
            </a:r>
            <a:r>
              <a:rPr lang="it-IT" sz="2400" baseline="-36000" dirty="0">
                <a:cs typeface="Tahoma" pitchFamily="34" charset="0"/>
              </a:rPr>
              <a:t>|</a:t>
            </a:r>
            <a:r>
              <a:rPr lang="it-IT" sz="2400" baseline="-32000" dirty="0">
                <a:cs typeface="Tahoma" pitchFamily="34" charset="0"/>
              </a:rPr>
              <a:t>=k</a:t>
            </a:r>
            <a:r>
              <a:rPr lang="it-IT" sz="2400" baseline="-32000" dirty="0">
                <a:solidFill>
                  <a:schemeClr val="tx2"/>
                </a:solidFill>
                <a:cs typeface="Tahoma" pitchFamily="34" charset="0"/>
              </a:rPr>
              <a:t>  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( |T[</a:t>
            </a:r>
            <a:r>
              <a:rPr lang="it-IT" sz="2400" dirty="0" smtClean="0">
                <a:solidFill>
                  <a:schemeClr val="tx2"/>
                </a:solidFill>
                <a:latin typeface="Symbol" pitchFamily="18" charset="2"/>
                <a:cs typeface="Tahoma" pitchFamily="34" charset="0"/>
              </a:rPr>
              <a:t>w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]| </a:t>
            </a:r>
            <a:r>
              <a:rPr lang="it-IT" sz="2400" dirty="0" smtClean="0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H</a:t>
            </a:r>
            <a:r>
              <a:rPr lang="it-IT" sz="2400" baseline="-25000" dirty="0" smtClean="0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0 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(</a:t>
            </a:r>
            <a:r>
              <a:rPr lang="it-IT" sz="2400" dirty="0" smtClean="0">
                <a:solidFill>
                  <a:schemeClr val="tx2"/>
                </a:solidFill>
              </a:rPr>
              <a:t>T[</a:t>
            </a:r>
            <a:r>
              <a:rPr lang="it-IT" sz="2400" dirty="0" smtClean="0">
                <a:solidFill>
                  <a:schemeClr val="tx2"/>
                </a:solidFill>
                <a:latin typeface="Symbol" pitchFamily="18" charset="2"/>
                <a:cs typeface="Tahoma" pitchFamily="34" charset="0"/>
              </a:rPr>
              <a:t>w</a:t>
            </a:r>
            <a:r>
              <a:rPr lang="it-IT" sz="2400" dirty="0" smtClean="0">
                <a:solidFill>
                  <a:schemeClr val="tx2"/>
                </a:solidFill>
              </a:rPr>
              <a:t>]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) + 2 )</a:t>
            </a:r>
          </a:p>
          <a:p>
            <a:pPr>
              <a:lnSpc>
                <a:spcPct val="160000"/>
              </a:lnSpc>
            </a:pPr>
            <a:r>
              <a:rPr lang="it-IT" sz="2400" dirty="0">
                <a:solidFill>
                  <a:schemeClr val="tx2"/>
                </a:solidFill>
                <a:cs typeface="Tahoma" pitchFamily="34" charset="0"/>
              </a:rPr>
              <a:t>	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	       </a:t>
            </a:r>
            <a:r>
              <a:rPr lang="it-IT" sz="2400" dirty="0" smtClean="0">
                <a:solidFill>
                  <a:srgbClr val="000099"/>
                </a:solidFill>
                <a:cs typeface="Arial" pitchFamily="34" charset="0"/>
                <a:sym typeface="Symbol" pitchFamily="18" charset="2"/>
              </a:rPr>
              <a:t>≤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  |T| </a:t>
            </a:r>
            <a:r>
              <a:rPr lang="it-IT" sz="2400" dirty="0" err="1" smtClean="0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H</a:t>
            </a:r>
            <a:r>
              <a:rPr lang="it-IT" sz="2400" baseline="-25000" dirty="0" err="1" smtClean="0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k</a:t>
            </a:r>
            <a:r>
              <a:rPr lang="it-IT" sz="2400" baseline="-25000" dirty="0" smtClean="0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(</a:t>
            </a:r>
            <a:r>
              <a:rPr lang="it-IT" sz="2400" dirty="0" smtClean="0">
                <a:solidFill>
                  <a:schemeClr val="tx2"/>
                </a:solidFill>
              </a:rPr>
              <a:t>T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) </a:t>
            </a:r>
            <a:r>
              <a:rPr lang="it-IT" sz="2400" dirty="0">
                <a:solidFill>
                  <a:schemeClr val="tx2"/>
                </a:solidFill>
                <a:cs typeface="Tahoma" pitchFamily="34" charset="0"/>
              </a:rPr>
              <a:t>+ </a:t>
            </a:r>
            <a:r>
              <a:rPr lang="it-IT" sz="2400" dirty="0" smtClean="0">
                <a:solidFill>
                  <a:schemeClr val="tx2"/>
                </a:solidFill>
                <a:cs typeface="Tahoma" pitchFamily="34" charset="0"/>
              </a:rPr>
              <a:t>2 </a:t>
            </a:r>
            <a:r>
              <a:rPr lang="it-IT" sz="2400" dirty="0" err="1" smtClean="0">
                <a:solidFill>
                  <a:schemeClr val="tx2"/>
                </a:solidFill>
                <a:cs typeface="Tahoma" pitchFamily="34" charset="0"/>
              </a:rPr>
              <a:t>g</a:t>
            </a:r>
            <a:r>
              <a:rPr lang="it-IT" sz="2400" baseline="-25000" dirty="0" err="1" smtClean="0">
                <a:solidFill>
                  <a:schemeClr val="tx2"/>
                </a:solidFill>
                <a:cs typeface="Tahoma" pitchFamily="34" charset="0"/>
              </a:rPr>
              <a:t>k</a:t>
            </a:r>
            <a:endParaRPr lang="it-IT" sz="2400" baseline="-25000" dirty="0">
              <a:solidFill>
                <a:schemeClr val="tx2"/>
              </a:solidFill>
              <a:cs typeface="Tahoma" pitchFamily="34" charset="0"/>
            </a:endParaRPr>
          </a:p>
          <a:p>
            <a:pPr>
              <a:lnSpc>
                <a:spcPct val="160000"/>
              </a:lnSpc>
            </a:pPr>
            <a:endParaRPr lang="it-IT" sz="2400" dirty="0">
              <a:solidFill>
                <a:schemeClr val="tx2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629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6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6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6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8" grpId="0" build="allAtOnce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Huffman Code</a:t>
            </a:r>
          </a:p>
        </p:txBody>
      </p:sp>
      <p:sp>
        <p:nvSpPr>
          <p:cNvPr id="909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4582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Invented by Huffman as a class assignment in ‘50.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Used in most compression algorithms</a:t>
            </a:r>
          </a:p>
          <a:p>
            <a:pPr lvl="1" eaLnBrk="1" hangingPunct="1"/>
            <a:r>
              <a:rPr lang="en-US" dirty="0" err="1" smtClean="0"/>
              <a:t>gzip</a:t>
            </a:r>
            <a:r>
              <a:rPr lang="en-US" dirty="0" smtClean="0"/>
              <a:t>, </a:t>
            </a:r>
            <a:r>
              <a:rPr lang="en-US" dirty="0" err="1" smtClean="0"/>
              <a:t>bzip</a:t>
            </a:r>
            <a:r>
              <a:rPr lang="en-US" dirty="0" smtClean="0"/>
              <a:t>, jpeg (as option), fax compression,…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Properties:</a:t>
            </a:r>
          </a:p>
          <a:p>
            <a:pPr lvl="1" eaLnBrk="1" hangingPunct="1"/>
            <a:r>
              <a:rPr lang="en-US" dirty="0" smtClean="0"/>
              <a:t>Generates </a:t>
            </a:r>
            <a:r>
              <a:rPr lang="en-US" b="1" dirty="0" smtClean="0">
                <a:solidFill>
                  <a:srgbClr val="FF0000"/>
                </a:solidFill>
              </a:rPr>
              <a:t>optimal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prefix</a:t>
            </a:r>
            <a:r>
              <a:rPr lang="en-US" dirty="0" smtClean="0"/>
              <a:t> codes</a:t>
            </a:r>
          </a:p>
          <a:p>
            <a:pPr lvl="1" eaLnBrk="1" hangingPunct="1"/>
            <a:r>
              <a:rPr lang="en-US" dirty="0" smtClean="0"/>
              <a:t>Fast to encode and decode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9512" y="5561945"/>
            <a:ext cx="86231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/>
              <a:t>We can prove that (n=|T|): </a:t>
            </a:r>
          </a:p>
          <a:p>
            <a:pPr algn="ctr" eaLnBrk="1" hangingPunct="1">
              <a:buNone/>
            </a:pPr>
            <a:r>
              <a:rPr lang="en-US" dirty="0"/>
              <a:t>n H(T) </a:t>
            </a:r>
            <a:r>
              <a:rPr lang="en-US" b="1" dirty="0">
                <a:solidFill>
                  <a:srgbClr val="FF0000"/>
                </a:solidFill>
              </a:rPr>
              <a:t>≤</a:t>
            </a:r>
            <a:r>
              <a:rPr lang="en-US" dirty="0"/>
              <a:t>   |Huff(T)|  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dirty="0"/>
              <a:t> n H(T) </a:t>
            </a:r>
            <a:r>
              <a:rPr lang="en-US" dirty="0">
                <a:solidFill>
                  <a:srgbClr val="C00000"/>
                </a:solidFill>
              </a:rPr>
              <a:t>+ n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means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it </a:t>
            </a:r>
            <a:r>
              <a:rPr lang="it-IT" sz="2400" dirty="0" err="1" smtClean="0"/>
              <a:t>looses</a:t>
            </a:r>
            <a:r>
              <a:rPr lang="it-IT" sz="2400" dirty="0" smtClean="0"/>
              <a:t> 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&lt; </a:t>
            </a:r>
            <a:r>
              <a:rPr lang="en-US" sz="2400" dirty="0">
                <a:solidFill>
                  <a:srgbClr val="CC0000"/>
                </a:solidFill>
              </a:rPr>
              <a:t>1 bit </a:t>
            </a:r>
            <a:r>
              <a:rPr lang="en-US" sz="2400" dirty="0"/>
              <a:t>per symbol on </a:t>
            </a:r>
            <a:r>
              <a:rPr lang="en-US" sz="2400" dirty="0" err="1" smtClean="0"/>
              <a:t>avg</a:t>
            </a:r>
            <a:r>
              <a:rPr lang="en-US" sz="2400" dirty="0" smtClean="0"/>
              <a:t> !</a:t>
            </a:r>
            <a:endParaRPr lang="en-US" sz="2400" dirty="0"/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7345669" y="5233332"/>
            <a:ext cx="1763688" cy="980728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Good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 or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bad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 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9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9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9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9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9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9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9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9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9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coding</a:t>
            </a:r>
          </a:p>
        </p:txBody>
      </p:sp>
      <p:sp>
        <p:nvSpPr>
          <p:cNvPr id="932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Given a text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symbols it takes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nH</a:t>
            </a:r>
            <a:r>
              <a:rPr lang="en-US" baseline="-25000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rgbClr val="FF0000"/>
                </a:solidFill>
              </a:rPr>
              <a:t>+2 </a:t>
            </a:r>
            <a:r>
              <a:rPr lang="en-US" dirty="0" smtClean="0"/>
              <a:t>bits vs.  </a:t>
            </a:r>
            <a:r>
              <a:rPr lang="en-US" dirty="0" smtClean="0">
                <a:solidFill>
                  <a:srgbClr val="FF0000"/>
                </a:solidFill>
              </a:rPr>
              <a:t>(nH</a:t>
            </a:r>
            <a:r>
              <a:rPr lang="en-US" baseline="-25000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rgbClr val="FF0000"/>
                </a:solidFill>
              </a:rPr>
              <a:t>+n) </a:t>
            </a:r>
            <a:r>
              <a:rPr lang="en-US" dirty="0" smtClean="0"/>
              <a:t>bits of Huffman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Used in PPM, JPEG/MPEG (as option), …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More time costly than Huffman, but integer implementation is “</a:t>
            </a:r>
            <a:r>
              <a:rPr lang="en-US" i="1" dirty="0" smtClean="0"/>
              <a:t>not bad”</a:t>
            </a:r>
            <a:r>
              <a:rPr lang="en-US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Symbol interval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598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/>
              <a:t>Assign each symbol to an interval [0, 1).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31925" y="2959100"/>
            <a:ext cx="1717675" cy="2667000"/>
            <a:chOff x="672" y="2064"/>
            <a:chExt cx="1082" cy="1680"/>
          </a:xfrm>
        </p:grpSpPr>
        <p:sp>
          <p:nvSpPr>
            <p:cNvPr id="6152" name="Line 5"/>
            <p:cNvSpPr>
              <a:spLocks noChangeShapeType="1"/>
            </p:cNvSpPr>
            <p:nvPr/>
          </p:nvSpPr>
          <p:spPr bwMode="auto">
            <a:xfrm flipV="1">
              <a:off x="1152" y="2172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3" name="Line 6"/>
            <p:cNvSpPr>
              <a:spLocks noChangeShapeType="1"/>
            </p:cNvSpPr>
            <p:nvPr/>
          </p:nvSpPr>
          <p:spPr bwMode="auto">
            <a:xfrm flipH="1">
              <a:off x="1056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4" name="Line 7"/>
            <p:cNvSpPr>
              <a:spLocks noChangeShapeType="1"/>
            </p:cNvSpPr>
            <p:nvPr/>
          </p:nvSpPr>
          <p:spPr bwMode="auto">
            <a:xfrm flipH="1">
              <a:off x="1056" y="3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 flipH="1">
              <a:off x="1056" y="25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6" name="Line 9"/>
            <p:cNvSpPr>
              <a:spLocks noChangeShapeType="1"/>
            </p:cNvSpPr>
            <p:nvPr/>
          </p:nvSpPr>
          <p:spPr bwMode="auto">
            <a:xfrm flipH="1">
              <a:off x="1056" y="21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1200" y="3312"/>
              <a:ext cx="5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6158" name="Text Box 11"/>
            <p:cNvSpPr txBox="1">
              <a:spLocks noChangeArrowheads="1"/>
            </p:cNvSpPr>
            <p:nvPr/>
          </p:nvSpPr>
          <p:spPr bwMode="auto">
            <a:xfrm>
              <a:off x="1200" y="2208"/>
              <a:ext cx="5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6159" name="Text Box 12"/>
            <p:cNvSpPr txBox="1">
              <a:spLocks noChangeArrowheads="1"/>
            </p:cNvSpPr>
            <p:nvPr/>
          </p:nvSpPr>
          <p:spPr bwMode="auto">
            <a:xfrm>
              <a:off x="1194" y="2784"/>
              <a:ext cx="5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6160" name="Text Box 13"/>
            <p:cNvSpPr txBox="1">
              <a:spLocks noChangeArrowheads="1"/>
            </p:cNvSpPr>
            <p:nvPr/>
          </p:nvSpPr>
          <p:spPr bwMode="auto">
            <a:xfrm>
              <a:off x="672" y="3456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0.0</a:t>
              </a:r>
            </a:p>
          </p:txBody>
        </p:sp>
        <p:sp>
          <p:nvSpPr>
            <p:cNvPr id="6161" name="Text Box 14"/>
            <p:cNvSpPr txBox="1">
              <a:spLocks noChangeArrowheads="1"/>
            </p:cNvSpPr>
            <p:nvPr/>
          </p:nvSpPr>
          <p:spPr bwMode="auto">
            <a:xfrm>
              <a:off x="672" y="316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0.2</a:t>
              </a:r>
            </a:p>
          </p:txBody>
        </p:sp>
        <p:sp>
          <p:nvSpPr>
            <p:cNvPr id="6162" name="Text Box 15"/>
            <p:cNvSpPr txBox="1">
              <a:spLocks noChangeArrowheads="1"/>
            </p:cNvSpPr>
            <p:nvPr/>
          </p:nvSpPr>
          <p:spPr bwMode="auto">
            <a:xfrm>
              <a:off x="672" y="244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0.7</a:t>
              </a:r>
            </a:p>
          </p:txBody>
        </p:sp>
        <p:sp>
          <p:nvSpPr>
            <p:cNvPr id="6163" name="Text Box 16"/>
            <p:cNvSpPr txBox="1">
              <a:spLocks noChangeArrowheads="1"/>
            </p:cNvSpPr>
            <p:nvPr/>
          </p:nvSpPr>
          <p:spPr bwMode="auto">
            <a:xfrm>
              <a:off x="672" y="2064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1.0</a:t>
              </a:r>
            </a:p>
          </p:txBody>
        </p:sp>
      </p:grp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3673500" y="4008860"/>
            <a:ext cx="447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i="1" dirty="0">
                <a:latin typeface="Times New Roman" pitchFamily="18" charset="0"/>
              </a:rPr>
              <a:t>f(a) = .0,   f(b) = .2,   f(c) = .7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151" name="Text Box 19"/>
          <p:cNvSpPr txBox="1">
            <a:spLocks noChangeArrowheads="1"/>
          </p:cNvSpPr>
          <p:nvPr/>
        </p:nvSpPr>
        <p:spPr bwMode="auto">
          <a:xfrm>
            <a:off x="977925" y="5955041"/>
            <a:ext cx="66736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dirty="0" smtClean="0">
                <a:latin typeface="Comic Sans MS" pitchFamily="66" charset="0"/>
              </a:rPr>
              <a:t>e.g. the </a:t>
            </a:r>
            <a:r>
              <a:rPr lang="en-US" sz="2800" b="1" u="sng" dirty="0" smtClean="0">
                <a:latin typeface="Comic Sans MS" pitchFamily="66" charset="0"/>
              </a:rPr>
              <a:t>symbol </a:t>
            </a:r>
            <a:r>
              <a:rPr lang="en-US" sz="2800" b="1" u="sng" dirty="0">
                <a:latin typeface="Comic Sans MS" pitchFamily="66" charset="0"/>
              </a:rPr>
              <a:t>interval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for </a:t>
            </a:r>
            <a:r>
              <a:rPr lang="en-US" sz="2800" dirty="0">
                <a:latin typeface="Comic Sans MS" pitchFamily="66" charset="0"/>
              </a:rPr>
              <a:t>b </a:t>
            </a:r>
            <a:r>
              <a:rPr lang="en-US" sz="2800" dirty="0" smtClean="0">
                <a:latin typeface="Comic Sans MS" pitchFamily="66" charset="0"/>
              </a:rPr>
              <a:t>is </a:t>
            </a:r>
            <a:r>
              <a:rPr lang="en-US" sz="2800" dirty="0">
                <a:latin typeface="Comic Sans MS" pitchFamily="66" charset="0"/>
              </a:rPr>
              <a:t>[.2,.7</a:t>
            </a:r>
            <a:r>
              <a:rPr lang="en-US" sz="2800" dirty="0" smtClean="0">
                <a:latin typeface="Comic Sans MS" pitchFamily="66" charset="0"/>
              </a:rPr>
              <a:t>)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Encoding a sequence of symbols</a:t>
            </a:r>
          </a:p>
        </p:txBody>
      </p:sp>
      <p:sp>
        <p:nvSpPr>
          <p:cNvPr id="937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Coding the sequence: </a:t>
            </a:r>
            <a:r>
              <a:rPr lang="en-US" b="1" dirty="0" smtClean="0"/>
              <a:t>bac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The final sequence interval is </a:t>
            </a:r>
            <a:r>
              <a:rPr lang="en-US" b="1" dirty="0" smtClean="0"/>
              <a:t>[.27,.3)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2349500"/>
            <a:ext cx="5845175" cy="2819400"/>
            <a:chOff x="788" y="1344"/>
            <a:chExt cx="3682" cy="1776"/>
          </a:xfrm>
        </p:grpSpPr>
        <p:sp>
          <p:nvSpPr>
            <p:cNvPr id="937988" name="Line 5"/>
            <p:cNvSpPr>
              <a:spLocks noChangeShapeType="1"/>
            </p:cNvSpPr>
            <p:nvPr/>
          </p:nvSpPr>
          <p:spPr bwMode="auto">
            <a:xfrm flipV="1">
              <a:off x="1152" y="150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89" name="Line 6"/>
            <p:cNvSpPr>
              <a:spLocks noChangeShapeType="1"/>
            </p:cNvSpPr>
            <p:nvPr/>
          </p:nvSpPr>
          <p:spPr bwMode="auto">
            <a:xfrm flipH="1">
              <a:off x="1152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0" name="Line 7"/>
            <p:cNvSpPr>
              <a:spLocks noChangeShapeType="1"/>
            </p:cNvSpPr>
            <p:nvPr/>
          </p:nvSpPr>
          <p:spPr bwMode="auto">
            <a:xfrm flipH="1">
              <a:off x="1152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1" name="Line 8"/>
            <p:cNvSpPr>
              <a:spLocks noChangeShapeType="1"/>
            </p:cNvSpPr>
            <p:nvPr/>
          </p:nvSpPr>
          <p:spPr bwMode="auto">
            <a:xfrm flipH="1">
              <a:off x="1152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2" name="Line 9"/>
            <p:cNvSpPr>
              <a:spLocks noChangeShapeType="1"/>
            </p:cNvSpPr>
            <p:nvPr/>
          </p:nvSpPr>
          <p:spPr bwMode="auto">
            <a:xfrm flipH="1">
              <a:off x="1152" y="15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3" name="Text Box 10"/>
            <p:cNvSpPr txBox="1">
              <a:spLocks noChangeArrowheads="1"/>
            </p:cNvSpPr>
            <p:nvPr/>
          </p:nvSpPr>
          <p:spPr bwMode="auto">
            <a:xfrm>
              <a:off x="1236" y="265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37994" name="Text Box 11"/>
            <p:cNvSpPr txBox="1">
              <a:spLocks noChangeArrowheads="1"/>
            </p:cNvSpPr>
            <p:nvPr/>
          </p:nvSpPr>
          <p:spPr bwMode="auto">
            <a:xfrm>
              <a:off x="1236" y="155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37995" name="Text Box 12"/>
            <p:cNvSpPr txBox="1">
              <a:spLocks noChangeArrowheads="1"/>
            </p:cNvSpPr>
            <p:nvPr/>
          </p:nvSpPr>
          <p:spPr bwMode="auto">
            <a:xfrm>
              <a:off x="1231" y="213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37996" name="Text Box 13"/>
            <p:cNvSpPr txBox="1">
              <a:spLocks noChangeArrowheads="1"/>
            </p:cNvSpPr>
            <p:nvPr/>
          </p:nvSpPr>
          <p:spPr bwMode="auto">
            <a:xfrm>
              <a:off x="788" y="2803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0.0</a:t>
              </a:r>
            </a:p>
          </p:txBody>
        </p:sp>
        <p:sp>
          <p:nvSpPr>
            <p:cNvPr id="937997" name="Text Box 14"/>
            <p:cNvSpPr txBox="1">
              <a:spLocks noChangeArrowheads="1"/>
            </p:cNvSpPr>
            <p:nvPr/>
          </p:nvSpPr>
          <p:spPr bwMode="auto">
            <a:xfrm>
              <a:off x="788" y="251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37998" name="Text Box 15"/>
            <p:cNvSpPr txBox="1">
              <a:spLocks noChangeArrowheads="1"/>
            </p:cNvSpPr>
            <p:nvPr/>
          </p:nvSpPr>
          <p:spPr bwMode="auto">
            <a:xfrm>
              <a:off x="788" y="179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37999" name="Text Box 16"/>
            <p:cNvSpPr txBox="1">
              <a:spLocks noChangeArrowheads="1"/>
            </p:cNvSpPr>
            <p:nvPr/>
          </p:nvSpPr>
          <p:spPr bwMode="auto">
            <a:xfrm>
              <a:off x="788" y="1411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1.0</a:t>
              </a:r>
            </a:p>
          </p:txBody>
        </p:sp>
        <p:sp>
          <p:nvSpPr>
            <p:cNvPr id="938000" name="Line 17"/>
            <p:cNvSpPr>
              <a:spLocks noChangeShapeType="1"/>
            </p:cNvSpPr>
            <p:nvPr/>
          </p:nvSpPr>
          <p:spPr bwMode="auto">
            <a:xfrm flipV="1">
              <a:off x="2640" y="150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1" name="Line 18"/>
            <p:cNvSpPr>
              <a:spLocks noChangeShapeType="1"/>
            </p:cNvSpPr>
            <p:nvPr/>
          </p:nvSpPr>
          <p:spPr bwMode="auto">
            <a:xfrm flipH="1">
              <a:off x="2544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2" name="Line 19"/>
            <p:cNvSpPr>
              <a:spLocks noChangeShapeType="1"/>
            </p:cNvSpPr>
            <p:nvPr/>
          </p:nvSpPr>
          <p:spPr bwMode="auto">
            <a:xfrm flipH="1">
              <a:off x="2544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3" name="Line 20"/>
            <p:cNvSpPr>
              <a:spLocks noChangeShapeType="1"/>
            </p:cNvSpPr>
            <p:nvPr/>
          </p:nvSpPr>
          <p:spPr bwMode="auto">
            <a:xfrm flipH="1">
              <a:off x="2544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4" name="Line 21"/>
            <p:cNvSpPr>
              <a:spLocks noChangeShapeType="1"/>
            </p:cNvSpPr>
            <p:nvPr/>
          </p:nvSpPr>
          <p:spPr bwMode="auto">
            <a:xfrm flipH="1">
              <a:off x="2544" y="15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5" name="Text Box 22"/>
            <p:cNvSpPr txBox="1">
              <a:spLocks noChangeArrowheads="1"/>
            </p:cNvSpPr>
            <p:nvPr/>
          </p:nvSpPr>
          <p:spPr bwMode="auto">
            <a:xfrm>
              <a:off x="2645" y="265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38006" name="Text Box 23"/>
            <p:cNvSpPr txBox="1">
              <a:spLocks noChangeArrowheads="1"/>
            </p:cNvSpPr>
            <p:nvPr/>
          </p:nvSpPr>
          <p:spPr bwMode="auto">
            <a:xfrm>
              <a:off x="2645" y="155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38007" name="Text Box 24"/>
            <p:cNvSpPr txBox="1">
              <a:spLocks noChangeArrowheads="1"/>
            </p:cNvSpPr>
            <p:nvPr/>
          </p:nvSpPr>
          <p:spPr bwMode="auto">
            <a:xfrm>
              <a:off x="2640" y="2064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38008" name="Text Box 25"/>
            <p:cNvSpPr txBox="1">
              <a:spLocks noChangeArrowheads="1"/>
            </p:cNvSpPr>
            <p:nvPr/>
          </p:nvSpPr>
          <p:spPr bwMode="auto">
            <a:xfrm>
              <a:off x="2180" y="2870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38009" name="Text Box 26"/>
            <p:cNvSpPr txBox="1">
              <a:spLocks noChangeArrowheads="1"/>
            </p:cNvSpPr>
            <p:nvPr/>
          </p:nvSpPr>
          <p:spPr bwMode="auto">
            <a:xfrm>
              <a:off x="2180" y="251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38010" name="Text Box 27"/>
            <p:cNvSpPr txBox="1">
              <a:spLocks noChangeArrowheads="1"/>
            </p:cNvSpPr>
            <p:nvPr/>
          </p:nvSpPr>
          <p:spPr bwMode="auto">
            <a:xfrm>
              <a:off x="2140" y="179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0.55</a:t>
              </a:r>
            </a:p>
          </p:txBody>
        </p:sp>
        <p:sp>
          <p:nvSpPr>
            <p:cNvPr id="938011" name="Text Box 28"/>
            <p:cNvSpPr txBox="1">
              <a:spLocks noChangeArrowheads="1"/>
            </p:cNvSpPr>
            <p:nvPr/>
          </p:nvSpPr>
          <p:spPr bwMode="auto">
            <a:xfrm>
              <a:off x="2180" y="1344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38012" name="Line 29"/>
            <p:cNvSpPr>
              <a:spLocks noChangeShapeType="1"/>
            </p:cNvSpPr>
            <p:nvPr/>
          </p:nvSpPr>
          <p:spPr bwMode="auto">
            <a:xfrm flipV="1">
              <a:off x="3984" y="150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3" name="Line 30"/>
            <p:cNvSpPr>
              <a:spLocks noChangeShapeType="1"/>
            </p:cNvSpPr>
            <p:nvPr/>
          </p:nvSpPr>
          <p:spPr bwMode="auto">
            <a:xfrm flipH="1">
              <a:off x="3888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4" name="Line 31"/>
            <p:cNvSpPr>
              <a:spLocks noChangeShapeType="1"/>
            </p:cNvSpPr>
            <p:nvPr/>
          </p:nvSpPr>
          <p:spPr bwMode="auto">
            <a:xfrm flipH="1">
              <a:off x="3888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5" name="Line 32"/>
            <p:cNvSpPr>
              <a:spLocks noChangeShapeType="1"/>
            </p:cNvSpPr>
            <p:nvPr/>
          </p:nvSpPr>
          <p:spPr bwMode="auto">
            <a:xfrm flipH="1">
              <a:off x="3888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6" name="Line 33"/>
            <p:cNvSpPr>
              <a:spLocks noChangeShapeType="1"/>
            </p:cNvSpPr>
            <p:nvPr/>
          </p:nvSpPr>
          <p:spPr bwMode="auto">
            <a:xfrm flipH="1">
              <a:off x="3888" y="15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7" name="Text Box 34"/>
            <p:cNvSpPr txBox="1">
              <a:spLocks noChangeArrowheads="1"/>
            </p:cNvSpPr>
            <p:nvPr/>
          </p:nvSpPr>
          <p:spPr bwMode="auto">
            <a:xfrm>
              <a:off x="3989" y="265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38018" name="Text Box 35"/>
            <p:cNvSpPr txBox="1">
              <a:spLocks noChangeArrowheads="1"/>
            </p:cNvSpPr>
            <p:nvPr/>
          </p:nvSpPr>
          <p:spPr bwMode="auto">
            <a:xfrm>
              <a:off x="3989" y="155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38019" name="Text Box 36"/>
            <p:cNvSpPr txBox="1">
              <a:spLocks noChangeArrowheads="1"/>
            </p:cNvSpPr>
            <p:nvPr/>
          </p:nvSpPr>
          <p:spPr bwMode="auto">
            <a:xfrm>
              <a:off x="3984" y="213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38020" name="Text Box 37"/>
            <p:cNvSpPr txBox="1">
              <a:spLocks noChangeArrowheads="1"/>
            </p:cNvSpPr>
            <p:nvPr/>
          </p:nvSpPr>
          <p:spPr bwMode="auto">
            <a:xfrm>
              <a:off x="3524" y="2870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38021" name="Text Box 38"/>
            <p:cNvSpPr txBox="1">
              <a:spLocks noChangeArrowheads="1"/>
            </p:cNvSpPr>
            <p:nvPr/>
          </p:nvSpPr>
          <p:spPr bwMode="auto">
            <a:xfrm>
              <a:off x="3484" y="251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imes New Roman" pitchFamily="18" charset="0"/>
                </a:rPr>
                <a:t>0.22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938022" name="Text Box 39"/>
            <p:cNvSpPr txBox="1">
              <a:spLocks noChangeArrowheads="1"/>
            </p:cNvSpPr>
            <p:nvPr/>
          </p:nvSpPr>
          <p:spPr bwMode="auto">
            <a:xfrm>
              <a:off x="3484" y="179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0.27</a:t>
              </a:r>
            </a:p>
          </p:txBody>
        </p:sp>
        <p:sp>
          <p:nvSpPr>
            <p:cNvPr id="938023" name="Text Box 40"/>
            <p:cNvSpPr txBox="1">
              <a:spLocks noChangeArrowheads="1"/>
            </p:cNvSpPr>
            <p:nvPr/>
          </p:nvSpPr>
          <p:spPr bwMode="auto">
            <a:xfrm>
              <a:off x="3524" y="1411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38024" name="Line 41"/>
            <p:cNvSpPr>
              <a:spLocks noChangeShapeType="1"/>
            </p:cNvSpPr>
            <p:nvPr/>
          </p:nvSpPr>
          <p:spPr bwMode="auto">
            <a:xfrm>
              <a:off x="1248" y="2640"/>
              <a:ext cx="13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5" name="Line 42"/>
            <p:cNvSpPr>
              <a:spLocks noChangeShapeType="1"/>
            </p:cNvSpPr>
            <p:nvPr/>
          </p:nvSpPr>
          <p:spPr bwMode="auto">
            <a:xfrm flipV="1">
              <a:off x="1248" y="1488"/>
              <a:ext cx="13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6" name="Line 43"/>
            <p:cNvSpPr>
              <a:spLocks noChangeShapeType="1"/>
            </p:cNvSpPr>
            <p:nvPr/>
          </p:nvSpPr>
          <p:spPr bwMode="auto">
            <a:xfrm>
              <a:off x="2640" y="292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7" name="Line 44"/>
            <p:cNvSpPr>
              <a:spLocks noChangeShapeType="1"/>
            </p:cNvSpPr>
            <p:nvPr/>
          </p:nvSpPr>
          <p:spPr bwMode="auto">
            <a:xfrm flipV="1">
              <a:off x="2640" y="1488"/>
              <a:ext cx="134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8" name="Line 45"/>
            <p:cNvSpPr>
              <a:spLocks noChangeShapeType="1"/>
            </p:cNvSpPr>
            <p:nvPr/>
          </p:nvSpPr>
          <p:spPr bwMode="auto">
            <a:xfrm flipV="1">
              <a:off x="1152" y="192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9" name="Line 46"/>
            <p:cNvSpPr>
              <a:spLocks noChangeShapeType="1"/>
            </p:cNvSpPr>
            <p:nvPr/>
          </p:nvSpPr>
          <p:spPr bwMode="auto">
            <a:xfrm flipV="1">
              <a:off x="2640" y="264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30" name="Line 47"/>
            <p:cNvSpPr>
              <a:spLocks noChangeShapeType="1"/>
            </p:cNvSpPr>
            <p:nvPr/>
          </p:nvSpPr>
          <p:spPr bwMode="auto">
            <a:xfrm flipV="1">
              <a:off x="3984" y="14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9" name="Rettangolo 48"/>
          <p:cNvSpPr/>
          <p:nvPr/>
        </p:nvSpPr>
        <p:spPr bwMode="auto">
          <a:xfrm>
            <a:off x="5000628" y="2428868"/>
            <a:ext cx="2714644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2786050" y="2285992"/>
            <a:ext cx="2214578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1" name="Rettangolo arrotondato 50"/>
          <p:cNvSpPr/>
          <p:nvPr/>
        </p:nvSpPr>
        <p:spPr bwMode="auto">
          <a:xfrm>
            <a:off x="5072066" y="2643182"/>
            <a:ext cx="2000264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(0.7-0.2)*0.3=0.15</a:t>
            </a:r>
          </a:p>
        </p:txBody>
      </p:sp>
      <p:sp>
        <p:nvSpPr>
          <p:cNvPr id="53" name="Rettangolo arrotondato 52"/>
          <p:cNvSpPr/>
          <p:nvPr/>
        </p:nvSpPr>
        <p:spPr bwMode="auto">
          <a:xfrm>
            <a:off x="7215206" y="3643314"/>
            <a:ext cx="1928826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(0.3-0.2)*0.5 = 0.05</a:t>
            </a:r>
          </a:p>
        </p:txBody>
      </p:sp>
      <p:sp>
        <p:nvSpPr>
          <p:cNvPr id="54" name="Rettangolo arrotondato 53"/>
          <p:cNvSpPr/>
          <p:nvPr/>
        </p:nvSpPr>
        <p:spPr bwMode="auto">
          <a:xfrm>
            <a:off x="7286644" y="2643182"/>
            <a:ext cx="1857388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(0.3-0.2)*0.3=0.03</a:t>
            </a:r>
          </a:p>
        </p:txBody>
      </p:sp>
      <p:sp>
        <p:nvSpPr>
          <p:cNvPr id="55" name="Rettangolo arrotondato 54"/>
          <p:cNvSpPr/>
          <p:nvPr/>
        </p:nvSpPr>
        <p:spPr bwMode="auto">
          <a:xfrm>
            <a:off x="7286644" y="4429132"/>
            <a:ext cx="1857388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(0.3-0.2)*0.2=0.02</a:t>
            </a:r>
          </a:p>
        </p:txBody>
      </p:sp>
      <p:grpSp>
        <p:nvGrpSpPr>
          <p:cNvPr id="59" name="Gruppo 58"/>
          <p:cNvGrpSpPr/>
          <p:nvPr/>
        </p:nvGrpSpPr>
        <p:grpSpPr>
          <a:xfrm>
            <a:off x="1928794" y="3000372"/>
            <a:ext cx="1214446" cy="1571636"/>
            <a:chOff x="1928794" y="3000372"/>
            <a:chExt cx="1214446" cy="1571636"/>
          </a:xfrm>
        </p:grpSpPr>
        <p:sp>
          <p:nvSpPr>
            <p:cNvPr id="57" name="Rettangolo 56"/>
            <p:cNvSpPr/>
            <p:nvPr/>
          </p:nvSpPr>
          <p:spPr bwMode="auto">
            <a:xfrm>
              <a:off x="2009756" y="3000372"/>
              <a:ext cx="1133484" cy="490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8" name="Rettangolo 57"/>
            <p:cNvSpPr/>
            <p:nvPr/>
          </p:nvSpPr>
          <p:spPr bwMode="auto">
            <a:xfrm>
              <a:off x="1928794" y="4081466"/>
              <a:ext cx="1133484" cy="490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60" name="Rettangolo 59"/>
          <p:cNvSpPr/>
          <p:nvPr/>
        </p:nvSpPr>
        <p:spPr bwMode="auto">
          <a:xfrm>
            <a:off x="4286248" y="4786322"/>
            <a:ext cx="1062046" cy="5619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2" name="Rettangolo arrotondato 51"/>
          <p:cNvSpPr/>
          <p:nvPr/>
        </p:nvSpPr>
        <p:spPr bwMode="auto">
          <a:xfrm>
            <a:off x="5072066" y="4429132"/>
            <a:ext cx="2000264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(0.7-0.2)*0.2=0.1</a:t>
            </a:r>
          </a:p>
        </p:txBody>
      </p:sp>
      <p:sp>
        <p:nvSpPr>
          <p:cNvPr id="61" name="Rettangolo 60"/>
          <p:cNvSpPr/>
          <p:nvPr/>
        </p:nvSpPr>
        <p:spPr bwMode="auto">
          <a:xfrm>
            <a:off x="4367210" y="3786190"/>
            <a:ext cx="1276360" cy="6334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0" name="Rettangolo arrotondato 49"/>
          <p:cNvSpPr/>
          <p:nvPr/>
        </p:nvSpPr>
        <p:spPr bwMode="auto">
          <a:xfrm>
            <a:off x="5000628" y="3571876"/>
            <a:ext cx="2143140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(0.7-0.2)*0.5 = 0.25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3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51" grpId="0" animBg="1"/>
      <p:bldP spid="51" grpId="1" animBg="1"/>
      <p:bldP spid="53" grpId="1" animBg="1"/>
      <p:bldP spid="54" grpId="1" animBg="1"/>
      <p:bldP spid="55" grpId="1" animBg="1"/>
      <p:bldP spid="60" grpId="0" animBg="1"/>
      <p:bldP spid="52" grpId="0" animBg="1"/>
      <p:bldP spid="52" grpId="1" animBg="1"/>
      <p:bldP spid="61" grpId="0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algorithm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695472"/>
            <a:ext cx="7772400" cy="516252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To code a sequence of symbols: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796450"/>
              </p:ext>
            </p:extLst>
          </p:nvPr>
        </p:nvGraphicFramePr>
        <p:xfrm>
          <a:off x="1570024" y="2204864"/>
          <a:ext cx="114458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86" name="Equazione" r:id="rId4" imgW="583894" imgH="634572" progId="Equation.3">
                  <p:embed/>
                </p:oleObj>
              </mc:Choice>
              <mc:Fallback>
                <p:oleObj name="Equazione" r:id="rId4" imgW="583894" imgH="634572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24" y="2204864"/>
                        <a:ext cx="1144588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195449"/>
              </p:ext>
            </p:extLst>
          </p:nvPr>
        </p:nvGraphicFramePr>
        <p:xfrm>
          <a:off x="4114800" y="3198655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87" name="Equation" r:id="rId6" imgW="383256" imgH="720689" progId="Equation.3">
                  <p:embed/>
                </p:oleObj>
              </mc:Choice>
              <mc:Fallback>
                <p:oleObj name="Equation" r:id="rId6" imgW="383256" imgH="720689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98655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74291"/>
              </p:ext>
            </p:extLst>
          </p:nvPr>
        </p:nvGraphicFramePr>
        <p:xfrm>
          <a:off x="4360863" y="2206447"/>
          <a:ext cx="32639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88" name="Equazione" r:id="rId8" imgW="1371324" imgH="456924" progId="Equation.3">
                  <p:embed/>
                </p:oleObj>
              </mc:Choice>
              <mc:Fallback>
                <p:oleObj name="Equazione" r:id="rId8" imgW="1371324" imgH="456924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2206447"/>
                        <a:ext cx="32639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ccia a destra 7"/>
          <p:cNvSpPr/>
          <p:nvPr/>
        </p:nvSpPr>
        <p:spPr bwMode="auto">
          <a:xfrm>
            <a:off x="3000364" y="2435042"/>
            <a:ext cx="1357322" cy="6429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02" name="Gruppo 101"/>
          <p:cNvGrpSpPr/>
          <p:nvPr/>
        </p:nvGrpSpPr>
        <p:grpSpPr>
          <a:xfrm>
            <a:off x="2603538" y="3668291"/>
            <a:ext cx="1978705" cy="2713037"/>
            <a:chOff x="2928926" y="3500438"/>
            <a:chExt cx="1978705" cy="2713037"/>
          </a:xfrm>
        </p:grpSpPr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3722676" y="3641725"/>
              <a:ext cx="0" cy="2266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H="1">
              <a:off x="3570276" y="590867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H="1">
              <a:off x="3570276" y="545147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H="1">
              <a:off x="3570276" y="430847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3570276" y="364172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3821451" y="5480021"/>
              <a:ext cx="10759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imes New Roman" pitchFamily="18" charset="0"/>
                </a:rPr>
                <a:t>P(a) </a:t>
              </a:r>
              <a:r>
                <a:rPr lang="en-US" dirty="0">
                  <a:latin typeface="Times New Roman" pitchFamily="18" charset="0"/>
                </a:rPr>
                <a:t>= .2</a:t>
              </a:r>
            </a:p>
          </p:txBody>
        </p:sp>
        <p:sp>
          <p:nvSpPr>
            <p:cNvPr id="43" name="Text Box 35"/>
            <p:cNvSpPr txBox="1">
              <a:spLocks noChangeArrowheads="1"/>
            </p:cNvSpPr>
            <p:nvPr/>
          </p:nvSpPr>
          <p:spPr bwMode="auto">
            <a:xfrm>
              <a:off x="3749443" y="3727421"/>
              <a:ext cx="10759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imes New Roman" pitchFamily="18" charset="0"/>
                </a:rPr>
                <a:t>P(c) </a:t>
              </a:r>
              <a:r>
                <a:rPr lang="en-US" dirty="0">
                  <a:latin typeface="Times New Roman" pitchFamily="18" charset="0"/>
                </a:rPr>
                <a:t>= .3</a:t>
              </a:r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3817268" y="4641821"/>
              <a:ext cx="10903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imes New Roman" pitchFamily="18" charset="0"/>
                </a:rPr>
                <a:t>P(b) </a:t>
              </a:r>
              <a:r>
                <a:rPr lang="en-US" dirty="0">
                  <a:latin typeface="Times New Roman" pitchFamily="18" charset="0"/>
                </a:rPr>
                <a:t>= .5</a:t>
              </a:r>
            </a:p>
          </p:txBody>
        </p:sp>
        <p:sp>
          <p:nvSpPr>
            <p:cNvPr id="45" name="Text Box 37"/>
            <p:cNvSpPr txBox="1">
              <a:spLocks noChangeArrowheads="1"/>
            </p:cNvSpPr>
            <p:nvPr/>
          </p:nvSpPr>
          <p:spPr bwMode="auto">
            <a:xfrm>
              <a:off x="2992426" y="5816600"/>
              <a:ext cx="501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46" name="Text Box 38"/>
            <p:cNvSpPr txBox="1">
              <a:spLocks noChangeArrowheads="1"/>
            </p:cNvSpPr>
            <p:nvPr/>
          </p:nvSpPr>
          <p:spPr bwMode="auto">
            <a:xfrm>
              <a:off x="2928926" y="5253038"/>
              <a:ext cx="628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imes New Roman" pitchFamily="18" charset="0"/>
                </a:rPr>
                <a:t>0.22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2928926" y="4110038"/>
              <a:ext cx="628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0.27</a:t>
              </a:r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2992426" y="3500438"/>
              <a:ext cx="501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</p:grpSp>
      <p:graphicFrame>
        <p:nvGraphicFramePr>
          <p:cNvPr id="10393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111092"/>
              </p:ext>
            </p:extLst>
          </p:nvPr>
        </p:nvGraphicFramePr>
        <p:xfrm>
          <a:off x="871573" y="4383296"/>
          <a:ext cx="1327150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89" name="Equazione" r:id="rId10" imgW="774360" imgH="634680" progId="Equation.3">
                  <p:embed/>
                </p:oleObj>
              </mc:Choice>
              <mc:Fallback>
                <p:oleObj name="Equazione" r:id="rId10" imgW="774360" imgH="63468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73" y="4383296"/>
                        <a:ext cx="1327150" cy="138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Parentesi graffa chiusa 100"/>
          <p:cNvSpPr/>
          <p:nvPr/>
        </p:nvSpPr>
        <p:spPr bwMode="auto">
          <a:xfrm>
            <a:off x="4435904" y="3773400"/>
            <a:ext cx="330852" cy="641626"/>
          </a:xfrm>
          <a:prstGeom prst="rightBrace">
            <a:avLst>
              <a:gd name="adj1" fmla="val 8333"/>
              <a:gd name="adj2" fmla="val 50942"/>
            </a:avLst>
          </a:prstGeom>
          <a:noFill/>
          <a:ln w="762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3" name="Parentesi graffa aperta 102"/>
          <p:cNvSpPr/>
          <p:nvPr/>
        </p:nvSpPr>
        <p:spPr bwMode="auto">
          <a:xfrm>
            <a:off x="2103472" y="3811167"/>
            <a:ext cx="500066" cy="2286016"/>
          </a:xfrm>
          <a:prstGeom prst="leftBrace">
            <a:avLst/>
          </a:prstGeom>
          <a:noFill/>
          <a:ln w="76200" cap="flat" cmpd="sng" algn="ctr">
            <a:solidFill>
              <a:srgbClr val="00A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aphicFrame>
        <p:nvGraphicFramePr>
          <p:cNvPr id="10393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59225"/>
              </p:ext>
            </p:extLst>
          </p:nvPr>
        </p:nvGraphicFramePr>
        <p:xfrm>
          <a:off x="5096006" y="3293677"/>
          <a:ext cx="2500330" cy="859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90" name="Equazione" r:id="rId12" imgW="1396678" imgH="456924" progId="Equation.3">
                  <p:embed/>
                </p:oleObj>
              </mc:Choice>
              <mc:Fallback>
                <p:oleObj name="Equazione" r:id="rId12" imgW="1396678" imgH="456924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006" y="3293677"/>
                        <a:ext cx="2500330" cy="859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596779"/>
              </p:ext>
            </p:extLst>
          </p:nvPr>
        </p:nvGraphicFramePr>
        <p:xfrm>
          <a:off x="5029250" y="4452495"/>
          <a:ext cx="3314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91" name="Equation" r:id="rId14" imgW="2133049" imgH="431570" progId="Equation.3">
                  <p:embed/>
                </p:oleObj>
              </mc:Choice>
              <mc:Fallback>
                <p:oleObj name="Equation" r:id="rId14" imgW="2133049" imgH="43157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50" y="4452495"/>
                        <a:ext cx="33147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nettore 2 2"/>
          <p:cNvCxnSpPr/>
          <p:nvPr/>
        </p:nvCxnSpPr>
        <p:spPr bwMode="auto">
          <a:xfrm>
            <a:off x="3385471" y="4452494"/>
            <a:ext cx="1625614" cy="178155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651755"/>
              </p:ext>
            </p:extLst>
          </p:nvPr>
        </p:nvGraphicFramePr>
        <p:xfrm>
          <a:off x="5724128" y="4894274"/>
          <a:ext cx="2532063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92" name="Equazione" r:id="rId16" imgW="812433" imgH="431570" progId="Equation.3">
                  <p:embed/>
                </p:oleObj>
              </mc:Choice>
              <mc:Fallback>
                <p:oleObj name="Equazione" r:id="rId16" imgW="812433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894274"/>
                        <a:ext cx="2532063" cy="1341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4932040" y="6257568"/>
            <a:ext cx="3432825" cy="50006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en-US" b="1" dirty="0" smtClean="0"/>
              <a:t>Pick a number inside</a:t>
            </a:r>
            <a:endParaRPr lang="it-IT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3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3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3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1" grpId="0" animBg="1"/>
      <p:bldP spid="103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Decoding Example</a:t>
            </a:r>
          </a:p>
        </p:txBody>
      </p:sp>
      <p:sp>
        <p:nvSpPr>
          <p:cNvPr id="945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Decoding the </a:t>
            </a:r>
            <a:r>
              <a:rPr lang="en-US" b="1" dirty="0" smtClean="0">
                <a:solidFill>
                  <a:srgbClr val="FF0000"/>
                </a:solidFill>
              </a:rPr>
              <a:t>number .49</a:t>
            </a:r>
            <a:r>
              <a:rPr lang="en-US" dirty="0" smtClean="0"/>
              <a:t>, knowing the input text to be decoded is of </a:t>
            </a:r>
            <a:r>
              <a:rPr lang="en-US" b="1" dirty="0" smtClean="0">
                <a:solidFill>
                  <a:schemeClr val="hlink"/>
                </a:solidFill>
              </a:rPr>
              <a:t>length 3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The message is </a:t>
            </a:r>
            <a:r>
              <a:rPr lang="en-US" b="1" dirty="0" err="1" smtClean="0"/>
              <a:t>bbc</a:t>
            </a:r>
            <a:r>
              <a:rPr lang="en-US" b="1" dirty="0" smtClean="0"/>
              <a:t>.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3350" y="2636838"/>
            <a:ext cx="6213475" cy="2819400"/>
            <a:chOff x="892" y="1584"/>
            <a:chExt cx="3914" cy="1776"/>
          </a:xfrm>
        </p:grpSpPr>
        <p:sp>
          <p:nvSpPr>
            <p:cNvPr id="945156" name="Line 5"/>
            <p:cNvSpPr>
              <a:spLocks noChangeShapeType="1"/>
            </p:cNvSpPr>
            <p:nvPr/>
          </p:nvSpPr>
          <p:spPr bwMode="auto">
            <a:xfrm flipV="1">
              <a:off x="1584" y="174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57" name="Line 6"/>
            <p:cNvSpPr>
              <a:spLocks noChangeShapeType="1"/>
            </p:cNvSpPr>
            <p:nvPr/>
          </p:nvSpPr>
          <p:spPr bwMode="auto">
            <a:xfrm flipH="1">
              <a:off x="1488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58" name="Line 7"/>
            <p:cNvSpPr>
              <a:spLocks noChangeShapeType="1"/>
            </p:cNvSpPr>
            <p:nvPr/>
          </p:nvSpPr>
          <p:spPr bwMode="auto">
            <a:xfrm flipH="1">
              <a:off x="1488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59" name="Line 8"/>
            <p:cNvSpPr>
              <a:spLocks noChangeShapeType="1"/>
            </p:cNvSpPr>
            <p:nvPr/>
          </p:nvSpPr>
          <p:spPr bwMode="auto">
            <a:xfrm flipH="1">
              <a:off x="1488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60" name="Line 9"/>
            <p:cNvSpPr>
              <a:spLocks noChangeShapeType="1"/>
            </p:cNvSpPr>
            <p:nvPr/>
          </p:nvSpPr>
          <p:spPr bwMode="auto">
            <a:xfrm flipH="1">
              <a:off x="1488" y="17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61" name="Text Box 10"/>
            <p:cNvSpPr txBox="1">
              <a:spLocks noChangeArrowheads="1"/>
            </p:cNvSpPr>
            <p:nvPr/>
          </p:nvSpPr>
          <p:spPr bwMode="auto">
            <a:xfrm>
              <a:off x="1584" y="2918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45162" name="Text Box 11"/>
            <p:cNvSpPr txBox="1">
              <a:spLocks noChangeArrowheads="1"/>
            </p:cNvSpPr>
            <p:nvPr/>
          </p:nvSpPr>
          <p:spPr bwMode="auto">
            <a:xfrm>
              <a:off x="1584" y="179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45163" name="Text Box 12"/>
            <p:cNvSpPr txBox="1">
              <a:spLocks noChangeArrowheads="1"/>
            </p:cNvSpPr>
            <p:nvPr/>
          </p:nvSpPr>
          <p:spPr bwMode="auto">
            <a:xfrm>
              <a:off x="1584" y="237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45164" name="Text Box 13"/>
            <p:cNvSpPr txBox="1">
              <a:spLocks noChangeArrowheads="1"/>
            </p:cNvSpPr>
            <p:nvPr/>
          </p:nvSpPr>
          <p:spPr bwMode="auto">
            <a:xfrm>
              <a:off x="1124" y="3043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0.0</a:t>
              </a:r>
            </a:p>
          </p:txBody>
        </p:sp>
        <p:sp>
          <p:nvSpPr>
            <p:cNvPr id="945165" name="Text Box 14"/>
            <p:cNvSpPr txBox="1">
              <a:spLocks noChangeArrowheads="1"/>
            </p:cNvSpPr>
            <p:nvPr/>
          </p:nvSpPr>
          <p:spPr bwMode="auto">
            <a:xfrm>
              <a:off x="1124" y="275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45166" name="Text Box 15"/>
            <p:cNvSpPr txBox="1">
              <a:spLocks noChangeArrowheads="1"/>
            </p:cNvSpPr>
            <p:nvPr/>
          </p:nvSpPr>
          <p:spPr bwMode="auto">
            <a:xfrm>
              <a:off x="1124" y="203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45167" name="Text Box 16"/>
            <p:cNvSpPr txBox="1">
              <a:spLocks noChangeArrowheads="1"/>
            </p:cNvSpPr>
            <p:nvPr/>
          </p:nvSpPr>
          <p:spPr bwMode="auto">
            <a:xfrm>
              <a:off x="1124" y="1651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1.0</a:t>
              </a:r>
            </a:p>
          </p:txBody>
        </p:sp>
        <p:sp>
          <p:nvSpPr>
            <p:cNvPr id="945168" name="Line 17"/>
            <p:cNvSpPr>
              <a:spLocks noChangeShapeType="1"/>
            </p:cNvSpPr>
            <p:nvPr/>
          </p:nvSpPr>
          <p:spPr bwMode="auto">
            <a:xfrm flipV="1">
              <a:off x="2976" y="174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69" name="Line 18"/>
            <p:cNvSpPr>
              <a:spLocks noChangeShapeType="1"/>
            </p:cNvSpPr>
            <p:nvPr/>
          </p:nvSpPr>
          <p:spPr bwMode="auto">
            <a:xfrm flipH="1">
              <a:off x="2880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0" name="Line 19"/>
            <p:cNvSpPr>
              <a:spLocks noChangeShapeType="1"/>
            </p:cNvSpPr>
            <p:nvPr/>
          </p:nvSpPr>
          <p:spPr bwMode="auto">
            <a:xfrm flipH="1">
              <a:off x="2880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1" name="Line 20"/>
            <p:cNvSpPr>
              <a:spLocks noChangeShapeType="1"/>
            </p:cNvSpPr>
            <p:nvPr/>
          </p:nvSpPr>
          <p:spPr bwMode="auto">
            <a:xfrm flipH="1">
              <a:off x="2880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2" name="Line 21"/>
            <p:cNvSpPr>
              <a:spLocks noChangeShapeType="1"/>
            </p:cNvSpPr>
            <p:nvPr/>
          </p:nvSpPr>
          <p:spPr bwMode="auto">
            <a:xfrm flipH="1">
              <a:off x="2880" y="17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3" name="Text Box 22"/>
            <p:cNvSpPr txBox="1">
              <a:spLocks noChangeArrowheads="1"/>
            </p:cNvSpPr>
            <p:nvPr/>
          </p:nvSpPr>
          <p:spPr bwMode="auto">
            <a:xfrm>
              <a:off x="2976" y="2928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45174" name="Text Box 23"/>
            <p:cNvSpPr txBox="1">
              <a:spLocks noChangeArrowheads="1"/>
            </p:cNvSpPr>
            <p:nvPr/>
          </p:nvSpPr>
          <p:spPr bwMode="auto">
            <a:xfrm>
              <a:off x="2976" y="179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45175" name="Text Box 24"/>
            <p:cNvSpPr txBox="1">
              <a:spLocks noChangeArrowheads="1"/>
            </p:cNvSpPr>
            <p:nvPr/>
          </p:nvSpPr>
          <p:spPr bwMode="auto">
            <a:xfrm>
              <a:off x="2976" y="237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45176" name="Text Box 25"/>
            <p:cNvSpPr txBox="1">
              <a:spLocks noChangeArrowheads="1"/>
            </p:cNvSpPr>
            <p:nvPr/>
          </p:nvSpPr>
          <p:spPr bwMode="auto">
            <a:xfrm>
              <a:off x="2516" y="3043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45177" name="Text Box 26"/>
            <p:cNvSpPr txBox="1">
              <a:spLocks noChangeArrowheads="1"/>
            </p:cNvSpPr>
            <p:nvPr/>
          </p:nvSpPr>
          <p:spPr bwMode="auto">
            <a:xfrm>
              <a:off x="2516" y="275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45178" name="Text Box 27"/>
            <p:cNvSpPr txBox="1">
              <a:spLocks noChangeArrowheads="1"/>
            </p:cNvSpPr>
            <p:nvPr/>
          </p:nvSpPr>
          <p:spPr bwMode="auto">
            <a:xfrm>
              <a:off x="2476" y="203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0.55</a:t>
              </a:r>
            </a:p>
          </p:txBody>
        </p:sp>
        <p:sp>
          <p:nvSpPr>
            <p:cNvPr id="945179" name="Text Box 28"/>
            <p:cNvSpPr txBox="1">
              <a:spLocks noChangeArrowheads="1"/>
            </p:cNvSpPr>
            <p:nvPr/>
          </p:nvSpPr>
          <p:spPr bwMode="auto">
            <a:xfrm>
              <a:off x="2564" y="1584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45180" name="Line 29"/>
            <p:cNvSpPr>
              <a:spLocks noChangeShapeType="1"/>
            </p:cNvSpPr>
            <p:nvPr/>
          </p:nvSpPr>
          <p:spPr bwMode="auto">
            <a:xfrm flipV="1">
              <a:off x="4320" y="174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1" name="Line 30"/>
            <p:cNvSpPr>
              <a:spLocks noChangeShapeType="1"/>
            </p:cNvSpPr>
            <p:nvPr/>
          </p:nvSpPr>
          <p:spPr bwMode="auto">
            <a:xfrm flipH="1">
              <a:off x="4224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2" name="Line 31"/>
            <p:cNvSpPr>
              <a:spLocks noChangeShapeType="1"/>
            </p:cNvSpPr>
            <p:nvPr/>
          </p:nvSpPr>
          <p:spPr bwMode="auto">
            <a:xfrm flipH="1">
              <a:off x="4224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3" name="Line 32"/>
            <p:cNvSpPr>
              <a:spLocks noChangeShapeType="1"/>
            </p:cNvSpPr>
            <p:nvPr/>
          </p:nvSpPr>
          <p:spPr bwMode="auto">
            <a:xfrm flipH="1">
              <a:off x="4224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4" name="Line 33"/>
            <p:cNvSpPr>
              <a:spLocks noChangeShapeType="1"/>
            </p:cNvSpPr>
            <p:nvPr/>
          </p:nvSpPr>
          <p:spPr bwMode="auto">
            <a:xfrm flipH="1">
              <a:off x="4224" y="17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5" name="Text Box 34"/>
            <p:cNvSpPr txBox="1">
              <a:spLocks noChangeArrowheads="1"/>
            </p:cNvSpPr>
            <p:nvPr/>
          </p:nvSpPr>
          <p:spPr bwMode="auto">
            <a:xfrm>
              <a:off x="4320" y="289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45186" name="Text Box 35"/>
            <p:cNvSpPr txBox="1">
              <a:spLocks noChangeArrowheads="1"/>
            </p:cNvSpPr>
            <p:nvPr/>
          </p:nvSpPr>
          <p:spPr bwMode="auto">
            <a:xfrm>
              <a:off x="4320" y="179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45187" name="Text Box 36"/>
            <p:cNvSpPr txBox="1">
              <a:spLocks noChangeArrowheads="1"/>
            </p:cNvSpPr>
            <p:nvPr/>
          </p:nvSpPr>
          <p:spPr bwMode="auto">
            <a:xfrm>
              <a:off x="4320" y="237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45188" name="Text Box 37"/>
            <p:cNvSpPr txBox="1">
              <a:spLocks noChangeArrowheads="1"/>
            </p:cNvSpPr>
            <p:nvPr/>
          </p:nvSpPr>
          <p:spPr bwMode="auto">
            <a:xfrm>
              <a:off x="3860" y="3110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45189" name="Text Box 38"/>
            <p:cNvSpPr txBox="1">
              <a:spLocks noChangeArrowheads="1"/>
            </p:cNvSpPr>
            <p:nvPr/>
          </p:nvSpPr>
          <p:spPr bwMode="auto">
            <a:xfrm>
              <a:off x="3820" y="275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0.35</a:t>
              </a:r>
            </a:p>
          </p:txBody>
        </p:sp>
        <p:sp>
          <p:nvSpPr>
            <p:cNvPr id="945190" name="Text Box 39"/>
            <p:cNvSpPr txBox="1">
              <a:spLocks noChangeArrowheads="1"/>
            </p:cNvSpPr>
            <p:nvPr/>
          </p:nvSpPr>
          <p:spPr bwMode="auto">
            <a:xfrm>
              <a:off x="3780" y="2035"/>
              <a:ext cx="4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0.475</a:t>
              </a:r>
            </a:p>
          </p:txBody>
        </p:sp>
        <p:sp>
          <p:nvSpPr>
            <p:cNvPr id="945191" name="Text Box 40"/>
            <p:cNvSpPr txBox="1">
              <a:spLocks noChangeArrowheads="1"/>
            </p:cNvSpPr>
            <p:nvPr/>
          </p:nvSpPr>
          <p:spPr bwMode="auto">
            <a:xfrm>
              <a:off x="3828" y="1584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0.55</a:t>
              </a:r>
            </a:p>
          </p:txBody>
        </p:sp>
        <p:sp>
          <p:nvSpPr>
            <p:cNvPr id="945192" name="Line 41"/>
            <p:cNvSpPr>
              <a:spLocks noChangeShapeType="1"/>
            </p:cNvSpPr>
            <p:nvPr/>
          </p:nvSpPr>
          <p:spPr bwMode="auto">
            <a:xfrm>
              <a:off x="1584" y="2880"/>
              <a:ext cx="13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3" name="Line 42"/>
            <p:cNvSpPr>
              <a:spLocks noChangeShapeType="1"/>
            </p:cNvSpPr>
            <p:nvPr/>
          </p:nvSpPr>
          <p:spPr bwMode="auto">
            <a:xfrm flipV="1">
              <a:off x="1584" y="1728"/>
              <a:ext cx="13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4" name="Line 43"/>
            <p:cNvSpPr>
              <a:spLocks noChangeShapeType="1"/>
            </p:cNvSpPr>
            <p:nvPr/>
          </p:nvSpPr>
          <p:spPr bwMode="auto">
            <a:xfrm>
              <a:off x="2976" y="2880"/>
              <a:ext cx="12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5" name="Line 44"/>
            <p:cNvSpPr>
              <a:spLocks noChangeShapeType="1"/>
            </p:cNvSpPr>
            <p:nvPr/>
          </p:nvSpPr>
          <p:spPr bwMode="auto">
            <a:xfrm flipV="1">
              <a:off x="1584" y="216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6" name="Line 45"/>
            <p:cNvSpPr>
              <a:spLocks noChangeShapeType="1"/>
            </p:cNvSpPr>
            <p:nvPr/>
          </p:nvSpPr>
          <p:spPr bwMode="auto">
            <a:xfrm flipV="1">
              <a:off x="2976" y="216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7" name="Line 46"/>
            <p:cNvSpPr>
              <a:spLocks noChangeShapeType="1"/>
            </p:cNvSpPr>
            <p:nvPr/>
          </p:nvSpPr>
          <p:spPr bwMode="auto">
            <a:xfrm flipV="1">
              <a:off x="4320" y="172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892" y="2323"/>
              <a:ext cx="644" cy="250"/>
              <a:chOff x="556" y="2467"/>
              <a:chExt cx="644" cy="250"/>
            </a:xfrm>
          </p:grpSpPr>
          <p:sp>
            <p:nvSpPr>
              <p:cNvPr id="945206" name="Line 48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207" name="Text Box 49"/>
              <p:cNvSpPr txBox="1">
                <a:spLocks noChangeArrowheads="1"/>
              </p:cNvSpPr>
              <p:nvPr/>
            </p:nvSpPr>
            <p:spPr bwMode="auto">
              <a:xfrm>
                <a:off x="556" y="2467"/>
                <a:ext cx="3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pitchFamily="18" charset="0"/>
                  </a:rPr>
                  <a:t>0.49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2332" y="2227"/>
              <a:ext cx="644" cy="250"/>
              <a:chOff x="556" y="2467"/>
              <a:chExt cx="644" cy="250"/>
            </a:xfrm>
          </p:grpSpPr>
          <p:sp>
            <p:nvSpPr>
              <p:cNvPr id="945204" name="Line 51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205" name="Text Box 52"/>
              <p:cNvSpPr txBox="1">
                <a:spLocks noChangeArrowheads="1"/>
              </p:cNvSpPr>
              <p:nvPr/>
            </p:nvSpPr>
            <p:spPr bwMode="auto">
              <a:xfrm>
                <a:off x="556" y="2467"/>
                <a:ext cx="3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pitchFamily="18" charset="0"/>
                  </a:rPr>
                  <a:t>0.49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45200" name="Line 53"/>
            <p:cNvSpPr>
              <a:spLocks noChangeShapeType="1"/>
            </p:cNvSpPr>
            <p:nvPr/>
          </p:nvSpPr>
          <p:spPr bwMode="auto">
            <a:xfrm flipV="1">
              <a:off x="2976" y="1728"/>
              <a:ext cx="13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3628" y="1891"/>
              <a:ext cx="644" cy="250"/>
              <a:chOff x="556" y="2467"/>
              <a:chExt cx="644" cy="250"/>
            </a:xfrm>
          </p:grpSpPr>
          <p:sp>
            <p:nvSpPr>
              <p:cNvPr id="945202" name="Line 55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203" name="Text Box 56"/>
              <p:cNvSpPr txBox="1">
                <a:spLocks noChangeArrowheads="1"/>
              </p:cNvSpPr>
              <p:nvPr/>
            </p:nvSpPr>
            <p:spPr bwMode="auto">
              <a:xfrm>
                <a:off x="556" y="2467"/>
                <a:ext cx="3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pitchFamily="18" charset="0"/>
                  </a:rPr>
                  <a:t>0.49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7" name="Rettangolo 56"/>
          <p:cNvSpPr/>
          <p:nvPr/>
        </p:nvSpPr>
        <p:spPr bwMode="auto">
          <a:xfrm>
            <a:off x="3357554" y="2643182"/>
            <a:ext cx="2071702" cy="27860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8" name="Rettangolo 57"/>
          <p:cNvSpPr/>
          <p:nvPr/>
        </p:nvSpPr>
        <p:spPr bwMode="auto">
          <a:xfrm>
            <a:off x="5429256" y="2589414"/>
            <a:ext cx="2714644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45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19603</TotalTime>
  <Words>2107</Words>
  <Application>Microsoft Office PowerPoint</Application>
  <PresentationFormat>Presentazione su schermo (4:3)</PresentationFormat>
  <Paragraphs>481</Paragraphs>
  <Slides>33</Slides>
  <Notes>33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33</vt:i4>
      </vt:variant>
    </vt:vector>
  </HeadingPairs>
  <TitlesOfParts>
    <vt:vector size="49" baseType="lpstr">
      <vt:lpstr>Arial</vt:lpstr>
      <vt:lpstr>Capitals</vt:lpstr>
      <vt:lpstr>Comic Sans MS</vt:lpstr>
      <vt:lpstr>Courier New</vt:lpstr>
      <vt:lpstr>Leelawadee</vt:lpstr>
      <vt:lpstr>Lucida Sans</vt:lpstr>
      <vt:lpstr>Monotype Sorts</vt:lpstr>
      <vt:lpstr>Symbol</vt:lpstr>
      <vt:lpstr>Tahoma</vt:lpstr>
      <vt:lpstr>Times New Roman</vt:lpstr>
      <vt:lpstr>Wingdings</vt:lpstr>
      <vt:lpstr>Wingdings 2</vt:lpstr>
      <vt:lpstr>Default Design</vt:lpstr>
      <vt:lpstr>Equation</vt:lpstr>
      <vt:lpstr>Equazione</vt:lpstr>
      <vt:lpstr>Immagine</vt:lpstr>
      <vt:lpstr>Lecture #1</vt:lpstr>
      <vt:lpstr>Entropy (Shannon, 1948)</vt:lpstr>
      <vt:lpstr>Performance</vt:lpstr>
      <vt:lpstr>Huffman Code</vt:lpstr>
      <vt:lpstr>Arithmetic coding</vt:lpstr>
      <vt:lpstr>Symbol interval</vt:lpstr>
      <vt:lpstr>Encoding a sequence of symbols</vt:lpstr>
      <vt:lpstr>The algorithm</vt:lpstr>
      <vt:lpstr>Decoding Example</vt:lpstr>
      <vt:lpstr>How do we encode that number?</vt:lpstr>
      <vt:lpstr>Which number do we encode?</vt:lpstr>
      <vt:lpstr>Bound on code length</vt:lpstr>
      <vt:lpstr>Where is the problem ?</vt:lpstr>
      <vt:lpstr>Data Compression</vt:lpstr>
      <vt:lpstr>Simple compressors: too simple?</vt:lpstr>
      <vt:lpstr>g-code for integer encoding</vt:lpstr>
      <vt:lpstr>Move to Front Coding</vt:lpstr>
      <vt:lpstr>Run Length Encoding  (RLE)</vt:lpstr>
      <vt:lpstr>Data Compression</vt:lpstr>
      <vt:lpstr>The big (unconscious) step...</vt:lpstr>
      <vt:lpstr>The Burrows-Wheeler Transform   (1994)</vt:lpstr>
      <vt:lpstr>A famous example</vt:lpstr>
      <vt:lpstr>Compressing L seems promising...</vt:lpstr>
      <vt:lpstr>How to compute the BWT ?</vt:lpstr>
      <vt:lpstr>A useful tool:  L  F mapping</vt:lpstr>
      <vt:lpstr>The BWT is invertible</vt:lpstr>
      <vt:lpstr>You find this in your Linux distribution</vt:lpstr>
      <vt:lpstr>Suffix Array construction</vt:lpstr>
      <vt:lpstr>Data Compression</vt:lpstr>
      <vt:lpstr>Recall that</vt:lpstr>
      <vt:lpstr>The empirical entropy Hk </vt:lpstr>
      <vt:lpstr>BWT versus Hk</vt:lpstr>
      <vt:lpstr>Operationally…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Algorithmics</dc:title>
  <dc:creator>Paolo Ferragina</dc:creator>
  <cp:lastModifiedBy>Paolo Ferragina</cp:lastModifiedBy>
  <cp:revision>1616</cp:revision>
  <cp:lastPrinted>2014-08-03T10:07:51Z</cp:lastPrinted>
  <dcterms:created xsi:type="dcterms:W3CDTF">2002-09-18T16:13:07Z</dcterms:created>
  <dcterms:modified xsi:type="dcterms:W3CDTF">2014-11-17T14:19:03Z</dcterms:modified>
</cp:coreProperties>
</file>