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1519" r:id="rId2"/>
    <p:sldId id="1512" r:id="rId3"/>
    <p:sldId id="1513" r:id="rId4"/>
    <p:sldId id="1514" r:id="rId5"/>
    <p:sldId id="1515" r:id="rId6"/>
    <p:sldId id="1516" r:id="rId7"/>
    <p:sldId id="1517" r:id="rId8"/>
    <p:sldId id="1520" r:id="rId9"/>
    <p:sldId id="1498" r:id="rId10"/>
    <p:sldId id="1506" r:id="rId11"/>
    <p:sldId id="1500" r:id="rId12"/>
    <p:sldId id="1522" r:id="rId13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A000"/>
    <a:srgbClr val="F0EEEB"/>
    <a:srgbClr val="FF7C80"/>
    <a:srgbClr val="CC3300"/>
    <a:srgbClr val="33CC33"/>
    <a:srgbClr val="FF3300"/>
    <a:srgbClr val="777777"/>
    <a:srgbClr val="F4F3EB"/>
    <a:srgbClr val="A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0" autoAdjust="0"/>
    <p:restoredTop sz="94588" autoAdjust="0"/>
  </p:normalViewPr>
  <p:slideViewPr>
    <p:cSldViewPr>
      <p:cViewPr varScale="1">
        <p:scale>
          <a:sx n="33" d="100"/>
          <a:sy n="33" d="100"/>
        </p:scale>
        <p:origin x="929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77" d="100"/>
          <a:sy n="77" d="100"/>
        </p:scale>
        <p:origin x="-3258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6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0925"/>
            <a:ext cx="5210493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639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it-IT" dirty="0" smtClean="0"/>
              <a:t>Prof. Paolo Ferragina, </a:t>
            </a:r>
            <a:r>
              <a:rPr lang="it-IT" dirty="0" err="1" smtClean="0"/>
              <a:t>Univ</a:t>
            </a:r>
            <a:r>
              <a:rPr lang="it-IT" dirty="0" smtClean="0"/>
              <a:t>.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806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9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2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2BDB4-13F5-48C3-8E30-DFCD2CECCCCD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684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7D31C-1739-4078-8BD6-697960B91F77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2830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32507-51CF-4F2D-BB26-08E5DDED0351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1331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1A61-2474-437E-8263-57089D647B89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0147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98BAA-D0BE-4747-A7FF-69B052FAD7C0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7549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E163C-C436-4FA9-B19C-ADBDF87643C9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8180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71B06-7481-4C7C-8136-E0244941E275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8975"/>
            <a:ext cx="7283450" cy="3059113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008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Text Indexing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The Suffix Array</a:t>
            </a:r>
          </a:p>
        </p:txBody>
      </p:sp>
    </p:spTree>
    <p:extLst>
      <p:ext uri="{BB962C8B-B14F-4D97-AF65-F5344CB8AC3E}">
        <p14:creationId xmlns:p14="http://schemas.microsoft.com/office/powerpoint/2010/main" val="22572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6"/>
          <p:cNvSpPr>
            <a:spLocks noChangeArrowheads="1"/>
          </p:cNvSpPr>
          <p:nvPr/>
        </p:nvSpPr>
        <p:spPr bwMode="auto">
          <a:xfrm>
            <a:off x="1371600" y="22860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dirty="0">
                <a:latin typeface="Courier New" pitchFamily="49" charset="0"/>
              </a:rPr>
              <a:t>i  </a:t>
            </a:r>
            <a:r>
              <a:rPr lang="en-US" dirty="0">
                <a:solidFill>
                  <a:srgbClr val="C0C0C0"/>
                </a:solidFill>
                <a:latin typeface="Courier New" pitchFamily="49" charset="0"/>
              </a:rPr>
              <a:t>#</a:t>
            </a:r>
            <a:r>
              <a:rPr lang="it-IT" dirty="0">
                <a:solidFill>
                  <a:srgbClr val="C0C0C0"/>
                </a:solidFill>
                <a:latin typeface="Courier New" pitchFamily="49" charset="0"/>
              </a:rPr>
              <a:t>m</a:t>
            </a:r>
            <a:r>
              <a:rPr lang="en-US" dirty="0" err="1">
                <a:solidFill>
                  <a:srgbClr val="C0C0C0"/>
                </a:solidFill>
                <a:latin typeface="Courier New" pitchFamily="49" charset="0"/>
              </a:rPr>
              <a:t>ississip</a:t>
            </a:r>
            <a:r>
              <a:rPr lang="it-IT" dirty="0">
                <a:latin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</a:rPr>
              <a:t>p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03350" y="2924175"/>
            <a:ext cx="3352800" cy="2790825"/>
            <a:chOff x="3264" y="1833"/>
            <a:chExt cx="2112" cy="1758"/>
          </a:xfrm>
        </p:grpSpPr>
        <p:sp>
          <p:nvSpPr>
            <p:cNvPr id="986148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p  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i</a:t>
              </a:r>
              <a:r>
                <a:rPr lang="en-US" dirty="0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 dirty="0" err="1">
                  <a:solidFill>
                    <a:srgbClr val="C0C0C0"/>
                  </a:solidFill>
                  <a:latin typeface="Courier New" pitchFamily="49" charset="0"/>
                </a:rPr>
                <a:t>issis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si</a:t>
              </a:r>
              <a:r>
                <a:rPr lang="it-IT" dirty="0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p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pi#mississ</a:t>
              </a:r>
              <a:r>
                <a:rPr lang="it-IT" dirty="0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ippi#missi</a:t>
              </a:r>
              <a:r>
                <a:rPr lang="it-IT" dirty="0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issippi#mi</a:t>
              </a:r>
              <a:r>
                <a:rPr lang="it-IT" dirty="0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sippi#miss</a:t>
              </a:r>
              <a:r>
                <a:rPr lang="it-IT" dirty="0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sissippi#m</a:t>
              </a:r>
              <a:r>
                <a:rPr lang="it-IT" dirty="0">
                  <a:latin typeface="Courier New" pitchFamily="49" charset="0"/>
                </a:rPr>
                <a:t>  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986149" name="Rectangle 9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i  </a:t>
              </a:r>
              <a:r>
                <a:rPr lang="en-US" dirty="0" err="1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en-US" dirty="0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 dirty="0">
                  <a:solidFill>
                    <a:srgbClr val="C0C0C0"/>
                  </a:solidFill>
                  <a:latin typeface="Courier New" pitchFamily="49" charset="0"/>
                </a:rPr>
                <a:t>is</a:t>
              </a:r>
              <a:r>
                <a:rPr lang="it-IT" dirty="0">
                  <a:latin typeface="Courier New" pitchFamily="49" charset="0"/>
                </a:rPr>
                <a:t>  </a:t>
              </a:r>
              <a:r>
                <a:rPr lang="en-US" dirty="0">
                  <a:latin typeface="Courier New" pitchFamily="49" charset="0"/>
                </a:rPr>
                <a:t>s</a:t>
              </a:r>
            </a:p>
          </p:txBody>
        </p:sp>
        <p:sp>
          <p:nvSpPr>
            <p:cNvPr id="986150" name="Rectangle 10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6151" name="Rectangle 11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611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787400"/>
            <a:ext cx="7772400" cy="481013"/>
          </a:xfrm>
        </p:spPr>
        <p:txBody>
          <a:bodyPr/>
          <a:lstStyle/>
          <a:p>
            <a:pPr eaLnBrk="1" hangingPunct="1"/>
            <a:r>
              <a:rPr lang="it-IT" dirty="0" err="1" smtClean="0">
                <a:solidFill>
                  <a:srgbClr val="000099"/>
                </a:solidFill>
              </a:rPr>
              <a:t>Decompress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any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substring</a:t>
            </a: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986118" name="Rectangle 13"/>
          <p:cNvSpPr>
            <a:spLocks noChangeArrowheads="1"/>
          </p:cNvSpPr>
          <p:nvPr/>
        </p:nvSpPr>
        <p:spPr bwMode="auto">
          <a:xfrm>
            <a:off x="1371600" y="1978025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dirty="0">
                <a:latin typeface="Courier New" pitchFamily="49" charset="0"/>
              </a:rPr>
              <a:t>#  </a:t>
            </a:r>
            <a:r>
              <a:rPr lang="en-US" dirty="0" err="1">
                <a:solidFill>
                  <a:srgbClr val="C0C0C0"/>
                </a:solidFill>
                <a:latin typeface="Courier New" pitchFamily="49" charset="0"/>
              </a:rPr>
              <a:t>mississipp</a:t>
            </a:r>
            <a:r>
              <a:rPr lang="it-IT" dirty="0">
                <a:latin typeface="Courier New" pitchFamily="49" charset="0"/>
              </a:rPr>
              <a:t>  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86119" name="Rectangle 14"/>
          <p:cNvSpPr>
            <a:spLocks noChangeArrowheads="1"/>
          </p:cNvSpPr>
          <p:nvPr/>
        </p:nvSpPr>
        <p:spPr bwMode="auto">
          <a:xfrm>
            <a:off x="1371600" y="2590800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20" name="Rectangle 15"/>
          <p:cNvSpPr>
            <a:spLocks noChangeArrowheads="1"/>
          </p:cNvSpPr>
          <p:nvPr/>
        </p:nvSpPr>
        <p:spPr bwMode="auto">
          <a:xfrm>
            <a:off x="1371600" y="1585913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F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1" name="Rectangle 16"/>
          <p:cNvSpPr>
            <a:spLocks noChangeArrowheads="1"/>
          </p:cNvSpPr>
          <p:nvPr/>
        </p:nvSpPr>
        <p:spPr bwMode="auto">
          <a:xfrm>
            <a:off x="3652838" y="1585913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2" name="Rectangle 17"/>
          <p:cNvSpPr>
            <a:spLocks noChangeArrowheads="1"/>
          </p:cNvSpPr>
          <p:nvPr/>
        </p:nvSpPr>
        <p:spPr bwMode="auto">
          <a:xfrm>
            <a:off x="1835150" y="2008981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23" name="Text Box 18"/>
          <p:cNvSpPr txBox="1">
            <a:spLocks noChangeArrowheads="1"/>
          </p:cNvSpPr>
          <p:nvPr/>
        </p:nvSpPr>
        <p:spPr bwMode="auto">
          <a:xfrm>
            <a:off x="1887538" y="1701800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48355" y="1671771"/>
            <a:ext cx="4752975" cy="741362"/>
            <a:chOff x="2608" y="1117"/>
            <a:chExt cx="2132" cy="467"/>
          </a:xfrm>
        </p:grpSpPr>
        <p:sp>
          <p:nvSpPr>
            <p:cNvPr id="986145" name="Rectangle 20"/>
            <p:cNvSpPr>
              <a:spLocks noChangeArrowheads="1"/>
            </p:cNvSpPr>
            <p:nvPr/>
          </p:nvSpPr>
          <p:spPr bwMode="auto">
            <a:xfrm>
              <a:off x="2789" y="1344"/>
              <a:ext cx="19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</a:pPr>
              <a:r>
                <a:rPr lang="it-IT" sz="1600" dirty="0" smtClean="0">
                  <a:latin typeface="Comic Sans MS" pitchFamily="66" charset="0"/>
                </a:rPr>
                <a:t>k-</a:t>
              </a:r>
              <a:r>
                <a:rPr lang="it-IT" sz="1600" dirty="0" err="1" smtClean="0">
                  <a:latin typeface="Comic Sans MS" pitchFamily="66" charset="0"/>
                </a:rPr>
                <a:t>th</a:t>
              </a:r>
              <a:r>
                <a:rPr lang="it-IT" sz="1600" dirty="0" smtClean="0">
                  <a:latin typeface="Comic Sans MS" pitchFamily="66" charset="0"/>
                </a:rPr>
                <a:t> </a:t>
              </a:r>
              <a:r>
                <a:rPr lang="it-IT" sz="1600" dirty="0" err="1" smtClean="0">
                  <a:latin typeface="Comic Sans MS" pitchFamily="66" charset="0"/>
                </a:rPr>
                <a:t>occurrence</a:t>
              </a:r>
              <a:r>
                <a:rPr lang="it-IT" sz="1600" dirty="0" smtClean="0">
                  <a:latin typeface="Comic Sans MS" pitchFamily="66" charset="0"/>
                </a:rPr>
                <a:t> of </a:t>
              </a:r>
              <a:r>
                <a:rPr lang="it-IT" sz="1600" dirty="0" smtClean="0">
                  <a:latin typeface="Symbol" panose="05050102010706020507" pitchFamily="18" charset="2"/>
                </a:rPr>
                <a:t>s</a:t>
              </a:r>
              <a:r>
                <a:rPr lang="it-IT" sz="1600" dirty="0" smtClean="0">
                  <a:latin typeface="Comic Sans MS" pitchFamily="66" charset="0"/>
                </a:rPr>
                <a:t> in L </a:t>
              </a:r>
            </a:p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</a:pPr>
              <a:r>
                <a:rPr lang="it-IT" sz="1600" b="1" u="sng" dirty="0" err="1" smtClean="0">
                  <a:solidFill>
                    <a:srgbClr val="C00000"/>
                  </a:solidFill>
                  <a:latin typeface="Comic Sans MS" pitchFamily="66" charset="0"/>
                </a:rPr>
                <a:t>corresponds</a:t>
              </a:r>
              <a:r>
                <a:rPr lang="it-IT" sz="1600" b="1" u="sng" dirty="0" smtClean="0">
                  <a:solidFill>
                    <a:srgbClr val="C00000"/>
                  </a:solidFill>
                  <a:latin typeface="Comic Sans MS" pitchFamily="66" charset="0"/>
                </a:rPr>
                <a:t> to</a:t>
              </a:r>
            </a:p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</a:pPr>
              <a:r>
                <a:rPr lang="it-IT" sz="1600" dirty="0">
                  <a:latin typeface="Comic Sans MS" pitchFamily="66" charset="0"/>
                </a:rPr>
                <a:t>k-</a:t>
              </a:r>
              <a:r>
                <a:rPr lang="it-IT" sz="1600" dirty="0" err="1">
                  <a:latin typeface="Comic Sans MS" pitchFamily="66" charset="0"/>
                </a:rPr>
                <a:t>th</a:t>
              </a:r>
              <a:r>
                <a:rPr lang="it-IT" sz="1600" dirty="0">
                  <a:latin typeface="Comic Sans MS" pitchFamily="66" charset="0"/>
                </a:rPr>
                <a:t> </a:t>
              </a:r>
              <a:r>
                <a:rPr lang="it-IT" sz="1600" dirty="0" err="1">
                  <a:latin typeface="Comic Sans MS" pitchFamily="66" charset="0"/>
                </a:rPr>
                <a:t>occurrence</a:t>
              </a:r>
              <a:r>
                <a:rPr lang="it-IT" sz="1600" dirty="0">
                  <a:latin typeface="Comic Sans MS" pitchFamily="66" charset="0"/>
                </a:rPr>
                <a:t> of </a:t>
              </a:r>
              <a:r>
                <a:rPr lang="it-IT" sz="1600" dirty="0">
                  <a:latin typeface="Symbol" panose="05050102010706020507" pitchFamily="18" charset="2"/>
                </a:rPr>
                <a:t>s</a:t>
              </a:r>
              <a:r>
                <a:rPr lang="it-IT" sz="1600" dirty="0">
                  <a:latin typeface="Comic Sans MS" pitchFamily="66" charset="0"/>
                </a:rPr>
                <a:t> in </a:t>
              </a:r>
              <a:r>
                <a:rPr lang="it-IT" sz="1600" dirty="0" smtClean="0">
                  <a:latin typeface="Comic Sans MS" pitchFamily="66" charset="0"/>
                </a:rPr>
                <a:t>F</a:t>
              </a:r>
              <a:endParaRPr lang="it-IT" sz="1600" b="1" u="sng" dirty="0" smtClean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986147" name="Rectangle 22"/>
            <p:cNvSpPr>
              <a:spLocks noChangeArrowheads="1"/>
            </p:cNvSpPr>
            <p:nvPr/>
          </p:nvSpPr>
          <p:spPr bwMode="auto">
            <a:xfrm>
              <a:off x="2608" y="1117"/>
              <a:ext cx="1379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Recall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that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 LF-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mapping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means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:</a:t>
              </a:r>
              <a:endParaRPr lang="it-IT" sz="1600" dirty="0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</p:grpSp>
      <p:sp>
        <p:nvSpPr>
          <p:cNvPr id="1868823" name="Rectangle 23"/>
          <p:cNvSpPr>
            <a:spLocks noChangeArrowheads="1"/>
          </p:cNvSpPr>
          <p:nvPr/>
        </p:nvSpPr>
        <p:spPr bwMode="auto">
          <a:xfrm>
            <a:off x="4499992" y="4629985"/>
            <a:ext cx="3918060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You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can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reconstruct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any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substring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backward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1" dirty="0" smtClean="0">
                <a:solidFill>
                  <a:schemeClr val="tx2"/>
                </a:solidFill>
                <a:latin typeface="Comic Sans MS" pitchFamily="66" charset="0"/>
              </a:rPr>
              <a:t>IF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you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know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the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row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its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last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character</a:t>
            </a: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68824" name="Oval 24"/>
          <p:cNvSpPr>
            <a:spLocks noChangeArrowheads="1"/>
          </p:cNvSpPr>
          <p:nvPr/>
        </p:nvSpPr>
        <p:spPr bwMode="auto">
          <a:xfrm>
            <a:off x="1403648" y="5388277"/>
            <a:ext cx="304800" cy="381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738014" y="3623069"/>
            <a:ext cx="2260601" cy="1516063"/>
            <a:chOff x="2096" y="1113"/>
            <a:chExt cx="1424" cy="955"/>
          </a:xfrm>
        </p:grpSpPr>
        <p:sp>
          <p:nvSpPr>
            <p:cNvPr id="986143" name="Oval 26"/>
            <p:cNvSpPr>
              <a:spLocks noChangeArrowheads="1"/>
            </p:cNvSpPr>
            <p:nvPr/>
          </p:nvSpPr>
          <p:spPr bwMode="auto">
            <a:xfrm>
              <a:off x="2096" y="1828"/>
              <a:ext cx="192" cy="24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4" name="Rectangle 27"/>
            <p:cNvSpPr>
              <a:spLocks noChangeArrowheads="1"/>
            </p:cNvSpPr>
            <p:nvPr/>
          </p:nvSpPr>
          <p:spPr bwMode="auto">
            <a:xfrm>
              <a:off x="3303" y="1113"/>
              <a:ext cx="21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dirty="0" smtClean="0">
                  <a:solidFill>
                    <a:srgbClr val="5C37FB"/>
                  </a:solidFill>
                  <a:latin typeface="Tahoma" pitchFamily="34" charset="0"/>
                </a:rPr>
                <a:t>s</a:t>
              </a:r>
              <a:endParaRPr lang="it-IT" sz="2800" dirty="0">
                <a:solidFill>
                  <a:srgbClr val="5C37FB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704595" y="3625851"/>
            <a:ext cx="2019301" cy="2090738"/>
            <a:chOff x="2056" y="1120"/>
            <a:chExt cx="1272" cy="1317"/>
          </a:xfrm>
        </p:grpSpPr>
        <p:sp>
          <p:nvSpPr>
            <p:cNvPr id="986141" name="Oval 29"/>
            <p:cNvSpPr>
              <a:spLocks noChangeArrowheads="1"/>
            </p:cNvSpPr>
            <p:nvPr/>
          </p:nvSpPr>
          <p:spPr bwMode="auto">
            <a:xfrm>
              <a:off x="2056" y="2197"/>
              <a:ext cx="192" cy="24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2" name="Rectangle 30"/>
            <p:cNvSpPr>
              <a:spLocks noChangeArrowheads="1"/>
            </p:cNvSpPr>
            <p:nvPr/>
          </p:nvSpPr>
          <p:spPr bwMode="auto">
            <a:xfrm>
              <a:off x="3160" y="1120"/>
              <a:ext cx="16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dirty="0" smtClean="0">
                  <a:solidFill>
                    <a:srgbClr val="FF3300"/>
                  </a:solidFill>
                  <a:latin typeface="Tahoma" pitchFamily="34" charset="0"/>
                </a:rPr>
                <a:t>i</a:t>
              </a:r>
              <a:endParaRPr lang="it-IT" sz="2800" dirty="0">
                <a:solidFill>
                  <a:srgbClr val="FF3300"/>
                </a:solidFill>
                <a:latin typeface="Tahoma" pitchFamily="34" charset="0"/>
              </a:endParaRPr>
            </a:p>
          </p:txBody>
        </p:sp>
      </p:grpSp>
      <p:sp>
        <p:nvSpPr>
          <p:cNvPr id="1868831" name="Oval 31"/>
          <p:cNvSpPr>
            <a:spLocks noChangeArrowheads="1"/>
          </p:cNvSpPr>
          <p:nvPr/>
        </p:nvSpPr>
        <p:spPr bwMode="auto">
          <a:xfrm>
            <a:off x="1403350" y="3244512"/>
            <a:ext cx="304800" cy="38100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04598" y="3251595"/>
            <a:ext cx="1857378" cy="895348"/>
            <a:chOff x="2336" y="2432"/>
            <a:chExt cx="1170" cy="564"/>
          </a:xfrm>
        </p:grpSpPr>
        <p:sp>
          <p:nvSpPr>
            <p:cNvPr id="986139" name="Oval 33"/>
            <p:cNvSpPr>
              <a:spLocks noChangeArrowheads="1"/>
            </p:cNvSpPr>
            <p:nvPr/>
          </p:nvSpPr>
          <p:spPr bwMode="auto">
            <a:xfrm>
              <a:off x="2336" y="2432"/>
              <a:ext cx="192" cy="240"/>
            </a:xfrm>
            <a:prstGeom prst="ellips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0" name="Rectangle 34"/>
            <p:cNvSpPr>
              <a:spLocks noChangeArrowheads="1"/>
            </p:cNvSpPr>
            <p:nvPr/>
          </p:nvSpPr>
          <p:spPr bwMode="auto">
            <a:xfrm>
              <a:off x="3200" y="2666"/>
              <a:ext cx="30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dirty="0" smtClean="0">
                  <a:solidFill>
                    <a:srgbClr val="00A000"/>
                  </a:solidFill>
                  <a:latin typeface="Tahoma" pitchFamily="34" charset="0"/>
                </a:rPr>
                <a:t>m</a:t>
              </a:r>
              <a:endParaRPr lang="it-IT" sz="2800" dirty="0">
                <a:solidFill>
                  <a:srgbClr val="00A000"/>
                </a:solidFill>
                <a:latin typeface="Tahoma" pitchFamily="34" charset="0"/>
              </a:endParaRPr>
            </a:p>
          </p:txBody>
        </p:sp>
      </p:grpSp>
      <p:sp>
        <p:nvSpPr>
          <p:cNvPr id="10" name="Rettangolo arrotondato 9"/>
          <p:cNvSpPr/>
          <p:nvPr/>
        </p:nvSpPr>
        <p:spPr bwMode="auto">
          <a:xfrm>
            <a:off x="679314" y="5882593"/>
            <a:ext cx="7848872" cy="4336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How </a:t>
            </a:r>
            <a:r>
              <a:rPr lang="it-IT" dirty="0" smtClean="0">
                <a:solidFill>
                  <a:schemeClr val="bg1"/>
                </a:solidFill>
              </a:rPr>
              <a:t>do </a:t>
            </a:r>
            <a:r>
              <a:rPr lang="it-IT" dirty="0" err="1" smtClean="0">
                <a:solidFill>
                  <a:schemeClr val="bg1"/>
                </a:solidFill>
              </a:rPr>
              <a:t>we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know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where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to start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?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Keep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sampled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positions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054096" y="3068960"/>
            <a:ext cx="4893931" cy="1368152"/>
            <a:chOff x="4054096" y="3068960"/>
            <a:chExt cx="4893931" cy="1368152"/>
          </a:xfrm>
        </p:grpSpPr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6369927" y="3251595"/>
              <a:ext cx="250581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 = </a:t>
              </a:r>
              <a:r>
                <a:rPr lang="it-IT" altLang="en-US" sz="2400" dirty="0" err="1">
                  <a:solidFill>
                    <a:srgbClr val="C00000"/>
                  </a:solidFill>
                  <a:latin typeface="Comic Sans MS" panose="030F0702030302020204" pitchFamily="66" charset="0"/>
                </a:rPr>
                <a:t>mississippi</a:t>
              </a:r>
              <a:r>
                <a:rPr lang="it-IT" alt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#</a:t>
              </a:r>
              <a:endParaRPr lang="en-US" altLang="en-US" sz="16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5" name="Group 85"/>
            <p:cNvGrpSpPr>
              <a:grpSpLocks/>
            </p:cNvGrpSpPr>
            <p:nvPr/>
          </p:nvGrpSpPr>
          <p:grpSpPr bwMode="auto">
            <a:xfrm>
              <a:off x="6979527" y="3632595"/>
              <a:ext cx="1968500" cy="717550"/>
              <a:chOff x="3456" y="1104"/>
              <a:chExt cx="1240" cy="452"/>
            </a:xfrm>
          </p:grpSpPr>
          <p:grpSp>
            <p:nvGrpSpPr>
              <p:cNvPr id="46" name="Group 50"/>
              <p:cNvGrpSpPr>
                <a:grpSpLocks/>
              </p:cNvGrpSpPr>
              <p:nvPr/>
            </p:nvGrpSpPr>
            <p:grpSpPr bwMode="auto">
              <a:xfrm>
                <a:off x="3504" y="1296"/>
                <a:ext cx="1167" cy="260"/>
                <a:chOff x="3504" y="1296"/>
                <a:chExt cx="1167" cy="260"/>
              </a:xfrm>
            </p:grpSpPr>
            <p:sp>
              <p:nvSpPr>
                <p:cNvPr id="48" name="Rectangle 48"/>
                <p:cNvSpPr>
                  <a:spLocks noChangeArrowheads="1"/>
                </p:cNvSpPr>
                <p:nvPr/>
              </p:nvSpPr>
              <p:spPr bwMode="auto">
                <a:xfrm>
                  <a:off x="3504" y="1344"/>
                  <a:ext cx="116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altLang="en-US" sz="1600" dirty="0" err="1">
                      <a:latin typeface="Comic Sans MS" panose="030F0702030302020204" pitchFamily="66" charset="0"/>
                    </a:rPr>
                    <a:t>sampling</a:t>
                  </a:r>
                  <a:r>
                    <a:rPr lang="it-IT" altLang="en-US" sz="1600" dirty="0">
                      <a:latin typeface="Comic Sans MS" panose="030F0702030302020204" pitchFamily="66" charset="0"/>
                    </a:rPr>
                    <a:t> </a:t>
                  </a:r>
                  <a:r>
                    <a:rPr lang="it-IT" altLang="en-US" sz="1600" dirty="0" err="1">
                      <a:latin typeface="Comic Sans MS" panose="030F0702030302020204" pitchFamily="66" charset="0"/>
                    </a:rPr>
                    <a:t>step</a:t>
                  </a:r>
                  <a:r>
                    <a:rPr lang="it-IT" altLang="en-US" sz="1600" dirty="0">
                      <a:latin typeface="Comic Sans MS" panose="030F0702030302020204" pitchFamily="66" charset="0"/>
                    </a:rPr>
                    <a:t> </a:t>
                  </a:r>
                  <a:r>
                    <a:rPr lang="it-IT" altLang="en-US" sz="1600" dirty="0" err="1">
                      <a:latin typeface="Comic Sans MS" panose="030F0702030302020204" pitchFamily="66" charset="0"/>
                    </a:rPr>
                    <a:t>is</a:t>
                  </a:r>
                  <a:r>
                    <a:rPr lang="it-IT" altLang="en-US" sz="1600" dirty="0">
                      <a:latin typeface="Comic Sans MS" panose="030F0702030302020204" pitchFamily="66" charset="0"/>
                    </a:rPr>
                    <a:t> 4</a:t>
                  </a:r>
                  <a:endParaRPr lang="en-US" altLang="en-US" sz="16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" name="AutoShape 49"/>
                <p:cNvSpPr>
                  <a:spLocks/>
                </p:cNvSpPr>
                <p:nvPr/>
              </p:nvSpPr>
              <p:spPr bwMode="auto">
                <a:xfrm rot="16200000">
                  <a:off x="4008" y="792"/>
                  <a:ext cx="96" cy="1104"/>
                </a:xfrm>
                <a:prstGeom prst="leftBrace">
                  <a:avLst>
                    <a:gd name="adj1" fmla="val 95833"/>
                    <a:gd name="adj2" fmla="val 50000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Rectangle 84"/>
              <p:cNvSpPr>
                <a:spLocks noChangeArrowheads="1"/>
              </p:cNvSpPr>
              <p:nvPr/>
            </p:nvSpPr>
            <p:spPr bwMode="auto">
              <a:xfrm>
                <a:off x="3456" y="1104"/>
                <a:ext cx="1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sz="1400" b="1" dirty="0">
                    <a:latin typeface="Comic Sans MS" panose="030F0702030302020204" pitchFamily="66" charset="0"/>
                  </a:rPr>
                  <a:t>1    4     8      12 </a:t>
                </a:r>
                <a:endParaRPr lang="en-US" altLang="en-US" sz="1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" name="Ovale 10"/>
            <p:cNvSpPr/>
            <p:nvPr/>
          </p:nvSpPr>
          <p:spPr bwMode="auto">
            <a:xfrm>
              <a:off x="4090491" y="3357913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1" name="Ovale 50"/>
            <p:cNvSpPr/>
            <p:nvPr/>
          </p:nvSpPr>
          <p:spPr bwMode="auto">
            <a:xfrm>
              <a:off x="4067944" y="3645024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2" name="Ovale 51"/>
            <p:cNvSpPr/>
            <p:nvPr/>
          </p:nvSpPr>
          <p:spPr bwMode="auto">
            <a:xfrm>
              <a:off x="4067944" y="3068960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3" name="Ovale 52"/>
            <p:cNvSpPr/>
            <p:nvPr/>
          </p:nvSpPr>
          <p:spPr bwMode="auto">
            <a:xfrm>
              <a:off x="4054096" y="4282281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4548665" y="4412522"/>
            <a:ext cx="433811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Trade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-off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between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space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(n log n/S bits) and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decompression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time of an L-long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substring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(S+ L time) due to the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sampling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step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S</a:t>
            </a:r>
            <a:endParaRPr lang="it-IT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68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23" grpId="1"/>
      <p:bldP spid="1868823" grpId="2"/>
      <p:bldP spid="1868824" grpId="0" animBg="1"/>
      <p:bldP spid="1868824" grpId="1" animBg="1"/>
      <p:bldP spid="1868831" grpId="0" animBg="1"/>
      <p:bldP spid="1868831" grpId="1" animBg="1"/>
      <p:bldP spid="10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130" name="Group 2"/>
          <p:cNvGrpSpPr>
            <a:grpSpLocks/>
          </p:cNvGrpSpPr>
          <p:nvPr/>
        </p:nvGrpSpPr>
        <p:grpSpPr bwMode="auto">
          <a:xfrm>
            <a:off x="1370013" y="5474096"/>
            <a:ext cx="609600" cy="336550"/>
            <a:chOff x="864" y="3072"/>
            <a:chExt cx="384" cy="212"/>
          </a:xfrm>
        </p:grpSpPr>
        <p:sp>
          <p:nvSpPr>
            <p:cNvPr id="1072131" name="AutoShape 3"/>
            <p:cNvSpPr>
              <a:spLocks noChangeArrowheads="1"/>
            </p:cNvSpPr>
            <p:nvPr/>
          </p:nvSpPr>
          <p:spPr bwMode="auto">
            <a:xfrm>
              <a:off x="1104" y="3168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32" name="Rectangle 4"/>
            <p:cNvSpPr>
              <a:spLocks noChangeArrowheads="1"/>
            </p:cNvSpPr>
            <p:nvPr/>
          </p:nvSpPr>
          <p:spPr bwMode="auto">
            <a:xfrm>
              <a:off x="864" y="3072"/>
              <a:ext cx="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fr</a:t>
              </a:r>
              <a:endParaRPr lang="en-US" altLang="en-US" sz="16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72133" name="Group 5"/>
          <p:cNvGrpSpPr>
            <a:grpSpLocks/>
          </p:cNvGrpSpPr>
          <p:nvPr/>
        </p:nvGrpSpPr>
        <p:grpSpPr bwMode="auto">
          <a:xfrm>
            <a:off x="177800" y="5474096"/>
            <a:ext cx="1144588" cy="731838"/>
            <a:chOff x="192" y="3072"/>
            <a:chExt cx="642" cy="461"/>
          </a:xfrm>
        </p:grpSpPr>
        <p:sp>
          <p:nvSpPr>
            <p:cNvPr id="1072134" name="AutoShape 6"/>
            <p:cNvSpPr>
              <a:spLocks/>
            </p:cNvSpPr>
            <p:nvPr/>
          </p:nvSpPr>
          <p:spPr bwMode="auto">
            <a:xfrm>
              <a:off x="768" y="3072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35" name="Rectangle 7"/>
            <p:cNvSpPr>
              <a:spLocks noChangeArrowheads="1"/>
            </p:cNvSpPr>
            <p:nvPr/>
          </p:nvSpPr>
          <p:spPr bwMode="auto">
            <a:xfrm>
              <a:off x="192" y="3168"/>
              <a:ext cx="6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chemeClr val="tx2"/>
                  </a:solidFill>
                  <a:latin typeface="Comic Sans MS" panose="030F0702030302020204" pitchFamily="66" charset="0"/>
                </a:rPr>
                <a:t>occ=2</a:t>
              </a:r>
            </a:p>
            <a:p>
              <a:pPr eaLnBrk="0" hangingPunct="0"/>
              <a:r>
                <a:rPr lang="it-IT" altLang="en-US" sz="14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[lr-fr+1]</a:t>
              </a:r>
              <a:endParaRPr lang="en-US" altLang="en-US" sz="1400" b="1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72136" name="Rectangle 8"/>
          <p:cNvSpPr>
            <a:spLocks noGrp="1" noChangeArrowheads="1"/>
          </p:cNvSpPr>
          <p:nvPr>
            <p:ph type="title"/>
          </p:nvPr>
        </p:nvSpPr>
        <p:spPr>
          <a:xfrm>
            <a:off x="608012" y="583541"/>
            <a:ext cx="8212460" cy="623888"/>
          </a:xfrm>
        </p:spPr>
        <p:txBody>
          <a:bodyPr/>
          <a:lstStyle/>
          <a:p>
            <a:r>
              <a:rPr lang="it-IT" altLang="en-US" sz="3000" dirty="0" err="1">
                <a:solidFill>
                  <a:srgbClr val="000099"/>
                </a:solidFill>
              </a:rPr>
              <a:t>Substring</a:t>
            </a:r>
            <a:r>
              <a:rPr lang="it-IT" altLang="en-US" sz="3000" dirty="0">
                <a:solidFill>
                  <a:srgbClr val="000099"/>
                </a:solidFill>
              </a:rPr>
              <a:t> </a:t>
            </a:r>
            <a:r>
              <a:rPr lang="it-IT" altLang="en-US" sz="3000" dirty="0" err="1">
                <a:solidFill>
                  <a:srgbClr val="000099"/>
                </a:solidFill>
              </a:rPr>
              <a:t>search</a:t>
            </a:r>
            <a:r>
              <a:rPr lang="it-IT" altLang="en-US" sz="3000" dirty="0">
                <a:solidFill>
                  <a:srgbClr val="000099"/>
                </a:solidFill>
              </a:rPr>
              <a:t> in T</a:t>
            </a:r>
            <a:r>
              <a:rPr lang="it-IT" altLang="en-US" sz="2600" dirty="0"/>
              <a:t>  (</a:t>
            </a:r>
            <a:r>
              <a:rPr lang="it-IT" altLang="en-US" sz="1900" dirty="0" err="1">
                <a:solidFill>
                  <a:srgbClr val="990099"/>
                </a:solidFill>
                <a:latin typeface="Comic Sans MS" panose="030F0702030302020204" pitchFamily="66" charset="0"/>
              </a:rPr>
              <a:t>Count</a:t>
            </a:r>
            <a:r>
              <a:rPr lang="it-IT" altLang="en-US" sz="1900" dirty="0">
                <a:solidFill>
                  <a:srgbClr val="990099"/>
                </a:solidFill>
                <a:latin typeface="Comic Sans MS" panose="030F0702030302020204" pitchFamily="66" charset="0"/>
              </a:rPr>
              <a:t> the pattern </a:t>
            </a:r>
            <a:r>
              <a:rPr lang="it-IT" altLang="en-US" sz="1900" dirty="0" err="1">
                <a:solidFill>
                  <a:srgbClr val="990099"/>
                </a:solidFill>
                <a:latin typeface="Comic Sans MS" panose="030F0702030302020204" pitchFamily="66" charset="0"/>
              </a:rPr>
              <a:t>occurrences</a:t>
            </a:r>
            <a:r>
              <a:rPr lang="it-IT" altLang="en-US" sz="2600" dirty="0"/>
              <a:t>)</a:t>
            </a:r>
            <a:endParaRPr lang="en-US" altLang="en-US" sz="2600" dirty="0"/>
          </a:p>
        </p:txBody>
      </p:sp>
      <p:grpSp>
        <p:nvGrpSpPr>
          <p:cNvPr id="1072137" name="Group 9"/>
          <p:cNvGrpSpPr>
            <a:grpSpLocks/>
          </p:cNvGrpSpPr>
          <p:nvPr/>
        </p:nvGrpSpPr>
        <p:grpSpPr bwMode="auto">
          <a:xfrm>
            <a:off x="1979613" y="2502296"/>
            <a:ext cx="2286000" cy="4348163"/>
            <a:chOff x="1824" y="960"/>
            <a:chExt cx="1440" cy="2739"/>
          </a:xfrm>
        </p:grpSpPr>
        <p:sp>
          <p:nvSpPr>
            <p:cNvPr id="1072138" name="Text Box 10"/>
            <p:cNvSpPr txBox="1">
              <a:spLocks noChangeArrowheads="1"/>
            </p:cNvSpPr>
            <p:nvPr/>
          </p:nvSpPr>
          <p:spPr bwMode="auto">
            <a:xfrm>
              <a:off x="1824" y="1248"/>
              <a:ext cx="1440" cy="2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#mississipp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i#mississip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ippi#missis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issippi#mis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ississippi#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mississippi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pi#mississi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ppi#mississ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sippi#missi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sissippi#mi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ssippi#miss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>
                  <a:latin typeface="Courier New" panose="02070309020205020404" pitchFamily="49" charset="0"/>
                </a:rPr>
                <a:t>ssissippi#m</a:t>
              </a:r>
              <a:endParaRPr lang="en-GB" altLang="en-US" sz="2000">
                <a:latin typeface="Courier New" panose="02070309020205020404" pitchFamily="49" charset="0"/>
              </a:endParaRPr>
            </a:p>
          </p:txBody>
        </p:sp>
        <p:sp>
          <p:nvSpPr>
            <p:cNvPr id="1072139" name="Text Box 11"/>
            <p:cNvSpPr txBox="1">
              <a:spLocks noChangeArrowheads="1"/>
            </p:cNvSpPr>
            <p:nvPr/>
          </p:nvSpPr>
          <p:spPr bwMode="auto">
            <a:xfrm>
              <a:off x="3024" y="1248"/>
              <a:ext cx="240" cy="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i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p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m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p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i</a:t>
              </a:r>
            </a:p>
            <a:p>
              <a:pPr eaLnBrk="0" hangingPunct="0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s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i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i</a:t>
              </a:r>
              <a:endParaRPr lang="en-GB" altLang="en-US" sz="2000" b="1">
                <a:solidFill>
                  <a:srgbClr val="0066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072140" name="Rectangle 12"/>
            <p:cNvSpPr>
              <a:spLocks noChangeArrowheads="1"/>
            </p:cNvSpPr>
            <p:nvPr/>
          </p:nvSpPr>
          <p:spPr bwMode="auto">
            <a:xfrm>
              <a:off x="3024" y="1248"/>
              <a:ext cx="240" cy="2448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41" name="Text Box 13"/>
            <p:cNvSpPr txBox="1">
              <a:spLocks noChangeArrowheads="1"/>
            </p:cNvSpPr>
            <p:nvPr/>
          </p:nvSpPr>
          <p:spPr bwMode="auto">
            <a:xfrm>
              <a:off x="3024" y="960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3300"/>
                  </a:solidFill>
                  <a:latin typeface="Comic Sans MS" panose="030F0702030302020204" pitchFamily="66" charset="0"/>
                </a:rPr>
                <a:t>L</a:t>
              </a:r>
              <a:endParaRPr lang="en-GB" altLang="en-US" sz="20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2142" name="Rectangle 14"/>
            <p:cNvSpPr>
              <a:spLocks noChangeArrowheads="1"/>
            </p:cNvSpPr>
            <p:nvPr/>
          </p:nvSpPr>
          <p:spPr bwMode="auto">
            <a:xfrm>
              <a:off x="1824" y="2246"/>
              <a:ext cx="11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latin typeface="Courier New" panose="02070309020205020404" pitchFamily="49" charset="0"/>
                </a:rPr>
                <a:t>mississippi</a:t>
              </a:r>
            </a:p>
          </p:txBody>
        </p:sp>
      </p:grpSp>
      <p:grpSp>
        <p:nvGrpSpPr>
          <p:cNvPr id="1072143" name="Group 15"/>
          <p:cNvGrpSpPr>
            <a:grpSpLocks/>
          </p:cNvGrpSpPr>
          <p:nvPr/>
        </p:nvGrpSpPr>
        <p:grpSpPr bwMode="auto">
          <a:xfrm>
            <a:off x="6094413" y="1511696"/>
            <a:ext cx="1285875" cy="2087563"/>
            <a:chOff x="0" y="480"/>
            <a:chExt cx="720" cy="1315"/>
          </a:xfrm>
        </p:grpSpPr>
        <p:sp>
          <p:nvSpPr>
            <p:cNvPr id="1072144" name="Rectangle 16"/>
            <p:cNvSpPr>
              <a:spLocks noChangeArrowheads="1"/>
            </p:cNvSpPr>
            <p:nvPr/>
          </p:nvSpPr>
          <p:spPr bwMode="auto">
            <a:xfrm>
              <a:off x="288" y="720"/>
              <a:ext cx="432" cy="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# 1</a:t>
              </a:r>
            </a:p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i 2</a:t>
              </a:r>
              <a:endParaRPr lang="en-US" altLang="en-US" sz="2000" b="1">
                <a:solidFill>
                  <a:srgbClr val="006600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m 6</a:t>
              </a:r>
            </a:p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p 7</a:t>
              </a:r>
              <a:endParaRPr lang="en-US" altLang="en-US" sz="2000" b="1">
                <a:solidFill>
                  <a:srgbClr val="006600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en-US" sz="2000" b="1">
                  <a:solidFill>
                    <a:srgbClr val="006600"/>
                  </a:solidFill>
                  <a:latin typeface="Courier New" panose="02070309020205020404" pitchFamily="49" charset="0"/>
                </a:rPr>
                <a:t>s </a:t>
              </a:r>
              <a:r>
                <a:rPr lang="it-IT" altLang="en-US" b="1">
                  <a:solidFill>
                    <a:srgbClr val="006600"/>
                  </a:solidFill>
                  <a:latin typeface="Courier New" panose="02070309020205020404" pitchFamily="49" charset="0"/>
                </a:rPr>
                <a:t>9</a:t>
              </a:r>
              <a:endParaRPr lang="en-US" altLang="en-US" b="1">
                <a:solidFill>
                  <a:srgbClr val="0066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072145" name="Rectangle 17"/>
            <p:cNvSpPr>
              <a:spLocks noChangeArrowheads="1"/>
            </p:cNvSpPr>
            <p:nvPr/>
          </p:nvSpPr>
          <p:spPr bwMode="auto">
            <a:xfrm>
              <a:off x="288" y="720"/>
              <a:ext cx="384" cy="1056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46" name="Rectangle 18"/>
            <p:cNvSpPr>
              <a:spLocks noChangeArrowheads="1"/>
            </p:cNvSpPr>
            <p:nvPr/>
          </p:nvSpPr>
          <p:spPr bwMode="auto">
            <a:xfrm>
              <a:off x="0" y="480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2800">
                  <a:solidFill>
                    <a:srgbClr val="339933"/>
                  </a:solidFill>
                  <a:latin typeface="Comic Sans MS" panose="030F0702030302020204" pitchFamily="66" charset="0"/>
                </a:rPr>
                <a:t>F</a:t>
              </a:r>
              <a:endParaRPr lang="en-US" altLang="en-US" sz="2800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72147" name="Group 19"/>
          <p:cNvGrpSpPr>
            <a:grpSpLocks/>
          </p:cNvGrpSpPr>
          <p:nvPr/>
        </p:nvGrpSpPr>
        <p:grpSpPr bwMode="auto">
          <a:xfrm>
            <a:off x="4406900" y="2270521"/>
            <a:ext cx="1673225" cy="520700"/>
            <a:chOff x="2777" y="1016"/>
            <a:chExt cx="1054" cy="328"/>
          </a:xfrm>
        </p:grpSpPr>
        <p:sp>
          <p:nvSpPr>
            <p:cNvPr id="1072148" name="AutoShape 20"/>
            <p:cNvSpPr>
              <a:spLocks noChangeArrowheads="1"/>
            </p:cNvSpPr>
            <p:nvPr/>
          </p:nvSpPr>
          <p:spPr bwMode="auto">
            <a:xfrm rot="-1297761">
              <a:off x="2832" y="1200"/>
              <a:ext cx="960" cy="144"/>
            </a:xfrm>
            <a:prstGeom prst="leftRightArrow">
              <a:avLst>
                <a:gd name="adj1" fmla="val 50000"/>
                <a:gd name="adj2" fmla="val 133333"/>
              </a:avLst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49" name="Rectangle 21"/>
            <p:cNvSpPr>
              <a:spLocks noChangeArrowheads="1"/>
            </p:cNvSpPr>
            <p:nvPr/>
          </p:nvSpPr>
          <p:spPr bwMode="auto">
            <a:xfrm rot="-1440841">
              <a:off x="2777" y="1016"/>
              <a:ext cx="10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400" b="1">
                  <a:solidFill>
                    <a:srgbClr val="006600"/>
                  </a:solidFill>
                  <a:latin typeface="Courier New" panose="02070309020205020404" pitchFamily="49" charset="0"/>
                </a:rPr>
                <a:t>Available info</a:t>
              </a:r>
              <a:endParaRPr lang="en-US" altLang="en-US" sz="1400" b="1">
                <a:solidFill>
                  <a:srgbClr val="006600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072150" name="Group 22"/>
          <p:cNvGrpSpPr>
            <a:grpSpLocks/>
          </p:cNvGrpSpPr>
          <p:nvPr/>
        </p:nvGrpSpPr>
        <p:grpSpPr bwMode="auto">
          <a:xfrm>
            <a:off x="455613" y="1892696"/>
            <a:ext cx="1066800" cy="609600"/>
            <a:chOff x="288" y="816"/>
            <a:chExt cx="672" cy="384"/>
          </a:xfrm>
        </p:grpSpPr>
        <p:sp>
          <p:nvSpPr>
            <p:cNvPr id="1072151" name="Rectangle 23"/>
            <p:cNvSpPr>
              <a:spLocks noChangeArrowheads="1"/>
            </p:cNvSpPr>
            <p:nvPr/>
          </p:nvSpPr>
          <p:spPr bwMode="auto">
            <a:xfrm>
              <a:off x="336" y="871"/>
              <a:ext cx="583" cy="29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2400">
                  <a:solidFill>
                    <a:srgbClr val="990099"/>
                  </a:solidFill>
                  <a:latin typeface="Comic Sans MS" panose="030F0702030302020204" pitchFamily="66" charset="0"/>
                </a:rPr>
                <a:t>P = s</a:t>
              </a:r>
              <a:r>
                <a:rPr lang="en-US" altLang="en-US" sz="2400">
                  <a:solidFill>
                    <a:srgbClr val="990099"/>
                  </a:solidFill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1072152" name="Rectangle 24"/>
            <p:cNvSpPr>
              <a:spLocks noChangeArrowheads="1"/>
            </p:cNvSpPr>
            <p:nvPr/>
          </p:nvSpPr>
          <p:spPr bwMode="auto">
            <a:xfrm>
              <a:off x="288" y="816"/>
              <a:ext cx="672" cy="38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2153" name="Group 25"/>
          <p:cNvGrpSpPr>
            <a:grpSpLocks/>
          </p:cNvGrpSpPr>
          <p:nvPr/>
        </p:nvGrpSpPr>
        <p:grpSpPr bwMode="auto">
          <a:xfrm>
            <a:off x="1295400" y="2357834"/>
            <a:ext cx="1130300" cy="412750"/>
            <a:chOff x="816" y="1152"/>
            <a:chExt cx="712" cy="260"/>
          </a:xfrm>
        </p:grpSpPr>
        <p:sp>
          <p:nvSpPr>
            <p:cNvPr id="1072154" name="AutoShape 26"/>
            <p:cNvSpPr>
              <a:spLocks noChangeArrowheads="1"/>
            </p:cNvSpPr>
            <p:nvPr/>
          </p:nvSpPr>
          <p:spPr bwMode="auto">
            <a:xfrm>
              <a:off x="816" y="1152"/>
              <a:ext cx="48" cy="192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55" name="Text Box 27"/>
            <p:cNvSpPr txBox="1">
              <a:spLocks noChangeArrowheads="1"/>
            </p:cNvSpPr>
            <p:nvPr/>
          </p:nvSpPr>
          <p:spPr bwMode="auto">
            <a:xfrm>
              <a:off x="816" y="1200"/>
              <a:ext cx="7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latin typeface="Comic Sans MS" panose="030F0702030302020204" pitchFamily="66" charset="0"/>
                </a:rPr>
                <a:t>First step</a:t>
              </a:r>
              <a:endParaRPr lang="en-US" alt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72156" name="Group 28"/>
          <p:cNvGrpSpPr>
            <a:grpSpLocks/>
          </p:cNvGrpSpPr>
          <p:nvPr/>
        </p:nvGrpSpPr>
        <p:grpSpPr bwMode="auto">
          <a:xfrm>
            <a:off x="1370013" y="3340496"/>
            <a:ext cx="609600" cy="1250950"/>
            <a:chOff x="1440" y="1488"/>
            <a:chExt cx="384" cy="788"/>
          </a:xfrm>
        </p:grpSpPr>
        <p:sp>
          <p:nvSpPr>
            <p:cNvPr id="1072157" name="AutoShape 29"/>
            <p:cNvSpPr>
              <a:spLocks noChangeArrowheads="1"/>
            </p:cNvSpPr>
            <p:nvPr/>
          </p:nvSpPr>
          <p:spPr bwMode="auto">
            <a:xfrm>
              <a:off x="1680" y="1536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58" name="AutoShape 30"/>
            <p:cNvSpPr>
              <a:spLocks noChangeArrowheads="1"/>
            </p:cNvSpPr>
            <p:nvPr/>
          </p:nvSpPr>
          <p:spPr bwMode="auto">
            <a:xfrm>
              <a:off x="1680" y="2112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59" name="Rectangle 31"/>
            <p:cNvSpPr>
              <a:spLocks noChangeArrowheads="1"/>
            </p:cNvSpPr>
            <p:nvPr/>
          </p:nvSpPr>
          <p:spPr bwMode="auto">
            <a:xfrm>
              <a:off x="1440" y="1488"/>
              <a:ext cx="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0000FF"/>
                  </a:solidFill>
                  <a:latin typeface="Comic Sans MS" panose="030F0702030302020204" pitchFamily="66" charset="0"/>
                </a:rPr>
                <a:t>fr</a:t>
              </a:r>
              <a:endParaRPr lang="en-US" altLang="en-US" sz="16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2160" name="Rectangle 32"/>
            <p:cNvSpPr>
              <a:spLocks noChangeArrowheads="1"/>
            </p:cNvSpPr>
            <p:nvPr/>
          </p:nvSpPr>
          <p:spPr bwMode="auto">
            <a:xfrm>
              <a:off x="1440" y="2064"/>
              <a:ext cx="2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0000FF"/>
                  </a:solidFill>
                  <a:latin typeface="Comic Sans MS" panose="030F0702030302020204" pitchFamily="66" charset="0"/>
                </a:rPr>
                <a:t>lr</a:t>
              </a:r>
              <a:endParaRPr lang="en-US" altLang="en-US" sz="160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72161" name="Group 33"/>
          <p:cNvGrpSpPr>
            <a:grpSpLocks/>
          </p:cNvGrpSpPr>
          <p:nvPr/>
        </p:nvGrpSpPr>
        <p:grpSpPr bwMode="auto">
          <a:xfrm>
            <a:off x="4806950" y="4158059"/>
            <a:ext cx="4489450" cy="1905000"/>
            <a:chOff x="3120" y="2352"/>
            <a:chExt cx="2640" cy="1200"/>
          </a:xfrm>
        </p:grpSpPr>
        <p:sp>
          <p:nvSpPr>
            <p:cNvPr id="1072162" name="Rectangle 34"/>
            <p:cNvSpPr>
              <a:spLocks noChangeArrowheads="1"/>
            </p:cNvSpPr>
            <p:nvPr/>
          </p:nvSpPr>
          <p:spPr bwMode="auto">
            <a:xfrm>
              <a:off x="3120" y="2352"/>
              <a:ext cx="26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it-IT" altLang="en-US">
                  <a:solidFill>
                    <a:srgbClr val="FF3300"/>
                  </a:solidFill>
                  <a:latin typeface="Comic Sans MS" panose="030F0702030302020204" pitchFamily="66" charset="0"/>
                </a:rPr>
                <a:t>Inductive step: </a:t>
              </a:r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Given </a:t>
              </a:r>
              <a:r>
                <a:rPr lang="it-IT" altLang="en-US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fr</a:t>
              </a:r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,</a:t>
              </a:r>
              <a:r>
                <a:rPr lang="it-IT" altLang="en-US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lr</a:t>
              </a:r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 for P[j+1,p]</a:t>
              </a:r>
            </a:p>
          </p:txBody>
        </p:sp>
        <p:sp>
          <p:nvSpPr>
            <p:cNvPr id="1072163" name="Rectangle 35"/>
            <p:cNvSpPr>
              <a:spLocks noChangeArrowheads="1"/>
            </p:cNvSpPr>
            <p:nvPr/>
          </p:nvSpPr>
          <p:spPr bwMode="auto">
            <a:xfrm>
              <a:off x="3120" y="2352"/>
              <a:ext cx="2544" cy="1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2164" name="Group 36"/>
          <p:cNvGrpSpPr>
            <a:grpSpLocks/>
          </p:cNvGrpSpPr>
          <p:nvPr/>
        </p:nvGrpSpPr>
        <p:grpSpPr bwMode="auto">
          <a:xfrm>
            <a:off x="970459" y="1291034"/>
            <a:ext cx="6265863" cy="3576638"/>
            <a:chOff x="702" y="535"/>
            <a:chExt cx="3947" cy="2253"/>
          </a:xfrm>
        </p:grpSpPr>
        <p:sp>
          <p:nvSpPr>
            <p:cNvPr id="1072165" name="Rectangle 37"/>
            <p:cNvSpPr>
              <a:spLocks noChangeArrowheads="1"/>
            </p:cNvSpPr>
            <p:nvPr/>
          </p:nvSpPr>
          <p:spPr bwMode="auto">
            <a:xfrm>
              <a:off x="3173" y="2500"/>
              <a:ext cx="14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14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Monotype Sorts" pitchFamily="2" charset="2"/>
                <a:buChar char=""/>
              </a:pPr>
              <a:r>
                <a:rPr lang="it-IT" altLang="en-US" dirty="0">
                  <a:latin typeface="Comic Sans MS" panose="030F0702030302020204" pitchFamily="66" charset="0"/>
                </a:rPr>
                <a:t>Take c=P[j]</a:t>
              </a:r>
            </a:p>
          </p:txBody>
        </p:sp>
        <p:grpSp>
          <p:nvGrpSpPr>
            <p:cNvPr id="1072166" name="Group 38"/>
            <p:cNvGrpSpPr>
              <a:grpSpLocks/>
            </p:cNvGrpSpPr>
            <p:nvPr/>
          </p:nvGrpSpPr>
          <p:grpSpPr bwMode="auto">
            <a:xfrm>
              <a:off x="702" y="535"/>
              <a:ext cx="590" cy="517"/>
              <a:chOff x="714" y="443"/>
              <a:chExt cx="590" cy="517"/>
            </a:xfrm>
          </p:grpSpPr>
          <p:sp>
            <p:nvSpPr>
              <p:cNvPr id="1072167" name="AutoShape 39"/>
              <p:cNvSpPr>
                <a:spLocks noChangeArrowheads="1"/>
              </p:cNvSpPr>
              <p:nvPr/>
            </p:nvSpPr>
            <p:spPr bwMode="auto">
              <a:xfrm>
                <a:off x="810" y="672"/>
                <a:ext cx="48" cy="288"/>
              </a:xfrm>
              <a:prstGeom prst="downArrow">
                <a:avLst>
                  <a:gd name="adj1" fmla="val 50000"/>
                  <a:gd name="adj2" fmla="val 150000"/>
                </a:avLst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168" name="Rectangle 40"/>
              <p:cNvSpPr>
                <a:spLocks noChangeArrowheads="1"/>
              </p:cNvSpPr>
              <p:nvPr/>
            </p:nvSpPr>
            <p:spPr bwMode="auto">
              <a:xfrm>
                <a:off x="714" y="443"/>
                <a:ext cx="590" cy="2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it-IT" altLang="en-US" sz="1600" dirty="0">
                    <a:latin typeface="Comic Sans MS" panose="030F0702030302020204" pitchFamily="66" charset="0"/>
                  </a:rPr>
                  <a:t>P[ j ] 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072169" name="Rectangle 41"/>
          <p:cNvSpPr>
            <a:spLocks noChangeArrowheads="1"/>
          </p:cNvSpPr>
          <p:nvPr/>
        </p:nvSpPr>
        <p:spPr bwMode="auto">
          <a:xfrm>
            <a:off x="4885234" y="4785121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Char char=""/>
            </a:pPr>
            <a:r>
              <a:rPr lang="it-IT" altLang="en-US">
                <a:latin typeface="Comic Sans MS" panose="030F0702030302020204" pitchFamily="66" charset="0"/>
              </a:rPr>
              <a:t>Find the first c in L[fr, lr]</a:t>
            </a:r>
            <a:endParaRPr lang="it-IT" altLang="en-US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072170" name="AutoShape 42"/>
          <p:cNvSpPr>
            <a:spLocks noChangeArrowheads="1"/>
          </p:cNvSpPr>
          <p:nvPr/>
        </p:nvSpPr>
        <p:spPr bwMode="auto">
          <a:xfrm>
            <a:off x="4341813" y="3416696"/>
            <a:ext cx="304800" cy="4572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2171" name="Rectangle 43"/>
          <p:cNvSpPr>
            <a:spLocks noChangeArrowheads="1"/>
          </p:cNvSpPr>
          <p:nvPr/>
        </p:nvSpPr>
        <p:spPr bwMode="auto">
          <a:xfrm>
            <a:off x="4885234" y="5166121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Char char=""/>
            </a:pPr>
            <a:r>
              <a:rPr lang="it-IT" altLang="en-US">
                <a:latin typeface="Comic Sans MS" panose="030F0702030302020204" pitchFamily="66" charset="0"/>
              </a:rPr>
              <a:t>Find the last c in L[fr, lr]</a:t>
            </a:r>
            <a:endParaRPr lang="it-IT" altLang="en-US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072172" name="AutoShape 44"/>
          <p:cNvSpPr>
            <a:spLocks noChangeArrowheads="1"/>
          </p:cNvSpPr>
          <p:nvPr/>
        </p:nvSpPr>
        <p:spPr bwMode="auto">
          <a:xfrm rot="10800000">
            <a:off x="4341813" y="4102496"/>
            <a:ext cx="304800" cy="381000"/>
          </a:xfrm>
          <a:prstGeom prst="curvedRigh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2173" name="Rectangle 45"/>
          <p:cNvSpPr>
            <a:spLocks noChangeArrowheads="1"/>
          </p:cNvSpPr>
          <p:nvPr/>
        </p:nvSpPr>
        <p:spPr bwMode="auto">
          <a:xfrm>
            <a:off x="4885234" y="5564584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Char char=""/>
            </a:pPr>
            <a:r>
              <a:rPr lang="it-IT" altLang="en-US">
                <a:latin typeface="Comic Sans MS" panose="030F0702030302020204" pitchFamily="66" charset="0"/>
              </a:rPr>
              <a:t>L-to-F mapping of these chars</a:t>
            </a:r>
            <a:endParaRPr lang="it-IT" altLang="en-US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grpSp>
        <p:nvGrpSpPr>
          <p:cNvPr id="1072174" name="Group 46"/>
          <p:cNvGrpSpPr>
            <a:grpSpLocks/>
          </p:cNvGrpSpPr>
          <p:nvPr/>
        </p:nvGrpSpPr>
        <p:grpSpPr bwMode="auto">
          <a:xfrm>
            <a:off x="1403350" y="5815409"/>
            <a:ext cx="609600" cy="336550"/>
            <a:chOff x="864" y="3264"/>
            <a:chExt cx="384" cy="212"/>
          </a:xfrm>
        </p:grpSpPr>
        <p:sp>
          <p:nvSpPr>
            <p:cNvPr id="1072175" name="AutoShape 47"/>
            <p:cNvSpPr>
              <a:spLocks noChangeArrowheads="1"/>
            </p:cNvSpPr>
            <p:nvPr/>
          </p:nvSpPr>
          <p:spPr bwMode="auto">
            <a:xfrm>
              <a:off x="1104" y="3360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76" name="Rectangle 48"/>
            <p:cNvSpPr>
              <a:spLocks noChangeArrowheads="1"/>
            </p:cNvSpPr>
            <p:nvPr/>
          </p:nvSpPr>
          <p:spPr bwMode="auto">
            <a:xfrm>
              <a:off x="864" y="3264"/>
              <a:ext cx="2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990099"/>
                  </a:solidFill>
                  <a:latin typeface="Comic Sans MS" panose="030F0702030302020204" pitchFamily="66" charset="0"/>
                </a:rPr>
                <a:t>lr</a:t>
              </a:r>
              <a:endParaRPr lang="en-US" altLang="en-US" sz="1600">
                <a:solidFill>
                  <a:srgbClr val="990099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72177" name="Group 49"/>
          <p:cNvGrpSpPr>
            <a:grpSpLocks/>
          </p:cNvGrpSpPr>
          <p:nvPr/>
        </p:nvGrpSpPr>
        <p:grpSpPr bwMode="auto">
          <a:xfrm>
            <a:off x="3175" y="3223021"/>
            <a:ext cx="1400175" cy="1295400"/>
            <a:chOff x="2" y="1752"/>
            <a:chExt cx="882" cy="816"/>
          </a:xfrm>
        </p:grpSpPr>
        <p:sp>
          <p:nvSpPr>
            <p:cNvPr id="1072178" name="AutoShape 50"/>
            <p:cNvSpPr>
              <a:spLocks/>
            </p:cNvSpPr>
            <p:nvPr/>
          </p:nvSpPr>
          <p:spPr bwMode="auto">
            <a:xfrm>
              <a:off x="839" y="1752"/>
              <a:ext cx="45" cy="816"/>
            </a:xfrm>
            <a:prstGeom prst="leftBrace">
              <a:avLst>
                <a:gd name="adj1" fmla="val 15111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79" name="Text Box 51"/>
            <p:cNvSpPr txBox="1">
              <a:spLocks noChangeArrowheads="1"/>
            </p:cNvSpPr>
            <p:nvPr/>
          </p:nvSpPr>
          <p:spPr bwMode="auto">
            <a:xfrm>
              <a:off x="2" y="1887"/>
              <a:ext cx="84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altLang="en-US" sz="1400" b="1">
                  <a:solidFill>
                    <a:srgbClr val="FF3300"/>
                  </a:solidFill>
                  <a:latin typeface="Arial" panose="020B0604020202020204" pitchFamily="34" charset="0"/>
                </a:rPr>
                <a:t>rows prefixed</a:t>
              </a:r>
            </a:p>
            <a:p>
              <a:pPr algn="ctr" eaLnBrk="0" hangingPunct="0"/>
              <a:r>
                <a:rPr lang="it-IT" altLang="en-US" sz="1400" b="1">
                  <a:solidFill>
                    <a:srgbClr val="FF3300"/>
                  </a:solidFill>
                  <a:latin typeface="Arial" panose="020B0604020202020204" pitchFamily="34" charset="0"/>
                </a:rPr>
                <a:t>by char “i”</a:t>
              </a:r>
            </a:p>
          </p:txBody>
        </p:sp>
      </p:grpSp>
      <p:sp>
        <p:nvSpPr>
          <p:cNvPr id="1072180" name="Rectangle 52"/>
          <p:cNvSpPr>
            <a:spLocks noChangeArrowheads="1"/>
          </p:cNvSpPr>
          <p:nvPr/>
        </p:nvSpPr>
        <p:spPr bwMode="auto">
          <a:xfrm>
            <a:off x="3895725" y="3565921"/>
            <a:ext cx="30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3300"/>
                </a:solidFill>
                <a:latin typeface="Comic Sans MS" panose="030F0702030302020204" pitchFamily="66" charset="0"/>
              </a:rPr>
              <a:t>s</a:t>
            </a:r>
            <a:endParaRPr lang="it-IT" altLang="en-US" sz="20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2181" name="Rectangle 53"/>
          <p:cNvSpPr>
            <a:spLocks noChangeArrowheads="1"/>
          </p:cNvSpPr>
          <p:nvPr/>
        </p:nvSpPr>
        <p:spPr bwMode="auto">
          <a:xfrm>
            <a:off x="3898900" y="3892946"/>
            <a:ext cx="30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33CC"/>
                </a:solidFill>
                <a:latin typeface="Comic Sans MS" panose="030F0702030302020204" pitchFamily="66" charset="0"/>
              </a:rPr>
              <a:t>s</a:t>
            </a:r>
            <a:endParaRPr lang="it-IT" altLang="en-US" sz="2000" b="1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72182" name="Rectangle 54"/>
          <p:cNvSpPr>
            <a:spLocks noChangeArrowheads="1"/>
          </p:cNvSpPr>
          <p:nvPr/>
        </p:nvSpPr>
        <p:spPr bwMode="auto">
          <a:xfrm>
            <a:off x="2051050" y="2934096"/>
            <a:ext cx="1800225" cy="3889375"/>
          </a:xfrm>
          <a:prstGeom prst="rect">
            <a:avLst/>
          </a:prstGeom>
          <a:solidFill>
            <a:schemeClr val="folHlink">
              <a:alpha val="20000"/>
            </a:schemeClr>
          </a:solidFill>
          <a:ln w="222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it-IT" altLang="en-US" sz="2000">
              <a:latin typeface="Times New Roman" panose="02020603050405020304" pitchFamily="18" charset="0"/>
            </a:endParaRPr>
          </a:p>
        </p:txBody>
      </p:sp>
      <p:sp>
        <p:nvSpPr>
          <p:cNvPr id="1072183" name="Text Box 55"/>
          <p:cNvSpPr txBox="1">
            <a:spLocks noChangeArrowheads="1"/>
          </p:cNvSpPr>
          <p:nvPr/>
        </p:nvSpPr>
        <p:spPr bwMode="auto">
          <a:xfrm>
            <a:off x="2771775" y="2646759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unknown</a:t>
            </a:r>
          </a:p>
        </p:txBody>
      </p:sp>
      <p:sp>
        <p:nvSpPr>
          <p:cNvPr id="1072184" name="Rectangle 56"/>
          <p:cNvSpPr>
            <a:spLocks noChangeArrowheads="1"/>
          </p:cNvSpPr>
          <p:nvPr/>
        </p:nvSpPr>
        <p:spPr bwMode="auto">
          <a:xfrm>
            <a:off x="3851275" y="3365896"/>
            <a:ext cx="433388" cy="1296988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2185" name="Group 57"/>
          <p:cNvGrpSpPr>
            <a:grpSpLocks/>
          </p:cNvGrpSpPr>
          <p:nvPr/>
        </p:nvGrpSpPr>
        <p:grpSpPr bwMode="auto">
          <a:xfrm>
            <a:off x="4787900" y="4807346"/>
            <a:ext cx="4356100" cy="1943100"/>
            <a:chOff x="3016" y="2750"/>
            <a:chExt cx="2631" cy="1224"/>
          </a:xfrm>
        </p:grpSpPr>
        <p:sp>
          <p:nvSpPr>
            <p:cNvPr id="1072186" name="AutoShape 58"/>
            <p:cNvSpPr>
              <a:spLocks noChangeArrowheads="1"/>
            </p:cNvSpPr>
            <p:nvPr/>
          </p:nvSpPr>
          <p:spPr bwMode="auto">
            <a:xfrm>
              <a:off x="3016" y="2750"/>
              <a:ext cx="2631" cy="862"/>
            </a:xfrm>
            <a:prstGeom prst="roundRect">
              <a:avLst>
                <a:gd name="adj" fmla="val 16667"/>
              </a:avLst>
            </a:prstGeom>
            <a:solidFill>
              <a:srgbClr val="80008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87" name="AutoShape 59"/>
            <p:cNvSpPr>
              <a:spLocks noChangeArrowheads="1"/>
            </p:cNvSpPr>
            <p:nvPr/>
          </p:nvSpPr>
          <p:spPr bwMode="auto">
            <a:xfrm>
              <a:off x="3061" y="3475"/>
              <a:ext cx="409" cy="499"/>
            </a:xfrm>
            <a:prstGeom prst="lightningBol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2188" name="Text Box 60"/>
          <p:cNvSpPr txBox="1">
            <a:spLocks noChangeArrowheads="1"/>
          </p:cNvSpPr>
          <p:nvPr/>
        </p:nvSpPr>
        <p:spPr bwMode="auto">
          <a:xfrm>
            <a:off x="5487988" y="6366271"/>
            <a:ext cx="260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en-US" sz="2800">
                <a:solidFill>
                  <a:schemeClr val="tx2"/>
                </a:solidFill>
                <a:latin typeface="Comic Sans MS" panose="030F0702030302020204" pitchFamily="66" charset="0"/>
              </a:rPr>
              <a:t>Rank is enough</a:t>
            </a:r>
          </a:p>
        </p:txBody>
      </p:sp>
    </p:spTree>
    <p:extLst>
      <p:ext uri="{BB962C8B-B14F-4D97-AF65-F5344CB8AC3E}">
        <p14:creationId xmlns:p14="http://schemas.microsoft.com/office/powerpoint/2010/main" val="1098497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7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7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7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7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7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7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7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7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7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7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7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7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7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72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72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7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69" grpId="0"/>
      <p:bldP spid="1072170" grpId="0" animBg="1"/>
      <p:bldP spid="1072171" grpId="0"/>
      <p:bldP spid="1072172" grpId="0" animBg="1"/>
      <p:bldP spid="1072173" grpId="0" autoUpdateAnimBg="0"/>
      <p:bldP spid="1072180" grpId="0"/>
      <p:bldP spid="1072181" grpId="0"/>
      <p:bldP spid="1072184" grpId="0" animBg="1"/>
      <p:bldP spid="10721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 descr="C:\Users\ferragin\Desktop\Immagi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5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764704"/>
            <a:ext cx="7772400" cy="528637"/>
          </a:xfrm>
        </p:spPr>
        <p:txBody>
          <a:bodyPr/>
          <a:lstStyle/>
          <a:p>
            <a:r>
              <a:rPr lang="it-IT" altLang="en-US" sz="3000" dirty="0">
                <a:solidFill>
                  <a:srgbClr val="000099"/>
                </a:solidFill>
              </a:rPr>
              <a:t>Basic </a:t>
            </a:r>
            <a:r>
              <a:rPr lang="it-IT" altLang="en-US" sz="3000" dirty="0" err="1">
                <a:solidFill>
                  <a:srgbClr val="000099"/>
                </a:solidFill>
              </a:rPr>
              <a:t>notation</a:t>
            </a:r>
            <a:r>
              <a:rPr lang="it-IT" altLang="en-US" sz="3000" dirty="0">
                <a:solidFill>
                  <a:srgbClr val="000099"/>
                </a:solidFill>
              </a:rPr>
              <a:t> and </a:t>
            </a:r>
            <a:r>
              <a:rPr lang="it-IT" altLang="en-US" sz="3000" dirty="0" err="1">
                <a:solidFill>
                  <a:srgbClr val="000099"/>
                </a:solidFill>
              </a:rPr>
              <a:t>facts</a:t>
            </a:r>
            <a:endParaRPr lang="en-US" altLang="en-US" sz="3000" dirty="0">
              <a:solidFill>
                <a:srgbClr val="000099"/>
              </a:solidFill>
            </a:endParaRPr>
          </a:p>
        </p:txBody>
      </p:sp>
      <p:sp>
        <p:nvSpPr>
          <p:cNvPr id="1047555" name="Rectangle 3"/>
          <p:cNvSpPr>
            <a:spLocks noChangeArrowheads="1"/>
          </p:cNvSpPr>
          <p:nvPr/>
        </p:nvSpPr>
        <p:spPr bwMode="auto">
          <a:xfrm>
            <a:off x="685800" y="4134246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Occurrences</a:t>
            </a:r>
            <a:r>
              <a:rPr lang="it-IT" altLang="en-US" sz="2000">
                <a:latin typeface="Comic Sans MS" panose="030F0702030302020204" pitchFamily="66" charset="0"/>
              </a:rPr>
              <a:t> of P in T = All suffixes of T having P as a prefix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1042988" y="6074171"/>
            <a:ext cx="4902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SUF(T)</a:t>
            </a:r>
            <a:r>
              <a:rPr lang="it-IT" altLang="en-US" sz="20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2000">
                <a:latin typeface="Comic Sans MS" panose="030F0702030302020204" pitchFamily="66" charset="0"/>
              </a:rPr>
              <a:t>= Sorted set of suffixes of T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grpSp>
        <p:nvGrpSpPr>
          <p:cNvPr id="1047557" name="Group 5"/>
          <p:cNvGrpSpPr>
            <a:grpSpLocks/>
          </p:cNvGrpSpPr>
          <p:nvPr/>
        </p:nvGrpSpPr>
        <p:grpSpPr bwMode="auto">
          <a:xfrm>
            <a:off x="1828800" y="4743846"/>
            <a:ext cx="5105400" cy="914400"/>
            <a:chOff x="528" y="2544"/>
            <a:chExt cx="3216" cy="576"/>
          </a:xfrm>
        </p:grpSpPr>
        <p:sp>
          <p:nvSpPr>
            <p:cNvPr id="1047558" name="Rectangle 6"/>
            <p:cNvSpPr>
              <a:spLocks noChangeArrowheads="1"/>
            </p:cNvSpPr>
            <p:nvPr/>
          </p:nvSpPr>
          <p:spPr bwMode="auto">
            <a:xfrm>
              <a:off x="672" y="2544"/>
              <a:ext cx="30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2" eaLnBrk="0" hangingPunct="0">
                <a:lnSpc>
                  <a:spcPct val="80000"/>
                </a:lnSpc>
                <a:spcBef>
                  <a:spcPct val="10000"/>
                </a:spcBef>
                <a:buClr>
                  <a:schemeClr val="hlink"/>
                </a:buClr>
                <a:buSzPct val="100000"/>
              </a:pPr>
              <a:r>
                <a:rPr lang="en-US" altLang="en-US" sz="2000">
                  <a:latin typeface="Comic Sans MS" panose="030F0702030302020204" pitchFamily="66" charset="0"/>
                </a:rPr>
                <a:t>T =</a:t>
              </a:r>
              <a:r>
                <a:rPr lang="en-US" altLang="en-US" sz="2000">
                  <a:solidFill>
                    <a:schemeClr val="folHlink"/>
                  </a:solidFill>
                  <a:latin typeface="Comic Sans MS" panose="030F0702030302020204" pitchFamily="66" charset="0"/>
                </a:rPr>
                <a:t> </a:t>
              </a:r>
              <a:r>
                <a:rPr lang="it-IT" altLang="en-US" sz="2000">
                  <a:latin typeface="Comic Sans MS" panose="030F0702030302020204" pitchFamily="66" charset="0"/>
                </a:rPr>
                <a:t>mis</a:t>
              </a:r>
              <a:r>
                <a:rPr lang="it-IT" altLang="en-US" sz="2000" u="sng">
                  <a:solidFill>
                    <a:srgbClr val="339933"/>
                  </a:solidFill>
                  <a:latin typeface="Comic Sans MS" panose="030F0702030302020204" pitchFamily="66" charset="0"/>
                </a:rPr>
                <a:t>si</a:t>
              </a:r>
              <a:r>
                <a:rPr lang="it-IT" altLang="en-US" sz="2000">
                  <a:solidFill>
                    <a:srgbClr val="339933"/>
                  </a:solidFill>
                  <a:latin typeface="Comic Sans MS" panose="030F0702030302020204" pitchFamily="66" charset="0"/>
                </a:rPr>
                <a:t>ssippi</a:t>
              </a:r>
              <a:endParaRPr lang="en-US" altLang="en-US" sz="2000">
                <a:solidFill>
                  <a:srgbClr val="339933"/>
                </a:solidFill>
                <a:latin typeface="Comic Sans MS" panose="030F0702030302020204" pitchFamily="66" charset="0"/>
              </a:endParaRPr>
            </a:p>
            <a:p>
              <a:pPr lvl="2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SzPct val="100000"/>
              </a:pPr>
              <a:r>
                <a:rPr lang="en-US" altLang="en-US" sz="2000">
                  <a:latin typeface="Comic Sans MS" panose="030F0702030302020204" pitchFamily="66" charset="0"/>
                </a:rPr>
                <a:t> </a:t>
              </a:r>
              <a:r>
                <a:rPr lang="it-IT" altLang="en-US" sz="2000">
                  <a:latin typeface="Comic Sans MS" panose="030F0702030302020204" pitchFamily="66" charset="0"/>
                </a:rPr>
                <a:t>     missis</a:t>
              </a:r>
              <a:r>
                <a:rPr lang="it-IT" altLang="en-US" sz="2000" u="sng">
                  <a:solidFill>
                    <a:srgbClr val="339933"/>
                  </a:solidFill>
                  <a:latin typeface="Comic Sans MS" panose="030F0702030302020204" pitchFamily="66" charset="0"/>
                </a:rPr>
                <a:t>si</a:t>
              </a:r>
              <a:r>
                <a:rPr lang="it-IT" altLang="en-US" sz="2000">
                  <a:solidFill>
                    <a:srgbClr val="339933"/>
                  </a:solidFill>
                  <a:latin typeface="Comic Sans MS" panose="030F0702030302020204" pitchFamily="66" charset="0"/>
                </a:rPr>
                <a:t>ppi</a:t>
              </a:r>
              <a:endParaRPr lang="en-US" altLang="en-US" sz="2000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047559" name="Group 7"/>
            <p:cNvGrpSpPr>
              <a:grpSpLocks/>
            </p:cNvGrpSpPr>
            <p:nvPr/>
          </p:nvGrpSpPr>
          <p:grpSpPr bwMode="auto">
            <a:xfrm>
              <a:off x="2688" y="2544"/>
              <a:ext cx="537" cy="576"/>
              <a:chOff x="3648" y="2496"/>
              <a:chExt cx="537" cy="576"/>
            </a:xfrm>
          </p:grpSpPr>
          <p:sp>
            <p:nvSpPr>
              <p:cNvPr id="1047560" name="AutoShape 8"/>
              <p:cNvSpPr>
                <a:spLocks/>
              </p:cNvSpPr>
              <p:nvPr/>
            </p:nvSpPr>
            <p:spPr bwMode="auto">
              <a:xfrm>
                <a:off x="3648" y="2496"/>
                <a:ext cx="96" cy="576"/>
              </a:xfrm>
              <a:prstGeom prst="rightBrace">
                <a:avLst>
                  <a:gd name="adj1" fmla="val 50000"/>
                  <a:gd name="adj2" fmla="val 50000"/>
                </a:avLst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61" name="Text Box 9"/>
              <p:cNvSpPr txBox="1">
                <a:spLocks noChangeArrowheads="1"/>
              </p:cNvSpPr>
              <p:nvPr/>
            </p:nvSpPr>
            <p:spPr bwMode="auto">
              <a:xfrm>
                <a:off x="3782" y="2573"/>
                <a:ext cx="4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4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4,7</a:t>
                </a:r>
                <a:endParaRPr lang="en-US" altLang="en-US" sz="2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47562" name="Rectangle 10"/>
            <p:cNvSpPr>
              <a:spLocks noChangeArrowheads="1"/>
            </p:cNvSpPr>
            <p:nvPr/>
          </p:nvSpPr>
          <p:spPr bwMode="auto">
            <a:xfrm>
              <a:off x="528" y="2688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2000">
                  <a:solidFill>
                    <a:srgbClr val="339933"/>
                  </a:solidFill>
                  <a:latin typeface="Comic Sans MS" panose="030F0702030302020204" pitchFamily="66" charset="0"/>
                </a:rPr>
                <a:t>P = si</a:t>
              </a:r>
              <a:endParaRPr lang="en-US" altLang="en-US" sz="2000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7563" name="Group 11"/>
          <p:cNvGrpSpPr>
            <a:grpSpLocks/>
          </p:cNvGrpSpPr>
          <p:nvPr/>
        </p:nvGrpSpPr>
        <p:grpSpPr bwMode="auto">
          <a:xfrm>
            <a:off x="990600" y="2076846"/>
            <a:ext cx="6384925" cy="1692275"/>
            <a:chOff x="624" y="912"/>
            <a:chExt cx="4022" cy="1066"/>
          </a:xfrm>
        </p:grpSpPr>
        <p:grpSp>
          <p:nvGrpSpPr>
            <p:cNvPr id="1047564" name="Group 12"/>
            <p:cNvGrpSpPr>
              <a:grpSpLocks/>
            </p:cNvGrpSpPr>
            <p:nvPr/>
          </p:nvGrpSpPr>
          <p:grpSpPr bwMode="auto">
            <a:xfrm>
              <a:off x="2352" y="1728"/>
              <a:ext cx="1776" cy="250"/>
              <a:chOff x="2352" y="1728"/>
              <a:chExt cx="1776" cy="250"/>
            </a:xfrm>
          </p:grpSpPr>
          <p:sp>
            <p:nvSpPr>
              <p:cNvPr id="1047565" name="Line 13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17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66" name="Text Box 14"/>
              <p:cNvSpPr txBox="1">
                <a:spLocks noChangeArrowheads="1"/>
              </p:cNvSpPr>
              <p:nvPr/>
            </p:nvSpPr>
            <p:spPr bwMode="auto">
              <a:xfrm>
                <a:off x="3072" y="1728"/>
                <a:ext cx="56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000">
                    <a:latin typeface="Comic Sans MS" panose="030F0702030302020204" pitchFamily="66" charset="0"/>
                  </a:rPr>
                  <a:t>T[i,N]</a:t>
                </a:r>
                <a:endParaRPr lang="en-US" altLang="en-US" sz="20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47567" name="Rectangle 15"/>
            <p:cNvSpPr>
              <a:spLocks noChangeArrowheads="1"/>
            </p:cNvSpPr>
            <p:nvPr/>
          </p:nvSpPr>
          <p:spPr bwMode="auto">
            <a:xfrm>
              <a:off x="624" y="912"/>
              <a:ext cx="40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it-IT" altLang="en-US" sz="2000" u="sng">
                  <a:latin typeface="Comic Sans MS" panose="030F0702030302020204" pitchFamily="66" charset="0"/>
                </a:rPr>
                <a:t>iff</a:t>
              </a:r>
              <a:r>
                <a:rPr lang="it-IT" altLang="en-US" sz="2000">
                  <a:latin typeface="Comic Sans MS" panose="030F0702030302020204" pitchFamily="66" charset="0"/>
                </a:rPr>
                <a:t>    P is a prefix of the </a:t>
              </a:r>
              <a:r>
                <a:rPr lang="it-IT" altLang="en-US" sz="2000">
                  <a:solidFill>
                    <a:srgbClr val="CC3300"/>
                  </a:solidFill>
                  <a:latin typeface="Comic Sans MS" panose="030F0702030302020204" pitchFamily="66" charset="0"/>
                </a:rPr>
                <a:t>i</a:t>
              </a:r>
              <a:r>
                <a:rPr lang="it-IT" altLang="en-US" sz="2000">
                  <a:latin typeface="Comic Sans MS" panose="030F0702030302020204" pitchFamily="66" charset="0"/>
                </a:rPr>
                <a:t>-th suffix of T  (ie. T[i,N])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7568" name="Group 16"/>
          <p:cNvGrpSpPr>
            <a:grpSpLocks/>
          </p:cNvGrpSpPr>
          <p:nvPr/>
        </p:nvGrpSpPr>
        <p:grpSpPr bwMode="auto">
          <a:xfrm>
            <a:off x="685800" y="1695846"/>
            <a:ext cx="5867400" cy="1612900"/>
            <a:chOff x="432" y="672"/>
            <a:chExt cx="3696" cy="1016"/>
          </a:xfrm>
        </p:grpSpPr>
        <p:grpSp>
          <p:nvGrpSpPr>
            <p:cNvPr id="1047569" name="Group 17"/>
            <p:cNvGrpSpPr>
              <a:grpSpLocks/>
            </p:cNvGrpSpPr>
            <p:nvPr/>
          </p:nvGrpSpPr>
          <p:grpSpPr bwMode="auto">
            <a:xfrm>
              <a:off x="816" y="1361"/>
              <a:ext cx="3312" cy="327"/>
              <a:chOff x="816" y="1361"/>
              <a:chExt cx="3312" cy="327"/>
            </a:xfrm>
          </p:grpSpPr>
          <p:sp>
            <p:nvSpPr>
              <p:cNvPr id="1047570" name="Rectangle 18"/>
              <p:cNvSpPr>
                <a:spLocks noChangeArrowheads="1"/>
              </p:cNvSpPr>
              <p:nvPr/>
            </p:nvSpPr>
            <p:spPr bwMode="auto">
              <a:xfrm>
                <a:off x="1200" y="1488"/>
                <a:ext cx="2928" cy="14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71" name="Text Box 19"/>
              <p:cNvSpPr txBox="1">
                <a:spLocks noChangeArrowheads="1"/>
              </p:cNvSpPr>
              <p:nvPr/>
            </p:nvSpPr>
            <p:spPr bwMode="auto">
              <a:xfrm>
                <a:off x="816" y="1361"/>
                <a:ext cx="26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800">
                    <a:latin typeface="Comic Sans MS" panose="030F0702030302020204" pitchFamily="66" charset="0"/>
                  </a:rPr>
                  <a:t>T</a:t>
                </a: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47572" name="Group 20"/>
            <p:cNvGrpSpPr>
              <a:grpSpLocks/>
            </p:cNvGrpSpPr>
            <p:nvPr/>
          </p:nvGrpSpPr>
          <p:grpSpPr bwMode="auto">
            <a:xfrm>
              <a:off x="2294" y="1248"/>
              <a:ext cx="538" cy="384"/>
              <a:chOff x="2294" y="1248"/>
              <a:chExt cx="538" cy="384"/>
            </a:xfrm>
          </p:grpSpPr>
          <p:sp>
            <p:nvSpPr>
              <p:cNvPr id="1047573" name="Rectangle 21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480" cy="144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74" name="Text Box 22"/>
              <p:cNvSpPr txBox="1">
                <a:spLocks noChangeArrowheads="1"/>
              </p:cNvSpPr>
              <p:nvPr/>
            </p:nvSpPr>
            <p:spPr bwMode="auto">
              <a:xfrm>
                <a:off x="2496" y="1248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40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P</a:t>
                </a:r>
                <a:endParaRPr lang="en-US" altLang="en-US" sz="2400">
                  <a:solidFill>
                    <a:srgbClr val="00FF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7575" name="Text Box 23"/>
              <p:cNvSpPr txBox="1">
                <a:spLocks noChangeArrowheads="1"/>
              </p:cNvSpPr>
              <p:nvPr/>
            </p:nvSpPr>
            <p:spPr bwMode="auto">
              <a:xfrm>
                <a:off x="2294" y="1251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400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7576" name="Rectangle 24"/>
            <p:cNvSpPr>
              <a:spLocks noChangeArrowheads="1"/>
            </p:cNvSpPr>
            <p:nvPr/>
          </p:nvSpPr>
          <p:spPr bwMode="auto">
            <a:xfrm>
              <a:off x="432" y="672"/>
              <a:ext cx="36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it-IT" altLang="en-US" sz="2000">
                  <a:latin typeface="Comic Sans MS" panose="030F0702030302020204" pitchFamily="66" charset="0"/>
                </a:rPr>
                <a:t>Pattern P </a:t>
              </a:r>
              <a:r>
                <a:rPr lang="it-IT" altLang="en-US" sz="2000">
                  <a:solidFill>
                    <a:srgbClr val="CC3300"/>
                  </a:solidFill>
                  <a:latin typeface="Comic Sans MS" panose="030F0702030302020204" pitchFamily="66" charset="0"/>
                </a:rPr>
                <a:t>occurs</a:t>
              </a:r>
              <a:r>
                <a:rPr lang="it-IT" altLang="en-US" sz="2000">
                  <a:latin typeface="Comic Sans MS" panose="030F0702030302020204" pitchFamily="66" charset="0"/>
                </a:rPr>
                <a:t> at position </a:t>
              </a:r>
              <a:r>
                <a:rPr lang="it-IT" altLang="en-US" sz="2000">
                  <a:solidFill>
                    <a:srgbClr val="CC3300"/>
                  </a:solidFill>
                  <a:latin typeface="Comic Sans MS" panose="030F0702030302020204" pitchFamily="66" charset="0"/>
                </a:rPr>
                <a:t>i</a:t>
              </a:r>
              <a:r>
                <a:rPr lang="it-IT" altLang="en-US" sz="2000">
                  <a:latin typeface="Comic Sans MS" panose="030F0702030302020204" pitchFamily="66" charset="0"/>
                </a:rPr>
                <a:t> of T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7577" name="Group 25"/>
          <p:cNvGrpSpPr>
            <a:grpSpLocks/>
          </p:cNvGrpSpPr>
          <p:nvPr/>
        </p:nvGrpSpPr>
        <p:grpSpPr bwMode="auto">
          <a:xfrm>
            <a:off x="5940425" y="4562871"/>
            <a:ext cx="2262188" cy="2322513"/>
            <a:chOff x="4224" y="2496"/>
            <a:chExt cx="1425" cy="1463"/>
          </a:xfrm>
        </p:grpSpPr>
        <p:sp>
          <p:nvSpPr>
            <p:cNvPr id="1047578" name="AutoShape 26"/>
            <p:cNvSpPr>
              <a:spLocks/>
            </p:cNvSpPr>
            <p:nvPr/>
          </p:nvSpPr>
          <p:spPr bwMode="auto">
            <a:xfrm>
              <a:off x="4224" y="3216"/>
              <a:ext cx="48" cy="720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79" name="AutoShape 27"/>
            <p:cNvSpPr>
              <a:spLocks noChangeArrowheads="1"/>
            </p:cNvSpPr>
            <p:nvPr/>
          </p:nvSpPr>
          <p:spPr bwMode="auto">
            <a:xfrm rot="1358752">
              <a:off x="4704" y="2496"/>
              <a:ext cx="576" cy="1296"/>
            </a:xfrm>
            <a:prstGeom prst="curvedLeftArrow">
              <a:avLst>
                <a:gd name="adj1" fmla="val 14104"/>
                <a:gd name="adj2" fmla="val 59104"/>
                <a:gd name="adj3" fmla="val 33333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80" name="Rectangle 28"/>
            <p:cNvSpPr>
              <a:spLocks noChangeArrowheads="1"/>
            </p:cNvSpPr>
            <p:nvPr/>
          </p:nvSpPr>
          <p:spPr bwMode="auto">
            <a:xfrm>
              <a:off x="4320" y="3633"/>
              <a:ext cx="132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4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From substring search</a:t>
              </a:r>
            </a:p>
            <a:p>
              <a:pPr eaLnBrk="0" hangingPunct="0"/>
              <a:r>
                <a:rPr lang="it-IT" altLang="en-US" sz="14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To prefix search</a:t>
              </a:r>
              <a:endParaRPr lang="en-US" altLang="en-US" sz="1400" b="1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47581" name="AutoShape 29"/>
          <p:cNvSpPr>
            <a:spLocks noChangeArrowheads="1"/>
          </p:cNvSpPr>
          <p:nvPr/>
        </p:nvSpPr>
        <p:spPr bwMode="auto">
          <a:xfrm>
            <a:off x="7812088" y="4921646"/>
            <a:ext cx="1331912" cy="792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en-US">
                <a:solidFill>
                  <a:schemeClr val="bg1"/>
                </a:solidFill>
              </a:rPr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197221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/>
      <p:bldP spid="1047556" grpId="0" autoUpdateAnimBg="0"/>
      <p:bldP spid="1047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528638"/>
          </a:xfrm>
        </p:spPr>
        <p:txBody>
          <a:bodyPr/>
          <a:lstStyle/>
          <a:p>
            <a:r>
              <a:rPr lang="it-IT" altLang="en-US" sz="3000">
                <a:solidFill>
                  <a:srgbClr val="000099"/>
                </a:solidFill>
              </a:rPr>
              <a:t>The Suffix Array</a:t>
            </a:r>
            <a:endParaRPr lang="en-US" altLang="en-US" sz="1500">
              <a:solidFill>
                <a:srgbClr val="000099"/>
              </a:solidFill>
            </a:endParaRP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63960"/>
            <a:ext cx="7772400" cy="38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Prop 1.</a:t>
            </a:r>
            <a:r>
              <a:rPr lang="it-IT" altLang="en-US" sz="2000">
                <a:latin typeface="Comic Sans MS" panose="030F0702030302020204" pitchFamily="66" charset="0"/>
              </a:rPr>
              <a:t> All suffixes in SUF(T) having prefix P are contiguous.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3515544" y="4840560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339933"/>
                </a:solidFill>
              </a:rPr>
              <a:t>P=si</a:t>
            </a:r>
            <a:endParaRPr lang="en-GB" altLang="en-US" sz="2000">
              <a:solidFill>
                <a:srgbClr val="339933"/>
              </a:solidFill>
            </a:endParaRPr>
          </a:p>
        </p:txBody>
      </p:sp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3286944" y="263076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#</a:t>
            </a: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49606" name="Group 6"/>
          <p:cNvGrpSpPr>
            <a:grpSpLocks/>
          </p:cNvGrpSpPr>
          <p:nvPr/>
        </p:nvGrpSpPr>
        <p:grpSpPr bwMode="auto">
          <a:xfrm>
            <a:off x="1762944" y="2935560"/>
            <a:ext cx="2286000" cy="3516313"/>
            <a:chOff x="1248" y="1584"/>
            <a:chExt cx="1440" cy="2215"/>
          </a:xfrm>
        </p:grpSpPr>
        <p:sp>
          <p:nvSpPr>
            <p:cNvPr id="1049607" name="Text Box 7"/>
            <p:cNvSpPr txBox="1">
              <a:spLocks noChangeArrowheads="1"/>
            </p:cNvSpPr>
            <p:nvPr/>
          </p:nvSpPr>
          <p:spPr bwMode="auto">
            <a:xfrm>
              <a:off x="1248" y="1824"/>
              <a:ext cx="1440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ississippi#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mississippi#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ssissippi#</a:t>
              </a:r>
              <a:endParaRPr lang="en-GB" altLang="en-US" sz="1600" b="1">
                <a:latin typeface="Courier New" panose="02070309020205020404" pitchFamily="49" charset="0"/>
              </a:endParaRPr>
            </a:p>
          </p:txBody>
        </p:sp>
        <p:sp>
          <p:nvSpPr>
            <p:cNvPr id="1049608" name="Text Box 8"/>
            <p:cNvSpPr txBox="1">
              <a:spLocks noChangeArrowheads="1"/>
            </p:cNvSpPr>
            <p:nvPr/>
          </p:nvSpPr>
          <p:spPr bwMode="auto">
            <a:xfrm>
              <a:off x="1248" y="1584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latin typeface="Comic Sans MS" panose="030F0702030302020204" pitchFamily="66" charset="0"/>
                </a:rPr>
                <a:t>SUF(T)</a:t>
              </a:r>
              <a:endParaRPr lang="en-US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1049609" name="AutoShape 9"/>
          <p:cNvSpPr>
            <a:spLocks/>
          </p:cNvSpPr>
          <p:nvPr/>
        </p:nvSpPr>
        <p:spPr bwMode="auto">
          <a:xfrm>
            <a:off x="2982144" y="537396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10" name="Line 10"/>
          <p:cNvSpPr>
            <a:spLocks noChangeShapeType="1"/>
          </p:cNvSpPr>
          <p:nvPr/>
        </p:nvSpPr>
        <p:spPr bwMode="auto">
          <a:xfrm flipH="1">
            <a:off x="2448744" y="5221560"/>
            <a:ext cx="1143000" cy="1524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9611" name="Group 11"/>
          <p:cNvGrpSpPr>
            <a:grpSpLocks/>
          </p:cNvGrpSpPr>
          <p:nvPr/>
        </p:nvGrpSpPr>
        <p:grpSpPr bwMode="auto">
          <a:xfrm>
            <a:off x="4282307" y="5145360"/>
            <a:ext cx="4754189" cy="1524000"/>
            <a:chOff x="3504" y="2160"/>
            <a:chExt cx="2256" cy="960"/>
          </a:xfrm>
        </p:grpSpPr>
        <p:sp>
          <p:nvSpPr>
            <p:cNvPr id="1049612" name="Text Box 12"/>
            <p:cNvSpPr txBox="1">
              <a:spLocks noChangeArrowheads="1"/>
            </p:cNvSpPr>
            <p:nvPr/>
          </p:nvSpPr>
          <p:spPr bwMode="auto">
            <a:xfrm>
              <a:off x="3542" y="2186"/>
              <a:ext cx="2099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chemeClr val="tx2"/>
                  </a:solidFill>
                  <a:latin typeface="Comic Sans MS" panose="030F0702030302020204" pitchFamily="66" charset="0"/>
                </a:rPr>
                <a:t>Suffix Array</a:t>
              </a: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SA: </a:t>
              </a:r>
              <a:r>
                <a:rPr lang="it-IT" altLang="en-US">
                  <a:latin typeface="Symbol" panose="05050102010706020507" pitchFamily="18" charset="2"/>
                </a:rPr>
                <a:t>Q</a:t>
              </a:r>
              <a:r>
                <a:rPr lang="it-IT" altLang="en-US" sz="1600">
                  <a:latin typeface="Symbol" panose="05050102010706020507" pitchFamily="18" charset="2"/>
                </a:rPr>
                <a:t>(</a:t>
              </a:r>
              <a:r>
                <a:rPr lang="it-IT" altLang="en-US" sz="1600">
                  <a:latin typeface="Comic Sans MS" panose="030F0702030302020204" pitchFamily="66" charset="0"/>
                </a:rPr>
                <a:t>N log</a:t>
              </a:r>
              <a:r>
                <a:rPr lang="it-IT" altLang="en-US" sz="1600" baseline="-25000"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latin typeface="Comic Sans MS" panose="030F0702030302020204" pitchFamily="66" charset="0"/>
                </a:rPr>
                <a:t> N) bits</a:t>
              </a: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Text T: N chars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     </a:t>
              </a:r>
              <a:r>
                <a:rPr lang="it-IT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 In practice, a total of </a:t>
              </a:r>
              <a:r>
                <a:rPr lang="it-IT" altLang="en-US">
                  <a:solidFill>
                    <a:srgbClr val="CC3300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5N bytes</a:t>
              </a:r>
              <a:endParaRPr lang="en-US" altLang="en-US">
                <a:latin typeface="Comic Sans MS" panose="030F0702030302020204" pitchFamily="66" charset="0"/>
                <a:sym typeface="Wingdings" panose="05000000000000000000" pitchFamily="2" charset="2"/>
              </a:endParaRP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504" y="2160"/>
              <a:ext cx="2256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9614" name="Group 14"/>
          <p:cNvGrpSpPr>
            <a:grpSpLocks/>
          </p:cNvGrpSpPr>
          <p:nvPr/>
        </p:nvGrpSpPr>
        <p:grpSpPr bwMode="auto">
          <a:xfrm>
            <a:off x="543744" y="2452960"/>
            <a:ext cx="1676400" cy="482600"/>
            <a:chOff x="480" y="1280"/>
            <a:chExt cx="1056" cy="304"/>
          </a:xfrm>
        </p:grpSpPr>
        <p:sp>
          <p:nvSpPr>
            <p:cNvPr id="1049615" name="AutoShape 15"/>
            <p:cNvSpPr>
              <a:spLocks noChangeArrowheads="1"/>
            </p:cNvSpPr>
            <p:nvPr/>
          </p:nvSpPr>
          <p:spPr bwMode="auto">
            <a:xfrm rot="16200000">
              <a:off x="1296" y="1344"/>
              <a:ext cx="240" cy="240"/>
            </a:xfrm>
            <a:custGeom>
              <a:avLst/>
              <a:gdLst>
                <a:gd name="G0" fmla="+- 11829 0 0"/>
                <a:gd name="G1" fmla="+- 18514 0 0"/>
                <a:gd name="G2" fmla="+- 7200 0 0"/>
                <a:gd name="G3" fmla="*/ 11829 1 2"/>
                <a:gd name="G4" fmla="+- G3 10800 0"/>
                <a:gd name="G5" fmla="+- 21600 1182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715 w 21600"/>
                <a:gd name="T1" fmla="*/ 0 h 21600"/>
                <a:gd name="T2" fmla="*/ 11829 w 21600"/>
                <a:gd name="T3" fmla="*/ 7200 h 21600"/>
                <a:gd name="T4" fmla="*/ 0 w 21600"/>
                <a:gd name="T5" fmla="*/ 195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715" y="0"/>
                  </a:moveTo>
                  <a:lnTo>
                    <a:pt x="11829" y="7200"/>
                  </a:lnTo>
                  <a:lnTo>
                    <a:pt x="14915" y="7200"/>
                  </a:lnTo>
                  <a:lnTo>
                    <a:pt x="14915" y="17401"/>
                  </a:lnTo>
                  <a:lnTo>
                    <a:pt x="0" y="17401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16" name="Rectangle 16"/>
            <p:cNvSpPr>
              <a:spLocks noChangeArrowheads="1"/>
            </p:cNvSpPr>
            <p:nvPr/>
          </p:nvSpPr>
          <p:spPr bwMode="auto">
            <a:xfrm>
              <a:off x="480" y="1280"/>
              <a:ext cx="8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rgbClr val="FF3300"/>
                  </a:solidFill>
                  <a:latin typeface="Symbol" panose="05050102010706020507" pitchFamily="18" charset="2"/>
                </a:rPr>
                <a:t>Q</a:t>
              </a:r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(N</a:t>
              </a:r>
              <a:r>
                <a:rPr lang="it-IT" altLang="en-US" sz="1600" baseline="30000">
                  <a:solidFill>
                    <a:srgbClr val="FF33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) space</a:t>
              </a:r>
              <a:endParaRPr lang="en-GB" altLang="en-US" sz="16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9617" name="Group 17"/>
          <p:cNvGrpSpPr>
            <a:grpSpLocks/>
          </p:cNvGrpSpPr>
          <p:nvPr/>
        </p:nvGrpSpPr>
        <p:grpSpPr bwMode="auto">
          <a:xfrm>
            <a:off x="1188269" y="2630760"/>
            <a:ext cx="4581525" cy="3821113"/>
            <a:chOff x="886" y="1392"/>
            <a:chExt cx="2886" cy="2407"/>
          </a:xfrm>
        </p:grpSpPr>
        <p:grpSp>
          <p:nvGrpSpPr>
            <p:cNvPr id="1049618" name="Group 18"/>
            <p:cNvGrpSpPr>
              <a:grpSpLocks/>
            </p:cNvGrpSpPr>
            <p:nvPr/>
          </p:nvGrpSpPr>
          <p:grpSpPr bwMode="auto">
            <a:xfrm>
              <a:off x="886" y="1584"/>
              <a:ext cx="362" cy="2215"/>
              <a:chOff x="886" y="1584"/>
              <a:chExt cx="362" cy="2215"/>
            </a:xfrm>
          </p:grpSpPr>
          <p:sp>
            <p:nvSpPr>
              <p:cNvPr id="1049619" name="Rectangle 19"/>
              <p:cNvSpPr>
                <a:spLocks noChangeArrowheads="1"/>
              </p:cNvSpPr>
              <p:nvPr/>
            </p:nvSpPr>
            <p:spPr bwMode="auto">
              <a:xfrm>
                <a:off x="912" y="1824"/>
                <a:ext cx="263" cy="1968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20" name="Text Box 20"/>
              <p:cNvSpPr txBox="1">
                <a:spLocks noChangeArrowheads="1"/>
              </p:cNvSpPr>
              <p:nvPr/>
            </p:nvSpPr>
            <p:spPr bwMode="auto">
              <a:xfrm>
                <a:off x="886" y="1584"/>
                <a:ext cx="3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chemeClr val="tx2"/>
                    </a:solidFill>
                  </a:rPr>
                  <a:t>SA</a:t>
                </a:r>
                <a:endParaRPr lang="en-GB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1049621" name="Text Box 21"/>
              <p:cNvSpPr txBox="1">
                <a:spLocks noChangeArrowheads="1"/>
              </p:cNvSpPr>
              <p:nvPr/>
            </p:nvSpPr>
            <p:spPr bwMode="auto">
              <a:xfrm>
                <a:off x="912" y="1824"/>
                <a:ext cx="336" cy="1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12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11</a:t>
                </a:r>
                <a:endPara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endParaRP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8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5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2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10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9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7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4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6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3</a:t>
                </a:r>
                <a:endParaRPr lang="en-GB" altLang="en-US" sz="1600" b="1">
                  <a:solidFill>
                    <a:schemeClr val="tx2"/>
                  </a:solidFill>
                  <a:latin typeface="Courier New" panose="02070309020205020404" pitchFamily="49" charset="0"/>
                </a:endParaRPr>
              </a:p>
            </p:txBody>
          </p:sp>
        </p:grpSp>
        <p:sp>
          <p:nvSpPr>
            <p:cNvPr id="1049622" name="Text Box 22"/>
            <p:cNvSpPr txBox="1">
              <a:spLocks noChangeArrowheads="1"/>
            </p:cNvSpPr>
            <p:nvPr/>
          </p:nvSpPr>
          <p:spPr bwMode="auto">
            <a:xfrm>
              <a:off x="2208" y="1392"/>
              <a:ext cx="1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2400">
                  <a:solidFill>
                    <a:schemeClr val="tx2"/>
                  </a:solidFill>
                  <a:latin typeface="Comic Sans MS" panose="030F0702030302020204" pitchFamily="66" charset="0"/>
                </a:rPr>
                <a:t>T = mississippi#</a:t>
              </a:r>
              <a:endParaRPr lang="en-US" altLang="en-US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9623" name="Group 23"/>
          <p:cNvGrpSpPr>
            <a:grpSpLocks/>
          </p:cNvGrpSpPr>
          <p:nvPr/>
        </p:nvGrpSpPr>
        <p:grpSpPr bwMode="auto">
          <a:xfrm>
            <a:off x="1534344" y="2424385"/>
            <a:ext cx="3330575" cy="1806575"/>
            <a:chOff x="1104" y="1262"/>
            <a:chExt cx="2098" cy="1138"/>
          </a:xfrm>
        </p:grpSpPr>
        <p:grpSp>
          <p:nvGrpSpPr>
            <p:cNvPr id="1049624" name="Group 24"/>
            <p:cNvGrpSpPr>
              <a:grpSpLocks/>
            </p:cNvGrpSpPr>
            <p:nvPr/>
          </p:nvGrpSpPr>
          <p:grpSpPr bwMode="auto">
            <a:xfrm>
              <a:off x="1104" y="1632"/>
              <a:ext cx="2098" cy="768"/>
              <a:chOff x="1104" y="1632"/>
              <a:chExt cx="2098" cy="768"/>
            </a:xfrm>
          </p:grpSpPr>
          <p:sp>
            <p:nvSpPr>
              <p:cNvPr id="1049625" name="Line 25"/>
              <p:cNvSpPr>
                <a:spLocks noChangeShapeType="1"/>
              </p:cNvSpPr>
              <p:nvPr/>
            </p:nvSpPr>
            <p:spPr bwMode="auto">
              <a:xfrm flipV="1">
                <a:off x="1104" y="1632"/>
                <a:ext cx="1920" cy="76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9626" name="Text Box 26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85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sz="140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suffix pointer</a:t>
                </a:r>
                <a:endParaRPr lang="en-GB" altLang="en-US" sz="1400">
                  <a:solidFill>
                    <a:srgbClr val="FF505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49627" name="Rectangle 27"/>
            <p:cNvSpPr>
              <a:spLocks noChangeArrowheads="1"/>
            </p:cNvSpPr>
            <p:nvPr/>
          </p:nvSpPr>
          <p:spPr bwMode="auto">
            <a:xfrm>
              <a:off x="2928" y="126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FF6600"/>
                  </a:solidFill>
                  <a:latin typeface="Comic Sans MS" panose="030F0702030302020204" pitchFamily="66" charset="0"/>
                </a:rPr>
                <a:t>5</a:t>
              </a:r>
              <a:endParaRPr lang="en-GB" altLang="en-US" sz="1600">
                <a:solidFill>
                  <a:srgbClr val="FF66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49628" name="Rectangle 28"/>
          <p:cNvSpPr>
            <a:spLocks noChangeArrowheads="1"/>
          </p:cNvSpPr>
          <p:nvPr/>
        </p:nvSpPr>
        <p:spPr bwMode="auto">
          <a:xfrm>
            <a:off x="467544" y="1944960"/>
            <a:ext cx="657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Prop 2.</a:t>
            </a:r>
            <a:r>
              <a:rPr lang="it-IT" altLang="en-US" sz="2000">
                <a:latin typeface="Comic Sans MS" panose="030F0702030302020204" pitchFamily="66" charset="0"/>
              </a:rPr>
              <a:t> Starting position is the lexicographic one of P.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/>
      <p:bldP spid="1049609" grpId="0" animBg="1"/>
      <p:bldP spid="1049610" grpId="0" animBg="1"/>
      <p:bldP spid="1049610" grpId="1" animBg="1"/>
      <p:bldP spid="10496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03994"/>
            <a:ext cx="7772400" cy="528637"/>
          </a:xfrm>
        </p:spPr>
        <p:txBody>
          <a:bodyPr/>
          <a:lstStyle/>
          <a:p>
            <a:r>
              <a:rPr lang="it-IT" altLang="en-US" sz="3000" dirty="0" err="1">
                <a:solidFill>
                  <a:srgbClr val="000099"/>
                </a:solidFill>
              </a:rPr>
              <a:t>Searching</a:t>
            </a:r>
            <a:r>
              <a:rPr lang="it-IT" altLang="en-US" sz="3000" dirty="0">
                <a:solidFill>
                  <a:srgbClr val="000099"/>
                </a:solidFill>
              </a:rPr>
              <a:t> a pattern</a:t>
            </a:r>
            <a:endParaRPr lang="en-US" altLang="en-US" sz="1500" dirty="0"/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7431"/>
            <a:ext cx="7696200" cy="4572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Indirected binary search on SA:</a:t>
            </a:r>
            <a:r>
              <a:rPr lang="it-IT" altLang="en-US" sz="20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2000">
                <a:latin typeface="Comic Sans MS" panose="030F0702030302020204" pitchFamily="66" charset="0"/>
              </a:rPr>
              <a:t>O(p) time per suffix cmp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3505200" y="2704231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#</a:t>
            </a: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51653" name="Group 5"/>
          <p:cNvGrpSpPr>
            <a:grpSpLocks/>
          </p:cNvGrpSpPr>
          <p:nvPr/>
        </p:nvGrpSpPr>
        <p:grpSpPr bwMode="auto">
          <a:xfrm>
            <a:off x="1406525" y="3009031"/>
            <a:ext cx="574675" cy="3516313"/>
            <a:chOff x="886" y="1584"/>
            <a:chExt cx="362" cy="2215"/>
          </a:xfrm>
        </p:grpSpPr>
        <p:sp>
          <p:nvSpPr>
            <p:cNvPr id="1051654" name="Rectangle 6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655" name="Text Box 7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051656" name="Text Box 8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051657" name="Group 9"/>
          <p:cNvGrpSpPr>
            <a:grpSpLocks/>
          </p:cNvGrpSpPr>
          <p:nvPr/>
        </p:nvGrpSpPr>
        <p:grpSpPr bwMode="auto">
          <a:xfrm>
            <a:off x="2057400" y="4609231"/>
            <a:ext cx="1905000" cy="396875"/>
            <a:chOff x="2304" y="2544"/>
            <a:chExt cx="1200" cy="250"/>
          </a:xfrm>
        </p:grpSpPr>
        <p:sp>
          <p:nvSpPr>
            <p:cNvPr id="1051658" name="Text Box 10"/>
            <p:cNvSpPr txBox="1">
              <a:spLocks noChangeArrowheads="1"/>
            </p:cNvSpPr>
            <p:nvPr/>
          </p:nvSpPr>
          <p:spPr bwMode="auto">
            <a:xfrm>
              <a:off x="2976" y="2544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339933"/>
                  </a:solidFill>
                </a:rPr>
                <a:t>P = si</a:t>
              </a:r>
              <a:endParaRPr lang="en-GB" altLang="en-US" sz="2000">
                <a:solidFill>
                  <a:srgbClr val="339933"/>
                </a:solidFill>
              </a:endParaRPr>
            </a:p>
          </p:txBody>
        </p:sp>
        <p:sp>
          <p:nvSpPr>
            <p:cNvPr id="1051659" name="Line 11"/>
            <p:cNvSpPr>
              <a:spLocks noChangeShapeType="1"/>
            </p:cNvSpPr>
            <p:nvPr/>
          </p:nvSpPr>
          <p:spPr bwMode="auto">
            <a:xfrm flipH="1">
              <a:off x="2304" y="2688"/>
              <a:ext cx="624" cy="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660" name="Group 12"/>
          <p:cNvGrpSpPr>
            <a:grpSpLocks/>
          </p:cNvGrpSpPr>
          <p:nvPr/>
        </p:nvGrpSpPr>
        <p:grpSpPr bwMode="auto">
          <a:xfrm>
            <a:off x="1752600" y="3085231"/>
            <a:ext cx="2435225" cy="1752600"/>
            <a:chOff x="1104" y="1632"/>
            <a:chExt cx="1534" cy="1104"/>
          </a:xfrm>
        </p:grpSpPr>
        <p:sp>
          <p:nvSpPr>
            <p:cNvPr id="1051661" name="Line 13"/>
            <p:cNvSpPr>
              <a:spLocks noChangeShapeType="1"/>
            </p:cNvSpPr>
            <p:nvPr/>
          </p:nvSpPr>
          <p:spPr bwMode="auto">
            <a:xfrm flipV="1">
              <a:off x="1104" y="1632"/>
              <a:ext cx="1488" cy="1104"/>
            </a:xfrm>
            <a:prstGeom prst="line">
              <a:avLst/>
            </a:prstGeom>
            <a:noFill/>
            <a:ln w="22225">
              <a:solidFill>
                <a:srgbClr val="FF5050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662" name="Text Box 14"/>
            <p:cNvSpPr txBox="1">
              <a:spLocks noChangeArrowheads="1"/>
            </p:cNvSpPr>
            <p:nvPr/>
          </p:nvSpPr>
          <p:spPr bwMode="auto">
            <a:xfrm>
              <a:off x="1910" y="2105"/>
              <a:ext cx="728" cy="220"/>
            </a:xfrm>
            <a:prstGeom prst="rect">
              <a:avLst/>
            </a:prstGeom>
            <a:noFill/>
            <a:ln w="127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FF5050"/>
                  </a:solidFill>
                  <a:latin typeface="Comic Sans MS" panose="030F0702030302020204" pitchFamily="66" charset="0"/>
                </a:rPr>
                <a:t>P is larger</a:t>
              </a:r>
              <a:endParaRPr lang="en-US" altLang="en-US" sz="1600">
                <a:solidFill>
                  <a:srgbClr val="FF50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1663" name="Group 15"/>
          <p:cNvGrpSpPr>
            <a:grpSpLocks/>
          </p:cNvGrpSpPr>
          <p:nvPr/>
        </p:nvGrpSpPr>
        <p:grpSpPr bwMode="auto">
          <a:xfrm>
            <a:off x="5029200" y="4304431"/>
            <a:ext cx="2279650" cy="336550"/>
            <a:chOff x="3168" y="2400"/>
            <a:chExt cx="1436" cy="212"/>
          </a:xfrm>
        </p:grpSpPr>
        <p:sp>
          <p:nvSpPr>
            <p:cNvPr id="1051664" name="Text Box 16"/>
            <p:cNvSpPr txBox="1">
              <a:spLocks noChangeArrowheads="1"/>
            </p:cNvSpPr>
            <p:nvPr/>
          </p:nvSpPr>
          <p:spPr bwMode="auto">
            <a:xfrm>
              <a:off x="3168" y="2400"/>
              <a:ext cx="1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2 accesses per step</a:t>
              </a:r>
              <a:endParaRPr lang="en-US" altLang="en-US" sz="16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1665" name="Rectangle 17"/>
            <p:cNvSpPr>
              <a:spLocks noChangeArrowheads="1"/>
            </p:cNvSpPr>
            <p:nvPr/>
          </p:nvSpPr>
          <p:spPr bwMode="auto">
            <a:xfrm>
              <a:off x="3168" y="2400"/>
              <a:ext cx="1300" cy="19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295400" y="4990231"/>
            <a:ext cx="76200" cy="1524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4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528637"/>
          </a:xfrm>
        </p:spPr>
        <p:txBody>
          <a:bodyPr/>
          <a:lstStyle/>
          <a:p>
            <a:r>
              <a:rPr lang="it-IT" altLang="en-US" sz="3000">
                <a:solidFill>
                  <a:srgbClr val="000099"/>
                </a:solidFill>
              </a:rPr>
              <a:t>Searching a pattern</a:t>
            </a:r>
            <a:endParaRPr lang="en-US" altLang="en-US" sz="1500">
              <a:solidFill>
                <a:srgbClr val="000099"/>
              </a:solidFill>
            </a:endParaRP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86433"/>
            <a:ext cx="8077200" cy="4572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Indirected binary search on SA:</a:t>
            </a:r>
            <a:r>
              <a:rPr lang="it-IT" altLang="en-US" sz="20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2000">
                <a:latin typeface="Comic Sans MS" panose="030F0702030302020204" pitchFamily="66" charset="0"/>
              </a:rPr>
              <a:t>O(p) time per suffix cmp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53700" name="Text Box 4"/>
          <p:cNvSpPr txBox="1">
            <a:spLocks noChangeArrowheads="1"/>
          </p:cNvSpPr>
          <p:nvPr/>
        </p:nvSpPr>
        <p:spPr bwMode="auto">
          <a:xfrm>
            <a:off x="3358952" y="2653233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#</a:t>
            </a: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53701" name="Group 5"/>
          <p:cNvGrpSpPr>
            <a:grpSpLocks/>
          </p:cNvGrpSpPr>
          <p:nvPr/>
        </p:nvGrpSpPr>
        <p:grpSpPr bwMode="auto">
          <a:xfrm>
            <a:off x="1260277" y="2958033"/>
            <a:ext cx="574675" cy="3516313"/>
            <a:chOff x="886" y="1584"/>
            <a:chExt cx="362" cy="2215"/>
          </a:xfrm>
        </p:grpSpPr>
        <p:sp>
          <p:nvSpPr>
            <p:cNvPr id="1053702" name="Rectangle 6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703" name="Text Box 7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053704" name="Text Box 8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053705" name="Group 9"/>
          <p:cNvGrpSpPr>
            <a:grpSpLocks/>
          </p:cNvGrpSpPr>
          <p:nvPr/>
        </p:nvGrpSpPr>
        <p:grpSpPr bwMode="auto">
          <a:xfrm>
            <a:off x="2139752" y="5548833"/>
            <a:ext cx="1905000" cy="396875"/>
            <a:chOff x="2304" y="2544"/>
            <a:chExt cx="1200" cy="250"/>
          </a:xfrm>
        </p:grpSpPr>
        <p:sp>
          <p:nvSpPr>
            <p:cNvPr id="1053706" name="Text Box 10"/>
            <p:cNvSpPr txBox="1">
              <a:spLocks noChangeArrowheads="1"/>
            </p:cNvSpPr>
            <p:nvPr/>
          </p:nvSpPr>
          <p:spPr bwMode="auto">
            <a:xfrm>
              <a:off x="2976" y="2544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339933"/>
                  </a:solidFill>
                </a:rPr>
                <a:t>P = si</a:t>
              </a:r>
              <a:endParaRPr lang="en-GB" altLang="en-US" sz="2000">
                <a:solidFill>
                  <a:srgbClr val="339933"/>
                </a:solidFill>
              </a:endParaRPr>
            </a:p>
          </p:txBody>
        </p:sp>
        <p:sp>
          <p:nvSpPr>
            <p:cNvPr id="1053707" name="Line 11"/>
            <p:cNvSpPr>
              <a:spLocks noChangeShapeType="1"/>
            </p:cNvSpPr>
            <p:nvPr/>
          </p:nvSpPr>
          <p:spPr bwMode="auto">
            <a:xfrm flipH="1">
              <a:off x="2304" y="2688"/>
              <a:ext cx="624" cy="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3708" name="Group 12"/>
          <p:cNvGrpSpPr>
            <a:grpSpLocks/>
          </p:cNvGrpSpPr>
          <p:nvPr/>
        </p:nvGrpSpPr>
        <p:grpSpPr bwMode="auto">
          <a:xfrm>
            <a:off x="1530152" y="3034233"/>
            <a:ext cx="3165475" cy="2743200"/>
            <a:chOff x="1056" y="1632"/>
            <a:chExt cx="1994" cy="1728"/>
          </a:xfrm>
        </p:grpSpPr>
        <p:sp>
          <p:nvSpPr>
            <p:cNvPr id="1053709" name="Line 13"/>
            <p:cNvSpPr>
              <a:spLocks noChangeShapeType="1"/>
            </p:cNvSpPr>
            <p:nvPr/>
          </p:nvSpPr>
          <p:spPr bwMode="auto">
            <a:xfrm flipV="1">
              <a:off x="1056" y="1632"/>
              <a:ext cx="1872" cy="1728"/>
            </a:xfrm>
            <a:prstGeom prst="line">
              <a:avLst/>
            </a:prstGeom>
            <a:noFill/>
            <a:ln w="22225">
              <a:solidFill>
                <a:srgbClr val="FF5050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710" name="Text Box 14"/>
            <p:cNvSpPr txBox="1">
              <a:spLocks noChangeArrowheads="1"/>
            </p:cNvSpPr>
            <p:nvPr/>
          </p:nvSpPr>
          <p:spPr bwMode="auto">
            <a:xfrm>
              <a:off x="2256" y="2304"/>
              <a:ext cx="794" cy="220"/>
            </a:xfrm>
            <a:prstGeom prst="rect">
              <a:avLst/>
            </a:prstGeom>
            <a:noFill/>
            <a:ln w="127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FF5050"/>
                  </a:solidFill>
                  <a:latin typeface="Comic Sans MS" panose="030F0702030302020204" pitchFamily="66" charset="0"/>
                </a:rPr>
                <a:t>P is smaller</a:t>
              </a:r>
              <a:endParaRPr lang="en-US" altLang="en-US" sz="1600">
                <a:solidFill>
                  <a:srgbClr val="FF50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53711" name="Rectangle 15"/>
          <p:cNvSpPr>
            <a:spLocks noChangeArrowheads="1"/>
          </p:cNvSpPr>
          <p:nvPr/>
        </p:nvSpPr>
        <p:spPr bwMode="auto">
          <a:xfrm>
            <a:off x="1149152" y="4939233"/>
            <a:ext cx="76200" cy="1447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712" name="Rectangle 16"/>
          <p:cNvSpPr>
            <a:spLocks noChangeArrowheads="1"/>
          </p:cNvSpPr>
          <p:nvPr/>
        </p:nvSpPr>
        <p:spPr bwMode="auto">
          <a:xfrm>
            <a:off x="920552" y="4939233"/>
            <a:ext cx="76200" cy="685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3713" name="Group 17"/>
          <p:cNvGrpSpPr>
            <a:grpSpLocks/>
          </p:cNvGrpSpPr>
          <p:nvPr/>
        </p:nvGrpSpPr>
        <p:grpSpPr bwMode="auto">
          <a:xfrm>
            <a:off x="4197152" y="4939233"/>
            <a:ext cx="3810000" cy="1371600"/>
            <a:chOff x="3504" y="2160"/>
            <a:chExt cx="2256" cy="960"/>
          </a:xfrm>
        </p:grpSpPr>
        <p:sp>
          <p:nvSpPr>
            <p:cNvPr id="1053714" name="Text Box 18"/>
            <p:cNvSpPr txBox="1">
              <a:spLocks noChangeArrowheads="1"/>
            </p:cNvSpPr>
            <p:nvPr/>
          </p:nvSpPr>
          <p:spPr bwMode="auto">
            <a:xfrm>
              <a:off x="3542" y="2186"/>
              <a:ext cx="1920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chemeClr val="tx2"/>
                  </a:solidFill>
                  <a:latin typeface="Comic Sans MS" panose="030F0702030302020204" pitchFamily="66" charset="0"/>
                </a:rPr>
                <a:t>Suffix Array search</a:t>
              </a:r>
            </a:p>
            <a:p>
              <a:pPr eaLnBrk="0" hangingPunct="0"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O</a:t>
              </a:r>
              <a:r>
                <a:rPr lang="it-IT" altLang="en-US" sz="1600">
                  <a:latin typeface="Comic Sans MS" panose="030F0702030302020204" pitchFamily="66" charset="0"/>
                </a:rPr>
                <a:t>(log</a:t>
              </a:r>
              <a:r>
                <a:rPr lang="it-IT" altLang="en-US" sz="1600" baseline="-25000"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latin typeface="Comic Sans MS" panose="030F0702030302020204" pitchFamily="66" charset="0"/>
                </a:rPr>
                <a:t> N) binary-search steps</a:t>
              </a: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</a:t>
              </a:r>
              <a:r>
                <a:rPr lang="it-IT" altLang="en-US" sz="1600">
                  <a:latin typeface="Comic Sans MS" panose="030F0702030302020204" pitchFamily="66" charset="0"/>
                </a:rPr>
                <a:t>Each step takes O(p) char cmp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</a:t>
              </a:r>
              <a:r>
                <a:rPr lang="it-IT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 overall, </a:t>
              </a:r>
              <a:r>
                <a:rPr lang="it-IT" altLang="en-US">
                  <a:latin typeface="Comic Sans MS" panose="030F0702030302020204" pitchFamily="66" charset="0"/>
                </a:rPr>
                <a:t>O</a:t>
              </a:r>
              <a:r>
                <a:rPr lang="it-IT" altLang="en-US" sz="1600">
                  <a:latin typeface="Comic Sans MS" panose="030F0702030302020204" pitchFamily="66" charset="0"/>
                </a:rPr>
                <a:t>(p log</a:t>
              </a:r>
              <a:r>
                <a:rPr lang="it-IT" altLang="en-US" sz="1600" baseline="-25000"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latin typeface="Comic Sans MS" panose="030F0702030302020204" pitchFamily="66" charset="0"/>
                </a:rPr>
                <a:t> N) </a:t>
              </a:r>
              <a:r>
                <a:rPr lang="it-IT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time</a:t>
              </a:r>
              <a:endParaRPr lang="en-US" altLang="en-US">
                <a:latin typeface="Comic Sans MS" panose="030F0702030302020204" pitchFamily="66" charset="0"/>
                <a:sym typeface="Wingdings" panose="05000000000000000000" pitchFamily="2" charset="2"/>
              </a:endParaRPr>
            </a:p>
          </p:txBody>
        </p:sp>
        <p:sp>
          <p:nvSpPr>
            <p:cNvPr id="1053715" name="Rectangle 19"/>
            <p:cNvSpPr>
              <a:spLocks noChangeArrowheads="1"/>
            </p:cNvSpPr>
            <p:nvPr/>
          </p:nvSpPr>
          <p:spPr bwMode="auto">
            <a:xfrm>
              <a:off x="3504" y="2160"/>
              <a:ext cx="2256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9134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1057"/>
            <a:ext cx="7772400" cy="528637"/>
          </a:xfrm>
        </p:spPr>
        <p:txBody>
          <a:bodyPr/>
          <a:lstStyle/>
          <a:p>
            <a:r>
              <a:rPr lang="it-IT" altLang="en-US" sz="3000" dirty="0">
                <a:solidFill>
                  <a:srgbClr val="000099"/>
                </a:solidFill>
              </a:rPr>
              <a:t>Listing of the </a:t>
            </a:r>
            <a:r>
              <a:rPr lang="it-IT" altLang="en-US" sz="3000" dirty="0" err="1">
                <a:solidFill>
                  <a:srgbClr val="000099"/>
                </a:solidFill>
              </a:rPr>
              <a:t>occurrences</a:t>
            </a:r>
            <a:endParaRPr lang="en-US" altLang="en-US" sz="1500" dirty="0">
              <a:solidFill>
                <a:srgbClr val="000099"/>
              </a:solidFill>
            </a:endParaRPr>
          </a:p>
        </p:txBody>
      </p:sp>
      <p:sp>
        <p:nvSpPr>
          <p:cNvPr id="1055747" name="Text Box 3"/>
          <p:cNvSpPr txBox="1">
            <a:spLocks noChangeArrowheads="1"/>
          </p:cNvSpPr>
          <p:nvPr/>
        </p:nvSpPr>
        <p:spPr bwMode="auto">
          <a:xfrm>
            <a:off x="2209800" y="1992313"/>
            <a:ext cx="24399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000">
                <a:latin typeface="Comic Sans MS" panose="030F0702030302020204" pitchFamily="66" charset="0"/>
              </a:rPr>
              <a:t>#</a:t>
            </a:r>
          </a:p>
          <a:p>
            <a:pPr eaLnBrk="0" hangingPunct="0">
              <a:lnSpc>
                <a:spcPct val="90000"/>
              </a:lnSpc>
            </a:pPr>
            <a:r>
              <a:rPr lang="it-IT" altLang="en-US" sz="1400">
                <a:latin typeface="Comic Sans MS" panose="030F0702030302020204" pitchFamily="66" charset="0"/>
              </a:rPr>
              <a:t>                    4     7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1055748" name="Group 4"/>
          <p:cNvGrpSpPr>
            <a:grpSpLocks/>
          </p:cNvGrpSpPr>
          <p:nvPr/>
        </p:nvGrpSpPr>
        <p:grpSpPr bwMode="auto">
          <a:xfrm>
            <a:off x="1406525" y="2297113"/>
            <a:ext cx="574675" cy="3516312"/>
            <a:chOff x="886" y="1584"/>
            <a:chExt cx="362" cy="2215"/>
          </a:xfrm>
        </p:grpSpPr>
        <p:sp>
          <p:nvSpPr>
            <p:cNvPr id="1055749" name="Rectangle 5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50" name="Text Box 6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055751" name="Text Box 7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431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590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480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05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62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19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055752" name="Group 8"/>
          <p:cNvGrpSpPr>
            <a:grpSpLocks/>
          </p:cNvGrpSpPr>
          <p:nvPr/>
        </p:nvGrpSpPr>
        <p:grpSpPr bwMode="auto">
          <a:xfrm>
            <a:off x="1752600" y="4219575"/>
            <a:ext cx="1343025" cy="515938"/>
            <a:chOff x="1104" y="2658"/>
            <a:chExt cx="846" cy="325"/>
          </a:xfrm>
        </p:grpSpPr>
        <p:sp>
          <p:nvSpPr>
            <p:cNvPr id="1055753" name="Text Box 9"/>
            <p:cNvSpPr txBox="1">
              <a:spLocks noChangeArrowheads="1"/>
            </p:cNvSpPr>
            <p:nvPr/>
          </p:nvSpPr>
          <p:spPr bwMode="auto">
            <a:xfrm>
              <a:off x="1610" y="2658"/>
              <a:ext cx="3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339933"/>
                  </a:solidFill>
                </a:rPr>
                <a:t>si</a:t>
              </a:r>
              <a:r>
                <a:rPr lang="en-US" altLang="en-US" sz="2000" dirty="0" smtClean="0">
                  <a:solidFill>
                    <a:srgbClr val="339933"/>
                  </a:solidFill>
                </a:rPr>
                <a:t>#</a:t>
              </a:r>
              <a:endParaRPr lang="en-GB" altLang="en-US" sz="2000" dirty="0">
                <a:solidFill>
                  <a:srgbClr val="339933"/>
                </a:solidFill>
              </a:endParaRPr>
            </a:p>
          </p:txBody>
        </p:sp>
        <p:sp>
          <p:nvSpPr>
            <p:cNvPr id="1055754" name="Line 10"/>
            <p:cNvSpPr>
              <a:spLocks noChangeShapeType="1"/>
            </p:cNvSpPr>
            <p:nvPr/>
          </p:nvSpPr>
          <p:spPr bwMode="auto">
            <a:xfrm flipH="1">
              <a:off x="1104" y="2794"/>
              <a:ext cx="506" cy="18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755" name="Group 11"/>
          <p:cNvGrpSpPr>
            <a:grpSpLocks/>
          </p:cNvGrpSpPr>
          <p:nvPr/>
        </p:nvGrpSpPr>
        <p:grpSpPr bwMode="auto">
          <a:xfrm>
            <a:off x="288925" y="4735513"/>
            <a:ext cx="1082675" cy="457200"/>
            <a:chOff x="182" y="3120"/>
            <a:chExt cx="682" cy="288"/>
          </a:xfrm>
        </p:grpSpPr>
        <p:sp>
          <p:nvSpPr>
            <p:cNvPr id="1055756" name="AutoShape 12"/>
            <p:cNvSpPr>
              <a:spLocks/>
            </p:cNvSpPr>
            <p:nvPr/>
          </p:nvSpPr>
          <p:spPr bwMode="auto">
            <a:xfrm>
              <a:off x="816" y="3120"/>
              <a:ext cx="48" cy="288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57" name="Text Box 13"/>
            <p:cNvSpPr txBox="1">
              <a:spLocks noChangeArrowheads="1"/>
            </p:cNvSpPr>
            <p:nvPr/>
          </p:nvSpPr>
          <p:spPr bwMode="auto">
            <a:xfrm>
              <a:off x="182" y="3146"/>
              <a:ext cx="5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rgbClr val="339933"/>
                  </a:solidFill>
                  <a:latin typeface="Comic Sans MS" panose="030F0702030302020204" pitchFamily="66" charset="0"/>
                </a:rPr>
                <a:t>occ=2</a:t>
              </a:r>
              <a:endParaRPr lang="en-US" altLang="en-US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55758" name="Text Box 14"/>
          <p:cNvSpPr txBox="1">
            <a:spLocks noChangeArrowheads="1"/>
          </p:cNvSpPr>
          <p:nvPr/>
        </p:nvSpPr>
        <p:spPr bwMode="auto">
          <a:xfrm>
            <a:off x="1447800" y="2678113"/>
            <a:ext cx="533400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3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90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8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5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62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9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11</a:t>
            </a:r>
            <a:endParaRPr lang="it-IT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8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5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10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9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00FF00"/>
                </a:solidFill>
                <a:latin typeface="Courier New" panose="02070309020205020404" pitchFamily="49" charset="0"/>
              </a:rPr>
              <a:t>7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4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6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3</a:t>
            </a:r>
            <a:endParaRPr lang="en-GB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1055759" name="Text Box 15"/>
          <p:cNvSpPr txBox="1">
            <a:spLocks noChangeArrowheads="1"/>
          </p:cNvSpPr>
          <p:nvPr/>
        </p:nvSpPr>
        <p:spPr bwMode="auto">
          <a:xfrm>
            <a:off x="1447800" y="2678113"/>
            <a:ext cx="533400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3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90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8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5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62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9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11</a:t>
            </a:r>
            <a:endParaRPr lang="it-IT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8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5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10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9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339933"/>
                </a:solidFill>
                <a:latin typeface="Courier New" panose="02070309020205020404" pitchFamily="49" charset="0"/>
              </a:rPr>
              <a:t>7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339933"/>
                </a:solidFill>
                <a:latin typeface="Courier New" panose="02070309020205020404" pitchFamily="49" charset="0"/>
              </a:rPr>
              <a:t>4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6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3</a:t>
            </a:r>
            <a:endParaRPr lang="en-GB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1055760" name="Group 16"/>
          <p:cNvGrpSpPr>
            <a:grpSpLocks/>
          </p:cNvGrpSpPr>
          <p:nvPr/>
        </p:nvGrpSpPr>
        <p:grpSpPr bwMode="auto">
          <a:xfrm>
            <a:off x="1692275" y="5300663"/>
            <a:ext cx="1428750" cy="539750"/>
            <a:chOff x="1066" y="3249"/>
            <a:chExt cx="900" cy="340"/>
          </a:xfrm>
        </p:grpSpPr>
        <p:sp>
          <p:nvSpPr>
            <p:cNvPr id="1055761" name="Text Box 17"/>
            <p:cNvSpPr txBox="1">
              <a:spLocks noChangeArrowheads="1"/>
            </p:cNvSpPr>
            <p:nvPr/>
          </p:nvSpPr>
          <p:spPr bwMode="auto">
            <a:xfrm>
              <a:off x="1655" y="3339"/>
              <a:ext cx="3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339933"/>
                  </a:solidFill>
                </a:rPr>
                <a:t>si</a:t>
              </a:r>
              <a:r>
                <a:rPr lang="en-US" altLang="en-US" sz="2000" dirty="0" smtClean="0">
                  <a:solidFill>
                    <a:srgbClr val="339933"/>
                  </a:solidFill>
                </a:rPr>
                <a:t>$</a:t>
              </a:r>
              <a:endParaRPr lang="en-GB" altLang="en-US" sz="2000" dirty="0">
                <a:solidFill>
                  <a:srgbClr val="339933"/>
                </a:solidFill>
              </a:endParaRPr>
            </a:p>
          </p:txBody>
        </p:sp>
        <p:sp>
          <p:nvSpPr>
            <p:cNvPr id="1055762" name="Line 18"/>
            <p:cNvSpPr>
              <a:spLocks noChangeShapeType="1"/>
            </p:cNvSpPr>
            <p:nvPr/>
          </p:nvSpPr>
          <p:spPr bwMode="auto">
            <a:xfrm flipH="1" flipV="1">
              <a:off x="1066" y="3249"/>
              <a:ext cx="589" cy="22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763" name="Group 19"/>
          <p:cNvGrpSpPr>
            <a:grpSpLocks/>
          </p:cNvGrpSpPr>
          <p:nvPr/>
        </p:nvGrpSpPr>
        <p:grpSpPr bwMode="auto">
          <a:xfrm>
            <a:off x="5162872" y="2420888"/>
            <a:ext cx="3657600" cy="1077217"/>
            <a:chOff x="3312" y="2544"/>
            <a:chExt cx="2304" cy="882"/>
          </a:xfrm>
        </p:grpSpPr>
        <p:sp>
          <p:nvSpPr>
            <p:cNvPr id="1055764" name="Text Box 20"/>
            <p:cNvSpPr txBox="1">
              <a:spLocks noChangeArrowheads="1"/>
            </p:cNvSpPr>
            <p:nvPr/>
          </p:nvSpPr>
          <p:spPr bwMode="auto">
            <a:xfrm>
              <a:off x="3357" y="2544"/>
              <a:ext cx="211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Suffix</a:t>
              </a:r>
              <a:r>
                <a:rPr lang="it-IT" altLang="en-US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Array </a:t>
              </a:r>
              <a:r>
                <a:rPr lang="it-IT" altLang="en-US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search</a:t>
              </a:r>
              <a:endParaRPr lang="it-IT" altLang="en-US" dirty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 dirty="0">
                  <a:latin typeface="Comic Sans MS" panose="030F0702030302020204" pitchFamily="66" charset="0"/>
                </a:rPr>
                <a:t> O (p </a:t>
              </a:r>
              <a:r>
                <a:rPr lang="it-IT" altLang="en-US" dirty="0" smtClean="0">
                  <a:latin typeface="Comic Sans MS" panose="030F0702030302020204" pitchFamily="66" charset="0"/>
                </a:rPr>
                <a:t>* </a:t>
              </a:r>
              <a:r>
                <a:rPr lang="it-IT" altLang="en-US" dirty="0">
                  <a:latin typeface="Comic Sans MS" panose="030F0702030302020204" pitchFamily="66" charset="0"/>
                </a:rPr>
                <a:t>log</a:t>
              </a:r>
              <a:r>
                <a:rPr lang="it-IT" altLang="en-US" baseline="-25000" dirty="0">
                  <a:latin typeface="Comic Sans MS" panose="030F0702030302020204" pitchFamily="66" charset="0"/>
                </a:rPr>
                <a:t>2</a:t>
              </a:r>
              <a:r>
                <a:rPr lang="it-IT" altLang="en-US" dirty="0">
                  <a:latin typeface="Comic Sans MS" panose="030F0702030302020204" pitchFamily="66" charset="0"/>
                </a:rPr>
                <a:t> N + </a:t>
              </a:r>
              <a:r>
                <a:rPr lang="it-IT" altLang="en-US" dirty="0" err="1">
                  <a:latin typeface="Comic Sans MS" panose="030F0702030302020204" pitchFamily="66" charset="0"/>
                </a:rPr>
                <a:t>occ</a:t>
              </a:r>
              <a:r>
                <a:rPr lang="it-IT" altLang="en-US" dirty="0">
                  <a:latin typeface="Comic Sans MS" panose="030F0702030302020204" pitchFamily="66" charset="0"/>
                </a:rPr>
                <a:t>)  </a:t>
              </a:r>
              <a:r>
                <a:rPr lang="it-IT" altLang="en-US" dirty="0" smtClean="0">
                  <a:latin typeface="Comic Sans MS" panose="030F0702030302020204" pitchFamily="66" charset="0"/>
                </a:rPr>
                <a:t>time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it-IT" altLang="en-US" dirty="0" smtClean="0">
                  <a:latin typeface="Comic Sans MS" panose="030F0702030302020204" pitchFamily="66" charset="0"/>
                </a:rPr>
                <a:t>can be </a:t>
              </a:r>
              <a:r>
                <a:rPr lang="it-IT" altLang="en-US" dirty="0" err="1" smtClean="0">
                  <a:latin typeface="Comic Sans MS" panose="030F0702030302020204" pitchFamily="66" charset="0"/>
                </a:rPr>
                <a:t>reduced</a:t>
              </a:r>
              <a:r>
                <a:rPr lang="it-IT" altLang="en-US" dirty="0" smtClean="0">
                  <a:latin typeface="Comic Sans MS" panose="030F0702030302020204" pitchFamily="66" charset="0"/>
                </a:rPr>
                <a:t>…</a:t>
              </a:r>
              <a:endParaRPr lang="it-IT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055765" name="Rectangle 21"/>
            <p:cNvSpPr>
              <a:spLocks noChangeArrowheads="1"/>
            </p:cNvSpPr>
            <p:nvPr/>
          </p:nvSpPr>
          <p:spPr bwMode="auto">
            <a:xfrm>
              <a:off x="3312" y="2544"/>
              <a:ext cx="2304" cy="8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66" name="Text Box 22"/>
          <p:cNvSpPr txBox="1">
            <a:spLocks noChangeArrowheads="1"/>
          </p:cNvSpPr>
          <p:nvPr/>
        </p:nvSpPr>
        <p:spPr bwMode="auto">
          <a:xfrm>
            <a:off x="2339975" y="3470275"/>
            <a:ext cx="256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dirty="0" err="1">
                <a:solidFill>
                  <a:srgbClr val="339933"/>
                </a:solidFill>
              </a:rPr>
              <a:t>where</a:t>
            </a:r>
            <a:r>
              <a:rPr lang="it-IT" altLang="en-US" sz="2400" dirty="0">
                <a:solidFill>
                  <a:srgbClr val="339933"/>
                </a:solidFill>
              </a:rPr>
              <a:t> </a:t>
            </a:r>
            <a:r>
              <a:rPr lang="it-IT" altLang="en-US" sz="2400" dirty="0" smtClean="0">
                <a:solidFill>
                  <a:srgbClr val="339933"/>
                </a:solidFill>
              </a:rPr>
              <a:t># </a:t>
            </a:r>
            <a:r>
              <a:rPr lang="it-IT" altLang="en-US" sz="2400" dirty="0">
                <a:solidFill>
                  <a:srgbClr val="339933"/>
                </a:solidFill>
              </a:rPr>
              <a:t>&lt; </a:t>
            </a:r>
            <a:r>
              <a:rPr lang="it-IT" altLang="en-US" sz="3200" dirty="0">
                <a:solidFill>
                  <a:srgbClr val="339933"/>
                </a:solidFill>
                <a:latin typeface="Symbol" panose="05050102010706020507" pitchFamily="18" charset="2"/>
              </a:rPr>
              <a:t>S</a:t>
            </a:r>
            <a:r>
              <a:rPr lang="it-IT" altLang="en-US" sz="2400" dirty="0">
                <a:solidFill>
                  <a:srgbClr val="339933"/>
                </a:solidFill>
              </a:rPr>
              <a:t> &lt; </a:t>
            </a:r>
            <a:r>
              <a:rPr lang="it-IT" altLang="en-US" sz="2400" dirty="0" smtClean="0">
                <a:solidFill>
                  <a:srgbClr val="339933"/>
                </a:solidFill>
              </a:rPr>
              <a:t>$</a:t>
            </a:r>
            <a:endParaRPr lang="it-IT" altLang="en-US" sz="2400" dirty="0">
              <a:solidFill>
                <a:srgbClr val="339933"/>
              </a:solidFill>
            </a:endParaRPr>
          </a:p>
        </p:txBody>
      </p:sp>
      <p:sp>
        <p:nvSpPr>
          <p:cNvPr id="1055768" name="Text Box 24"/>
          <p:cNvSpPr txBox="1">
            <a:spLocks noChangeArrowheads="1"/>
          </p:cNvSpPr>
          <p:nvPr/>
        </p:nvSpPr>
        <p:spPr bwMode="auto">
          <a:xfrm>
            <a:off x="1835150" y="49037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>
                <a:latin typeface="Comic Sans MS" panose="030F0702030302020204" pitchFamily="66" charset="0"/>
              </a:rPr>
              <a:t>sissippi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055769" name="Text Box 25"/>
          <p:cNvSpPr txBox="1">
            <a:spLocks noChangeArrowheads="1"/>
          </p:cNvSpPr>
          <p:nvPr/>
        </p:nvSpPr>
        <p:spPr bwMode="auto">
          <a:xfrm>
            <a:off x="1835150" y="46878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>
                <a:latin typeface="Comic Sans MS" panose="030F0702030302020204" pitchFamily="66" charset="0"/>
              </a:rPr>
              <a:t>sippi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89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770" name="Group 2"/>
          <p:cNvGrpSpPr>
            <a:grpSpLocks/>
          </p:cNvGrpSpPr>
          <p:nvPr/>
        </p:nvGrpSpPr>
        <p:grpSpPr bwMode="auto">
          <a:xfrm>
            <a:off x="657746" y="1933154"/>
            <a:ext cx="574675" cy="3516312"/>
            <a:chOff x="886" y="1584"/>
            <a:chExt cx="362" cy="2215"/>
          </a:xfrm>
        </p:grpSpPr>
        <p:sp>
          <p:nvSpPr>
            <p:cNvPr id="1184771" name="Rectangle 3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772" name="Text Box 4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184773" name="Text Box 5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431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590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480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05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62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19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184774" name="Group 6"/>
          <p:cNvGrpSpPr>
            <a:grpSpLocks/>
          </p:cNvGrpSpPr>
          <p:nvPr/>
        </p:nvGrpSpPr>
        <p:grpSpPr bwMode="auto">
          <a:xfrm>
            <a:off x="146571" y="2068091"/>
            <a:ext cx="647700" cy="3516313"/>
            <a:chOff x="576" y="1680"/>
            <a:chExt cx="408" cy="2215"/>
          </a:xfrm>
        </p:grpSpPr>
        <p:sp>
          <p:nvSpPr>
            <p:cNvPr id="1184775" name="Rectangle 7"/>
            <p:cNvSpPr>
              <a:spLocks noChangeArrowheads="1"/>
            </p:cNvSpPr>
            <p:nvPr/>
          </p:nvSpPr>
          <p:spPr bwMode="auto">
            <a:xfrm>
              <a:off x="622" y="1920"/>
              <a:ext cx="263" cy="18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776" name="Text Box 8"/>
            <p:cNvSpPr txBox="1">
              <a:spLocks noChangeArrowheads="1"/>
            </p:cNvSpPr>
            <p:nvPr/>
          </p:nvSpPr>
          <p:spPr bwMode="auto">
            <a:xfrm>
              <a:off x="576" y="1680"/>
              <a:ext cx="3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tx2"/>
                  </a:solidFill>
                </a:rPr>
                <a:t>Lcp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184777" name="Text Box 9"/>
            <p:cNvSpPr txBox="1">
              <a:spLocks noChangeArrowheads="1"/>
            </p:cNvSpPr>
            <p:nvPr/>
          </p:nvSpPr>
          <p:spPr bwMode="auto">
            <a:xfrm>
              <a:off x="648" y="1920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431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590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480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05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62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19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1184779" name="Rectangle 11"/>
          <p:cNvSpPr>
            <a:spLocks noGrp="1" noChangeArrowheads="1"/>
          </p:cNvSpPr>
          <p:nvPr>
            <p:ph type="title"/>
          </p:nvPr>
        </p:nvSpPr>
        <p:spPr>
          <a:xfrm>
            <a:off x="527571" y="783805"/>
            <a:ext cx="7772400" cy="528637"/>
          </a:xfrm>
        </p:spPr>
        <p:txBody>
          <a:bodyPr/>
          <a:lstStyle/>
          <a:p>
            <a:r>
              <a:rPr lang="it-IT" altLang="en-US" sz="2600"/>
              <a:t>Text mining</a:t>
            </a:r>
            <a:endParaRPr lang="en-US" altLang="en-US" sz="1300"/>
          </a:p>
        </p:txBody>
      </p:sp>
      <p:sp>
        <p:nvSpPr>
          <p:cNvPr id="1184780" name="Text Box 12"/>
          <p:cNvSpPr txBox="1">
            <a:spLocks noChangeArrowheads="1"/>
          </p:cNvSpPr>
          <p:nvPr/>
        </p:nvSpPr>
        <p:spPr bwMode="auto">
          <a:xfrm>
            <a:off x="2799283" y="1772816"/>
            <a:ext cx="24828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T = mississippi#</a:t>
            </a:r>
          </a:p>
          <a:p>
            <a:pPr eaLnBrk="0" hangingPunct="0">
              <a:lnSpc>
                <a:spcPct val="90000"/>
              </a:lnSpc>
            </a:pPr>
            <a:r>
              <a:rPr lang="it-IT" altLang="en-US" sz="1400">
                <a:latin typeface="Comic Sans MS" panose="030F0702030302020204" pitchFamily="66" charset="0"/>
              </a:rPr>
              <a:t>                    4  6 7  9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1184781" name="Group 13"/>
          <p:cNvGrpSpPr>
            <a:grpSpLocks/>
          </p:cNvGrpSpPr>
          <p:nvPr/>
        </p:nvGrpSpPr>
        <p:grpSpPr bwMode="auto">
          <a:xfrm>
            <a:off x="276746" y="2999954"/>
            <a:ext cx="2727325" cy="685800"/>
            <a:chOff x="624" y="2256"/>
            <a:chExt cx="1718" cy="432"/>
          </a:xfrm>
        </p:grpSpPr>
        <p:grpSp>
          <p:nvGrpSpPr>
            <p:cNvPr id="1184782" name="Group 14"/>
            <p:cNvGrpSpPr>
              <a:grpSpLocks/>
            </p:cNvGrpSpPr>
            <p:nvPr/>
          </p:nvGrpSpPr>
          <p:grpSpPr bwMode="auto">
            <a:xfrm>
              <a:off x="888" y="2256"/>
              <a:ext cx="1454" cy="432"/>
              <a:chOff x="888" y="2256"/>
              <a:chExt cx="1454" cy="432"/>
            </a:xfrm>
          </p:grpSpPr>
          <p:sp>
            <p:nvSpPr>
              <p:cNvPr id="1184783" name="Oval 15"/>
              <p:cNvSpPr>
                <a:spLocks noChangeArrowheads="1"/>
              </p:cNvSpPr>
              <p:nvPr/>
            </p:nvSpPr>
            <p:spPr bwMode="auto">
              <a:xfrm>
                <a:off x="888" y="2304"/>
                <a:ext cx="192" cy="384"/>
              </a:xfrm>
              <a:prstGeom prst="ellips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84784" name="Group 16"/>
              <p:cNvGrpSpPr>
                <a:grpSpLocks/>
              </p:cNvGrpSpPr>
              <p:nvPr/>
            </p:nvGrpSpPr>
            <p:grpSpPr bwMode="auto">
              <a:xfrm>
                <a:off x="1056" y="2256"/>
                <a:ext cx="1106" cy="231"/>
                <a:chOff x="1056" y="2208"/>
                <a:chExt cx="1106" cy="231"/>
              </a:xfrm>
            </p:grpSpPr>
            <p:sp>
              <p:nvSpPr>
                <p:cNvPr id="118478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056" y="2304"/>
                  <a:ext cx="576" cy="48"/>
                </a:xfrm>
                <a:prstGeom prst="line">
                  <a:avLst/>
                </a:prstGeom>
                <a:noFill/>
                <a:ln w="22225">
                  <a:solidFill>
                    <a:srgbClr val="FF5050"/>
                  </a:solidFill>
                  <a:prstDash val="lg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47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32" y="2208"/>
                  <a:ext cx="53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it-IT" altLang="en-US">
                      <a:latin typeface="Comic Sans MS" panose="030F0702030302020204" pitchFamily="66" charset="0"/>
                    </a:rPr>
                    <a:t>issippi</a:t>
                  </a:r>
                  <a:endParaRPr lang="en-US" altLang="en-US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184787" name="Group 19"/>
              <p:cNvGrpSpPr>
                <a:grpSpLocks/>
              </p:cNvGrpSpPr>
              <p:nvPr/>
            </p:nvGrpSpPr>
            <p:grpSpPr bwMode="auto">
              <a:xfrm>
                <a:off x="1056" y="2400"/>
                <a:ext cx="1286" cy="231"/>
                <a:chOff x="1056" y="2208"/>
                <a:chExt cx="1286" cy="231"/>
              </a:xfrm>
            </p:grpSpPr>
            <p:sp>
              <p:nvSpPr>
                <p:cNvPr id="118478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056" y="2304"/>
                  <a:ext cx="576" cy="48"/>
                </a:xfrm>
                <a:prstGeom prst="line">
                  <a:avLst/>
                </a:prstGeom>
                <a:noFill/>
                <a:ln w="22225">
                  <a:solidFill>
                    <a:srgbClr val="FF5050"/>
                  </a:solidFill>
                  <a:prstDash val="lg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47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32" y="2208"/>
                  <a:ext cx="71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it-IT" altLang="en-US">
                      <a:latin typeface="Comic Sans MS" panose="030F0702030302020204" pitchFamily="66" charset="0"/>
                    </a:rPr>
                    <a:t>ississippi</a:t>
                  </a:r>
                  <a:endParaRPr lang="en-US" altLang="en-US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1184790" name="Oval 22"/>
            <p:cNvSpPr>
              <a:spLocks noChangeArrowheads="1"/>
            </p:cNvSpPr>
            <p:nvPr/>
          </p:nvSpPr>
          <p:spPr bwMode="auto">
            <a:xfrm>
              <a:off x="624" y="2400"/>
              <a:ext cx="240" cy="192"/>
            </a:xfrm>
            <a:prstGeom prst="ellipse">
              <a:avLst/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4791" name="Text Box 23"/>
          <p:cNvSpPr txBox="1">
            <a:spLocks noChangeArrowheads="1"/>
          </p:cNvSpPr>
          <p:nvPr/>
        </p:nvSpPr>
        <p:spPr bwMode="auto">
          <a:xfrm>
            <a:off x="1562621" y="4576341"/>
            <a:ext cx="5595937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en-US"/>
              <a:t> </a:t>
            </a:r>
            <a:r>
              <a:rPr lang="it-IT" altLang="en-US">
                <a:latin typeface="Comic Sans MS" panose="030F0702030302020204" pitchFamily="66" charset="0"/>
              </a:rPr>
              <a:t>Does it exist a repeated substring of length ≥ L ?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altLang="en-US">
                <a:latin typeface="Comic Sans MS" panose="030F0702030302020204" pitchFamily="66" charset="0"/>
              </a:rPr>
              <a:t> </a:t>
            </a:r>
            <a:r>
              <a:rPr lang="it-IT" altLang="en-US">
                <a:solidFill>
                  <a:srgbClr val="0033CC"/>
                </a:solidFill>
                <a:latin typeface="Comic Sans MS" panose="030F0702030302020204" pitchFamily="66" charset="0"/>
              </a:rPr>
              <a:t>Search for Lcp[i] </a:t>
            </a:r>
            <a:r>
              <a:rPr lang="it-IT" altLang="en-US">
                <a:solidFill>
                  <a:srgbClr val="0033CC"/>
                </a:solidFill>
              </a:rPr>
              <a:t>≥ L </a:t>
            </a:r>
          </a:p>
        </p:txBody>
      </p:sp>
      <p:sp>
        <p:nvSpPr>
          <p:cNvPr id="1184792" name="Text Box 24"/>
          <p:cNvSpPr txBox="1">
            <a:spLocks noChangeArrowheads="1"/>
          </p:cNvSpPr>
          <p:nvPr/>
        </p:nvSpPr>
        <p:spPr bwMode="auto">
          <a:xfrm>
            <a:off x="1562621" y="5368504"/>
            <a:ext cx="66230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en-US">
                <a:latin typeface="Comic Sans MS" panose="030F0702030302020204" pitchFamily="66" charset="0"/>
              </a:rPr>
              <a:t> Does it exist a substring of length ≥ L occurring ≥ C times ?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it-IT" altLang="en-US">
                <a:latin typeface="Comic Sans MS" panose="030F0702030302020204" pitchFamily="66" charset="0"/>
              </a:rPr>
              <a:t> </a:t>
            </a:r>
            <a:r>
              <a:rPr lang="it-IT" altLang="en-US">
                <a:solidFill>
                  <a:srgbClr val="0033CC"/>
                </a:solidFill>
                <a:latin typeface="Comic Sans MS" panose="030F0702030302020204" pitchFamily="66" charset="0"/>
              </a:rPr>
              <a:t>Search for Lcp[i,i+C-2] whose entries are ≥ L</a:t>
            </a:r>
          </a:p>
        </p:txBody>
      </p:sp>
      <p:sp>
        <p:nvSpPr>
          <p:cNvPr id="1184793" name="Text Box 25"/>
          <p:cNvSpPr txBox="1">
            <a:spLocks noChangeArrowheads="1"/>
          </p:cNvSpPr>
          <p:nvPr/>
        </p:nvSpPr>
        <p:spPr bwMode="auto">
          <a:xfrm>
            <a:off x="1634058" y="3784179"/>
            <a:ext cx="66103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en-US" dirty="0">
                <a:latin typeface="Comic Sans MS" panose="030F0702030302020204" pitchFamily="66" charset="0"/>
              </a:rPr>
              <a:t> How long </a:t>
            </a:r>
            <a:r>
              <a:rPr lang="it-IT" altLang="en-US" dirty="0" err="1">
                <a:latin typeface="Comic Sans MS" panose="030F0702030302020204" pitchFamily="66" charset="0"/>
              </a:rPr>
              <a:t>is</a:t>
            </a:r>
            <a:r>
              <a:rPr lang="it-IT" altLang="en-US" dirty="0">
                <a:latin typeface="Comic Sans MS" panose="030F0702030302020204" pitchFamily="66" charset="0"/>
              </a:rPr>
              <a:t> the common </a:t>
            </a:r>
            <a:r>
              <a:rPr lang="it-IT" altLang="en-US" dirty="0" err="1">
                <a:latin typeface="Comic Sans MS" panose="030F0702030302020204" pitchFamily="66" charset="0"/>
              </a:rPr>
              <a:t>prefix</a:t>
            </a:r>
            <a:r>
              <a:rPr lang="it-IT" altLang="en-US" dirty="0"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latin typeface="Comic Sans MS" panose="030F0702030302020204" pitchFamily="66" charset="0"/>
              </a:rPr>
              <a:t>between</a:t>
            </a:r>
            <a:r>
              <a:rPr lang="it-IT" altLang="en-US" dirty="0">
                <a:latin typeface="Comic Sans MS" panose="030F0702030302020204" pitchFamily="66" charset="0"/>
              </a:rPr>
              <a:t> T[i,...] and T[j,...] ?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it-IT" altLang="en-US" dirty="0"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Min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 of the 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subarray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Lcp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[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h,k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] s.t. SA[h]=i and SA[k]=j.</a:t>
            </a:r>
          </a:p>
        </p:txBody>
      </p:sp>
    </p:spTree>
    <p:extLst>
      <p:ext uri="{BB962C8B-B14F-4D97-AF65-F5344CB8AC3E}">
        <p14:creationId xmlns:p14="http://schemas.microsoft.com/office/powerpoint/2010/main" val="3462335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91" grpId="0" build="allAtOnce"/>
      <p:bldP spid="1184792" grpId="0" build="allAtOnce"/>
      <p:bldP spid="118479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100" dirty="0" smtClean="0"/>
              <a:t>Giovanni </a:t>
            </a:r>
            <a:r>
              <a:rPr lang="it-IT" sz="3100" dirty="0" err="1" smtClean="0"/>
              <a:t>Manzini’s</a:t>
            </a:r>
            <a:r>
              <a:rPr lang="it-IT" sz="3100" dirty="0" smtClean="0"/>
              <a:t> page</a:t>
            </a:r>
          </a:p>
        </p:txBody>
      </p:sp>
      <p:sp>
        <p:nvSpPr>
          <p:cNvPr id="990210" name="Text Box 3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510" t="13931" r="3363" b="3876"/>
          <a:stretch/>
        </p:blipFill>
        <p:spPr>
          <a:xfrm>
            <a:off x="395536" y="1700808"/>
            <a:ext cx="850426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Compressed Indexing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What about </a:t>
            </a:r>
          </a:p>
          <a:p>
            <a:pPr eaLnBrk="1" hangingPunct="1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or searching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compressed data?</a:t>
            </a:r>
          </a:p>
        </p:txBody>
      </p:sp>
    </p:spTree>
    <p:extLst>
      <p:ext uri="{BB962C8B-B14F-4D97-AF65-F5344CB8AC3E}">
        <p14:creationId xmlns:p14="http://schemas.microsoft.com/office/powerpoint/2010/main" val="18115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19571</TotalTime>
  <Words>818</Words>
  <Application>Microsoft Office PowerPoint</Application>
  <PresentationFormat>Presentazione su schermo (4:3)</PresentationFormat>
  <Paragraphs>286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Arial</vt:lpstr>
      <vt:lpstr>Comic Sans MS</vt:lpstr>
      <vt:lpstr>Courier New</vt:lpstr>
      <vt:lpstr>Lucida Sans</vt:lpstr>
      <vt:lpstr>Monotype Sorts</vt:lpstr>
      <vt:lpstr>Symbol</vt:lpstr>
      <vt:lpstr>Tahoma</vt:lpstr>
      <vt:lpstr>Times New Roman</vt:lpstr>
      <vt:lpstr>Wingdings</vt:lpstr>
      <vt:lpstr>Default Design</vt:lpstr>
      <vt:lpstr>Text Indexing</vt:lpstr>
      <vt:lpstr>Basic notation and facts</vt:lpstr>
      <vt:lpstr>The Suffix Array</vt:lpstr>
      <vt:lpstr>Searching a pattern</vt:lpstr>
      <vt:lpstr>Searching a pattern</vt:lpstr>
      <vt:lpstr>Listing of the occurrences</vt:lpstr>
      <vt:lpstr>Text mining</vt:lpstr>
      <vt:lpstr>Giovanni Manzini’s page</vt:lpstr>
      <vt:lpstr>Compressed Indexing</vt:lpstr>
      <vt:lpstr>Decompress any substring</vt:lpstr>
      <vt:lpstr>Substring search in T  (Count the pattern occurrences)</vt:lpstr>
      <vt:lpstr>Presentazione standard di PowerPoint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Paolo Ferragina</cp:lastModifiedBy>
  <cp:revision>1638</cp:revision>
  <cp:lastPrinted>2014-08-03T10:07:51Z</cp:lastPrinted>
  <dcterms:created xsi:type="dcterms:W3CDTF">2002-09-18T16:13:07Z</dcterms:created>
  <dcterms:modified xsi:type="dcterms:W3CDTF">2014-11-22T09:07:05Z</dcterms:modified>
</cp:coreProperties>
</file>