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1523" r:id="rId2"/>
    <p:sldId id="1546" r:id="rId3"/>
    <p:sldId id="1547" r:id="rId4"/>
    <p:sldId id="1548" r:id="rId5"/>
    <p:sldId id="1549" r:id="rId6"/>
    <p:sldId id="1550" r:id="rId7"/>
    <p:sldId id="1551" r:id="rId8"/>
    <p:sldId id="1552" r:id="rId9"/>
    <p:sldId id="1531" r:id="rId10"/>
    <p:sldId id="1533" r:id="rId11"/>
    <p:sldId id="1534" r:id="rId12"/>
    <p:sldId id="1535" r:id="rId13"/>
    <p:sldId id="1536" r:id="rId14"/>
    <p:sldId id="1541" r:id="rId15"/>
    <p:sldId id="1538" r:id="rId16"/>
    <p:sldId id="1542" r:id="rId17"/>
    <p:sldId id="1540" r:id="rId18"/>
    <p:sldId id="1543" r:id="rId19"/>
    <p:sldId id="1544" r:id="rId20"/>
    <p:sldId id="1545" r:id="rId21"/>
    <p:sldId id="1553" r:id="rId22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A000"/>
    <a:srgbClr val="F0EEEB"/>
    <a:srgbClr val="FF7C80"/>
    <a:srgbClr val="CC3300"/>
    <a:srgbClr val="33CC33"/>
    <a:srgbClr val="FF3300"/>
    <a:srgbClr val="777777"/>
    <a:srgbClr val="F4F3EB"/>
    <a:srgbClr val="A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0" autoAdjust="0"/>
    <p:restoredTop sz="94588" autoAdjust="0"/>
  </p:normalViewPr>
  <p:slideViewPr>
    <p:cSldViewPr>
      <p:cViewPr varScale="1">
        <p:scale>
          <a:sx n="33" d="100"/>
          <a:sy n="33" d="100"/>
        </p:scale>
        <p:origin x="929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17538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6" y="3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0925"/>
            <a:ext cx="5210493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defTabSz="9903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26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2" rIns="99025" bIns="49512" numCol="1" anchor="b" anchorCtr="0" compatLnSpc="1">
            <a:prstTxWarp prst="textNoShape">
              <a:avLst/>
            </a:prstTxWarp>
          </a:bodyPr>
          <a:lstStyle>
            <a:lvl1pPr algn="r" defTabSz="990363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639" cy="5111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28063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76877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02C03E-E44D-40CF-B682-959D4D460A76}" type="slidenum">
              <a:rPr lang="it-IT" altLang="en-US" sz="1300" smtClean="0"/>
              <a:pPr>
                <a:spcBef>
                  <a:spcPct val="0"/>
                </a:spcBef>
              </a:pPr>
              <a:t>10</a:t>
            </a:fld>
            <a:endParaRPr lang="it-IT" altLang="en-US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7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E5CFB-C65E-4797-A918-6CFD414A5412}" type="slidenum">
              <a:rPr lang="it-IT" altLang="en-US" sz="1300" smtClean="0"/>
              <a:pPr>
                <a:spcBef>
                  <a:spcPct val="0"/>
                </a:spcBef>
              </a:pPr>
              <a:t>11</a:t>
            </a:fld>
            <a:endParaRPr lang="it-IT" altLang="en-US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36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B2D6D-A97C-4D99-B1CA-0941C768234C}" type="slidenum">
              <a:rPr lang="it-IT" altLang="en-US" sz="1300" smtClean="0"/>
              <a:pPr>
                <a:spcBef>
                  <a:spcPct val="0"/>
                </a:spcBef>
              </a:pPr>
              <a:t>12</a:t>
            </a:fld>
            <a:endParaRPr lang="it-IT" altLang="en-US" sz="13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8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D5A392-182B-4904-B0F9-86E1F1043287}" type="slidenum">
              <a:rPr lang="it-IT" altLang="en-US" sz="1300" smtClean="0"/>
              <a:pPr>
                <a:spcBef>
                  <a:spcPct val="0"/>
                </a:spcBef>
              </a:pPr>
              <a:t>13</a:t>
            </a:fld>
            <a:endParaRPr lang="it-IT" altLang="en-US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6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D5A392-182B-4904-B0F9-86E1F1043287}" type="slidenum">
              <a:rPr lang="it-IT" altLang="en-US" sz="1300" smtClean="0"/>
              <a:pPr>
                <a:spcBef>
                  <a:spcPct val="0"/>
                </a:spcBef>
              </a:pPr>
              <a:t>14</a:t>
            </a:fld>
            <a:endParaRPr lang="it-IT" altLang="en-US" sz="13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35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20321-995C-4C1C-A37B-5945D550954D}" type="slidenum">
              <a:rPr lang="it-IT" altLang="en-US" sz="1300" smtClean="0"/>
              <a:pPr>
                <a:spcBef>
                  <a:spcPct val="0"/>
                </a:spcBef>
              </a:pPr>
              <a:t>15</a:t>
            </a:fld>
            <a:endParaRPr lang="it-I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9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20321-995C-4C1C-A37B-5945D550954D}" type="slidenum">
              <a:rPr lang="it-IT" altLang="en-US" sz="1300" smtClean="0"/>
              <a:pPr>
                <a:spcBef>
                  <a:spcPct val="0"/>
                </a:spcBef>
              </a:pPr>
              <a:t>16</a:t>
            </a:fld>
            <a:endParaRPr lang="it-IT" altLang="en-US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E5CFB-C65E-4797-A918-6CFD414A5412}" type="slidenum">
              <a:rPr lang="it-IT" altLang="en-US" sz="1300" smtClean="0"/>
              <a:pPr>
                <a:spcBef>
                  <a:spcPct val="0"/>
                </a:spcBef>
              </a:pPr>
              <a:t>17</a:t>
            </a:fld>
            <a:endParaRPr lang="it-IT" altLang="en-US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72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DAEE-29D3-485C-895C-7F3DBBA5C281}" type="slidenum">
              <a:rPr lang="it-IT"/>
              <a:pPr/>
              <a:t>18</a:t>
            </a:fld>
            <a:endParaRPr lang="it-IT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22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DAEE-29D3-485C-895C-7F3DBBA5C281}" type="slidenum">
              <a:rPr lang="it-IT"/>
              <a:pPr/>
              <a:t>19</a:t>
            </a:fld>
            <a:endParaRPr lang="it-IT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0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BA4B4C51-2CBF-409D-8AB8-280C10C6419C}" type="slidenum">
              <a:rPr lang="it-IT" altLang="en-US" sz="1300" smtClean="0"/>
              <a:pPr/>
              <a:t>2</a:t>
            </a:fld>
            <a:endParaRPr lang="it-IT" altLang="en-US" sz="13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984889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DAEE-29D3-485C-895C-7F3DBBA5C281}" type="slidenum">
              <a:rPr lang="it-IT"/>
              <a:pPr/>
              <a:t>20</a:t>
            </a:fld>
            <a:endParaRPr lang="it-IT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856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DAEE-29D3-485C-895C-7F3DBBA5C281}" type="slidenum">
              <a:rPr lang="it-IT"/>
              <a:pPr/>
              <a:t>21</a:t>
            </a:fld>
            <a:endParaRPr lang="it-IT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0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997C71D7-A462-49DC-BABE-F68AFC69A90A}" type="slidenum">
              <a:rPr lang="it-IT" altLang="en-US" sz="1300" smtClean="0"/>
              <a:pPr/>
              <a:t>3</a:t>
            </a:fld>
            <a:endParaRPr lang="it-IT" altLang="en-US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56388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61ED1D-3903-4D0A-ACE3-671DDEF6258F}" type="slidenum">
              <a:rPr kumimoji="0" lang="it-IT" altLang="en-US" sz="1300" smtClean="0"/>
              <a:pPr>
                <a:spcBef>
                  <a:spcPct val="0"/>
                </a:spcBef>
              </a:pPr>
              <a:t>4</a:t>
            </a:fld>
            <a:endParaRPr kumimoji="0" lang="it-IT" altLang="en-US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150226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9727DDF4-D8D1-478C-9CE9-E16CCE22CA86}" type="slidenum">
              <a:rPr lang="it-IT" altLang="en-US" sz="1300" smtClean="0"/>
              <a:pPr/>
              <a:t>5</a:t>
            </a:fld>
            <a:endParaRPr lang="it-IT" altLang="en-US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62716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04C3CA3E-A88F-42EB-82B1-87C7C4B15775}" type="slidenum">
              <a:rPr lang="it-IT" altLang="en-US" sz="1300" smtClean="0"/>
              <a:pPr/>
              <a:t>6</a:t>
            </a:fld>
            <a:endParaRPr lang="it-IT" altLang="en-US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349650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A3A551E7-B3D2-4D9A-AC3D-956746E0B18C}" type="slidenum">
              <a:rPr lang="it-IT" altLang="en-US" sz="1300" smtClean="0"/>
              <a:pPr/>
              <a:t>7</a:t>
            </a:fld>
            <a:endParaRPr lang="it-IT" altLang="en-US" sz="13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80275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76760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7D9AF5FC-12BB-4972-9F4A-FB763D65218A}" type="slidenum">
              <a:rPr lang="it-IT" altLang="en-US" sz="1300" smtClean="0"/>
              <a:pPr/>
              <a:t>8</a:t>
            </a:fld>
            <a:endParaRPr lang="it-IT" altLang="en-US" sz="13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5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1730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DCAB0E5F-BBCE-41A5-B7B7-A9E35E3CE690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4853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E3D8-2D22-4980-97B6-C23853558231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3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7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Random access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to arrays of variable-length items</a:t>
            </a:r>
            <a:endParaRPr lang="en-US" altLang="en-US" sz="4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folHlink"/>
                </a:solidFill>
              </a:rPr>
              <a:t>Paolo Ferragina</a:t>
            </a:r>
          </a:p>
          <a:p>
            <a:pPr eaLnBrk="1" hangingPunct="1"/>
            <a:r>
              <a:rPr lang="en-US" altLang="en-US" sz="2000" smtClean="0">
                <a:solidFill>
                  <a:schemeClr val="folHlink"/>
                </a:solidFill>
              </a:rPr>
              <a:t>Dipartimento di Informatica</a:t>
            </a:r>
          </a:p>
          <a:p>
            <a:pPr eaLnBrk="1" hangingPunct="1"/>
            <a:r>
              <a:rPr lang="en-US" altLang="en-US" sz="2000" smtClean="0">
                <a:solidFill>
                  <a:schemeClr val="folHlink"/>
                </a:solidFill>
              </a:rPr>
              <a:t>Università di Pisa</a:t>
            </a:r>
          </a:p>
          <a:p>
            <a:pPr eaLnBrk="1" hangingPunct="1"/>
            <a:endParaRPr lang="en-US" altLang="en-US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sz="3000" smtClean="0">
                <a:solidFill>
                  <a:srgbClr val="000099"/>
                </a:solidFill>
              </a:rPr>
              <a:t>Generalised Rank and Select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26841"/>
            <a:ext cx="8208963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3300"/>
              </a:buClr>
            </a:pPr>
            <a:r>
              <a:rPr lang="it-IT" altLang="en-US" smtClean="0">
                <a:solidFill>
                  <a:srgbClr val="CC3300"/>
                </a:solidFill>
                <a:latin typeface="Comic Sans MS" panose="030F0702030302020204" pitchFamily="66" charset="0"/>
              </a:rPr>
              <a:t>Rank(c,i)</a:t>
            </a:r>
            <a:r>
              <a:rPr lang="it-IT" altLang="en-US" smtClean="0"/>
              <a:t> = #c in L[1,i]</a:t>
            </a:r>
          </a:p>
          <a:p>
            <a:pPr eaLnBrk="1" hangingPunct="1">
              <a:lnSpc>
                <a:spcPct val="120000"/>
              </a:lnSpc>
              <a:buClr>
                <a:srgbClr val="CC3300"/>
              </a:buClr>
            </a:pPr>
            <a:r>
              <a:rPr lang="it-IT" altLang="en-US" smtClean="0">
                <a:solidFill>
                  <a:srgbClr val="CC3300"/>
                </a:solidFill>
                <a:latin typeface="Comic Sans MS" panose="030F0702030302020204" pitchFamily="66" charset="0"/>
              </a:rPr>
              <a:t>Select(c,i)</a:t>
            </a:r>
            <a:r>
              <a:rPr lang="it-IT" altLang="en-US" smtClean="0">
                <a:solidFill>
                  <a:srgbClr val="CC3300"/>
                </a:solidFill>
              </a:rPr>
              <a:t> </a:t>
            </a:r>
            <a:r>
              <a:rPr lang="it-IT" altLang="en-US" smtClean="0"/>
              <a:t>= position of the i-th c in L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1116013" y="3393678"/>
            <a:ext cx="6048375" cy="576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800">
                <a:latin typeface="Comic Sans MS" panose="030F0702030302020204" pitchFamily="66" charset="0"/>
              </a:rPr>
              <a:t>L = a b a a a c b c d a b e c d ...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95738" y="3896916"/>
            <a:ext cx="2487612" cy="684212"/>
            <a:chOff x="2563" y="3703"/>
            <a:chExt cx="1567" cy="431"/>
          </a:xfrm>
        </p:grpSpPr>
        <p:sp>
          <p:nvSpPr>
            <p:cNvPr id="31754" name="Text Box 6"/>
            <p:cNvSpPr txBox="1">
              <a:spLocks noChangeArrowheads="1"/>
            </p:cNvSpPr>
            <p:nvPr/>
          </p:nvSpPr>
          <p:spPr bwMode="auto">
            <a:xfrm>
              <a:off x="2744" y="3884"/>
              <a:ext cx="13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 b="1">
                  <a:solidFill>
                    <a:srgbClr val="A50021"/>
                  </a:solidFill>
                  <a:latin typeface="Lucida Sans" panose="020B0602030504020204" pitchFamily="34" charset="0"/>
                </a:rPr>
                <a:t>Rank( a , 7 ) </a:t>
              </a:r>
              <a:r>
                <a:rPr lang="it-IT" altLang="en-US" sz="2000" b="1">
                  <a:solidFill>
                    <a:srgbClr val="000099"/>
                  </a:solidFill>
                  <a:latin typeface="Lucida Sans" panose="020B0602030504020204" pitchFamily="34" charset="0"/>
                </a:rPr>
                <a:t>= 4</a:t>
              </a:r>
            </a:p>
          </p:txBody>
        </p:sp>
        <p:sp>
          <p:nvSpPr>
            <p:cNvPr id="31755" name="AutoShape 7"/>
            <p:cNvSpPr>
              <a:spLocks noChangeArrowheads="1"/>
            </p:cNvSpPr>
            <p:nvPr/>
          </p:nvSpPr>
          <p:spPr bwMode="auto">
            <a:xfrm rot="-5189175">
              <a:off x="2518" y="3748"/>
              <a:ext cx="318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3806 h 21600"/>
                <a:gd name="T14" fmla="*/ 18204 w 21600"/>
                <a:gd name="T15" fmla="*/ 83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806"/>
                  </a:lnTo>
                  <a:cubicBezTo>
                    <a:pt x="5564" y="3806"/>
                    <a:pt x="0" y="7545"/>
                    <a:pt x="0" y="12158"/>
                  </a:cubicBezTo>
                  <a:lnTo>
                    <a:pt x="0" y="21600"/>
                  </a:lnTo>
                  <a:lnTo>
                    <a:pt x="4647" y="21600"/>
                  </a:lnTo>
                  <a:lnTo>
                    <a:pt x="4647" y="12158"/>
                  </a:lnTo>
                  <a:cubicBezTo>
                    <a:pt x="4647" y="10056"/>
                    <a:pt x="8130" y="8352"/>
                    <a:pt x="12427" y="835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43213" y="3896916"/>
            <a:ext cx="2600325" cy="684212"/>
            <a:chOff x="2563" y="3703"/>
            <a:chExt cx="1638" cy="431"/>
          </a:xfrm>
        </p:grpSpPr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2744" y="3884"/>
              <a:ext cx="14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 b="1">
                  <a:solidFill>
                    <a:srgbClr val="A50021"/>
                  </a:solidFill>
                  <a:latin typeface="Lucida Sans" panose="020B0602030504020204" pitchFamily="34" charset="0"/>
                </a:rPr>
                <a:t>Select( a , 2 ) </a:t>
              </a:r>
              <a:r>
                <a:rPr lang="it-IT" altLang="en-US" sz="2000" b="1">
                  <a:solidFill>
                    <a:srgbClr val="000099"/>
                  </a:solidFill>
                  <a:latin typeface="Lucida Sans" panose="020B0602030504020204" pitchFamily="34" charset="0"/>
                </a:rPr>
                <a:t>= 3</a:t>
              </a:r>
            </a:p>
          </p:txBody>
        </p:sp>
        <p:sp>
          <p:nvSpPr>
            <p:cNvPr id="31753" name="AutoShape 10"/>
            <p:cNvSpPr>
              <a:spLocks noChangeArrowheads="1"/>
            </p:cNvSpPr>
            <p:nvPr/>
          </p:nvSpPr>
          <p:spPr bwMode="auto">
            <a:xfrm rot="-5189175">
              <a:off x="2518" y="3748"/>
              <a:ext cx="318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3806 h 21600"/>
                <a:gd name="T14" fmla="*/ 18204 w 21600"/>
                <a:gd name="T15" fmla="*/ 83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806"/>
                  </a:lnTo>
                  <a:cubicBezTo>
                    <a:pt x="5564" y="3806"/>
                    <a:pt x="0" y="7545"/>
                    <a:pt x="0" y="12158"/>
                  </a:cubicBezTo>
                  <a:lnTo>
                    <a:pt x="0" y="21600"/>
                  </a:lnTo>
                  <a:lnTo>
                    <a:pt x="4647" y="21600"/>
                  </a:lnTo>
                  <a:lnTo>
                    <a:pt x="4647" y="12158"/>
                  </a:lnTo>
                  <a:cubicBezTo>
                    <a:pt x="4647" y="10056"/>
                    <a:pt x="8130" y="8352"/>
                    <a:pt x="12427" y="835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1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72342"/>
            <a:ext cx="7772400" cy="576263"/>
          </a:xfrm>
        </p:spPr>
        <p:txBody>
          <a:bodyPr/>
          <a:lstStyle/>
          <a:p>
            <a:pPr eaLnBrk="1" hangingPunct="1"/>
            <a:r>
              <a:rPr lang="it-IT" altLang="en-US" sz="3000" dirty="0" err="1" smtClean="0">
                <a:solidFill>
                  <a:srgbClr val="000099"/>
                </a:solidFill>
              </a:rPr>
              <a:t>Generalised</a:t>
            </a:r>
            <a:r>
              <a:rPr lang="it-IT" altLang="en-US" sz="3000" dirty="0" smtClean="0">
                <a:solidFill>
                  <a:srgbClr val="000099"/>
                </a:solidFill>
              </a:rPr>
              <a:t> </a:t>
            </a:r>
            <a:r>
              <a:rPr lang="it-IT" altLang="en-US" sz="3000" dirty="0" err="1" smtClean="0">
                <a:solidFill>
                  <a:srgbClr val="000099"/>
                </a:solidFill>
              </a:rPr>
              <a:t>Rank</a:t>
            </a:r>
            <a:r>
              <a:rPr lang="it-IT" altLang="en-US" sz="3000" dirty="0" smtClean="0">
                <a:solidFill>
                  <a:srgbClr val="000099"/>
                </a:solidFill>
              </a:rPr>
              <a:t> and Select</a:t>
            </a:r>
            <a:endParaRPr lang="en-US" altLang="en-US" sz="1700" dirty="0" smtClean="0">
              <a:solidFill>
                <a:srgbClr val="000099"/>
              </a:solidFill>
            </a:endParaRPr>
          </a:p>
        </p:txBody>
      </p:sp>
      <p:sp>
        <p:nvSpPr>
          <p:cNvPr id="1074179" name="Rectangle 3"/>
          <p:cNvSpPr>
            <a:spLocks noChangeArrowheads="1"/>
          </p:cNvSpPr>
          <p:nvPr/>
        </p:nvSpPr>
        <p:spPr bwMode="auto">
          <a:xfrm>
            <a:off x="684213" y="1664754"/>
            <a:ext cx="820826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05000"/>
              <a:buFont typeface="Wingdings 2" panose="05020102010507070707" pitchFamily="18" charset="2"/>
              <a:buChar char="R"/>
            </a:pPr>
            <a:r>
              <a:rPr lang="it-IT" altLang="en-US" dirty="0" err="1">
                <a:latin typeface="Tahoma" panose="020B0604030504040204" pitchFamily="34" charset="0"/>
              </a:rPr>
              <a:t>If</a:t>
            </a:r>
            <a:r>
              <a:rPr lang="it-IT" altLang="en-US" dirty="0">
                <a:latin typeface="Tahoma" panose="020B0604030504040204" pitchFamily="34" charset="0"/>
              </a:rPr>
              <a:t> </a:t>
            </a:r>
            <a:r>
              <a:rPr lang="it-IT" altLang="en-US" dirty="0">
                <a:latin typeface="Symbol" panose="05050102010706020507" pitchFamily="18" charset="2"/>
              </a:rPr>
              <a:t>S</a:t>
            </a: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latin typeface="Tahoma" panose="020B0604030504040204" pitchFamily="34" charset="0"/>
              </a:rPr>
              <a:t>is</a:t>
            </a:r>
            <a:r>
              <a:rPr lang="it-IT" altLang="en-US" dirty="0">
                <a:latin typeface="Tahoma" panose="020B0604030504040204" pitchFamily="34" charset="0"/>
              </a:rPr>
              <a:t> small (i.e. </a:t>
            </a:r>
            <a:r>
              <a:rPr lang="it-IT" altLang="en-US" dirty="0" err="1">
                <a:latin typeface="Tahoma" panose="020B0604030504040204" pitchFamily="34" charset="0"/>
              </a:rPr>
              <a:t>constant</a:t>
            </a:r>
            <a:r>
              <a:rPr lang="it-IT" altLang="en-US" dirty="0">
                <a:latin typeface="Tahoma" panose="020B0604030504040204" pitchFamily="34" charset="0"/>
              </a:rPr>
              <a:t>)</a:t>
            </a:r>
            <a:r>
              <a:rPr lang="it-IT" altLang="en-US" sz="1800" dirty="0">
                <a:latin typeface="Comic Sans MS" panose="030F0702030302020204" pitchFamily="66" charset="0"/>
              </a:rPr>
              <a:t>	</a:t>
            </a:r>
          </a:p>
          <a:p>
            <a:pPr lvl="1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SzPct val="105000"/>
              <a:buFont typeface="Wingdings" panose="05000000000000000000" pitchFamily="2" charset="2"/>
              <a:buChar char="v"/>
            </a:pPr>
            <a:r>
              <a:rPr lang="it-IT" altLang="en-US" sz="1800" dirty="0" err="1">
                <a:latin typeface="Tahoma" panose="020B0604030504040204" pitchFamily="34" charset="0"/>
              </a:rPr>
              <a:t>Build</a:t>
            </a:r>
            <a:r>
              <a:rPr lang="it-IT" altLang="en-US" sz="1800" dirty="0">
                <a:latin typeface="Tahoma" panose="020B0604030504040204" pitchFamily="34" charset="0"/>
              </a:rPr>
              <a:t> </a:t>
            </a:r>
            <a:r>
              <a:rPr lang="it-IT" altLang="en-US" sz="1800" dirty="0" err="1">
                <a:solidFill>
                  <a:srgbClr val="CC3300"/>
                </a:solidFill>
                <a:latin typeface="Tahoma" panose="020B0604030504040204" pitchFamily="34" charset="0"/>
              </a:rPr>
              <a:t>binary</a:t>
            </a:r>
            <a:r>
              <a:rPr lang="it-IT" altLang="en-US" sz="1800" dirty="0">
                <a:solidFill>
                  <a:srgbClr val="CC3300"/>
                </a:solidFill>
                <a:latin typeface="Tahoma" panose="020B0604030504040204" pitchFamily="34" charset="0"/>
              </a:rPr>
              <a:t> </a:t>
            </a:r>
            <a:r>
              <a:rPr lang="it-IT" altLang="en-US" sz="1800" dirty="0" err="1">
                <a:solidFill>
                  <a:srgbClr val="CC3300"/>
                </a:solidFill>
                <a:latin typeface="Tahoma" panose="020B0604030504040204" pitchFamily="34" charset="0"/>
              </a:rPr>
              <a:t>Rank</a:t>
            </a:r>
            <a:r>
              <a:rPr lang="it-IT" altLang="en-US" sz="1800" dirty="0">
                <a:latin typeface="Tahoma" panose="020B0604030504040204" pitchFamily="34" charset="0"/>
              </a:rPr>
              <a:t> data </a:t>
            </a:r>
            <a:r>
              <a:rPr lang="it-IT" altLang="en-US" sz="1800" dirty="0" err="1">
                <a:latin typeface="Tahoma" panose="020B0604030504040204" pitchFamily="34" charset="0"/>
              </a:rPr>
              <a:t>structure</a:t>
            </a:r>
            <a:r>
              <a:rPr lang="it-IT" altLang="en-US" sz="1800" dirty="0">
                <a:latin typeface="Tahoma" panose="020B0604030504040204" pitchFamily="34" charset="0"/>
              </a:rPr>
              <a:t> per </a:t>
            </a:r>
            <a:r>
              <a:rPr lang="it-IT" altLang="en-US" sz="1800" dirty="0" err="1">
                <a:latin typeface="Tahoma" panose="020B0604030504040204" pitchFamily="34" charset="0"/>
              </a:rPr>
              <a:t>symbol</a:t>
            </a:r>
            <a:r>
              <a:rPr lang="it-IT" altLang="en-US" sz="1800" dirty="0">
                <a:latin typeface="Tahoma" panose="020B0604030504040204" pitchFamily="34" charset="0"/>
              </a:rPr>
              <a:t> of </a:t>
            </a:r>
            <a:r>
              <a:rPr lang="it-IT" altLang="en-US" sz="2000" dirty="0">
                <a:latin typeface="Symbol" panose="05050102010706020507" pitchFamily="18" charset="2"/>
              </a:rPr>
              <a:t>S</a:t>
            </a:r>
            <a:endParaRPr lang="it-IT" altLang="en-US" sz="18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  <a:spcBef>
                <a:spcPct val="60000"/>
              </a:spcBef>
              <a:buClr>
                <a:schemeClr val="tx2"/>
              </a:buClr>
              <a:buSzPct val="105000"/>
              <a:buFont typeface="Wingdings" panose="05000000000000000000" pitchFamily="2" charset="2"/>
              <a:buChar char="ü"/>
            </a:pPr>
            <a:r>
              <a:rPr lang="it-IT" altLang="en-US" sz="2000" dirty="0" err="1">
                <a:latin typeface="Tahoma" panose="020B0604030504040204" pitchFamily="34" charset="0"/>
              </a:rPr>
              <a:t>Rank</a:t>
            </a:r>
            <a:r>
              <a:rPr lang="it-IT" altLang="en-US" sz="2000" dirty="0">
                <a:latin typeface="Tahoma" panose="020B0604030504040204" pitchFamily="34" charset="0"/>
              </a:rPr>
              <a:t> </a:t>
            </a:r>
            <a:r>
              <a:rPr lang="it-IT" altLang="en-US" sz="2000" dirty="0" err="1">
                <a:latin typeface="Tahoma" panose="020B0604030504040204" pitchFamily="34" charset="0"/>
              </a:rPr>
              <a:t>takes</a:t>
            </a:r>
            <a:r>
              <a:rPr lang="it-IT" altLang="en-US" sz="2000" dirty="0">
                <a:solidFill>
                  <a:srgbClr val="CC3300"/>
                </a:solidFill>
                <a:latin typeface="Tahoma" panose="020B0604030504040204" pitchFamily="34" charset="0"/>
              </a:rPr>
              <a:t> O(1) </a:t>
            </a:r>
            <a:r>
              <a:rPr lang="it-IT" altLang="en-US" sz="2000" dirty="0">
                <a:latin typeface="Tahoma" panose="020B0604030504040204" pitchFamily="34" charset="0"/>
              </a:rPr>
              <a:t>time </a:t>
            </a:r>
            <a:r>
              <a:rPr lang="it-IT" altLang="en-US" sz="2000" dirty="0" smtClean="0">
                <a:latin typeface="Tahoma" panose="020B0604030504040204" pitchFamily="34" charset="0"/>
              </a:rPr>
              <a:t>and o(|T|) </a:t>
            </a:r>
            <a:r>
              <a:rPr lang="it-IT" altLang="en-US" sz="2000" dirty="0" err="1" smtClean="0">
                <a:latin typeface="Tahoma" panose="020B0604030504040204" pitchFamily="34" charset="0"/>
              </a:rPr>
              <a:t>space</a:t>
            </a:r>
            <a:r>
              <a:rPr lang="it-IT" altLang="en-US" sz="2000" dirty="0" smtClean="0">
                <a:latin typeface="Tahoma" panose="020B0604030504040204" pitchFamily="34" charset="0"/>
              </a:rPr>
              <a:t> [</a:t>
            </a:r>
            <a:r>
              <a:rPr lang="it-IT" altLang="en-US" sz="2000" dirty="0" err="1" smtClean="0">
                <a:latin typeface="Tahoma" panose="020B0604030504040204" pitchFamily="34" charset="0"/>
              </a:rPr>
              <a:t>even</a:t>
            </a:r>
            <a:r>
              <a:rPr lang="it-IT" altLang="en-US" sz="2000" dirty="0" smtClean="0">
                <a:latin typeface="Tahoma" panose="020B0604030504040204" pitchFamily="34" charset="0"/>
              </a:rPr>
              <a:t> </a:t>
            </a:r>
            <a:r>
              <a:rPr lang="it-IT" altLang="en-US" sz="2000" dirty="0" err="1" smtClean="0">
                <a:latin typeface="Tahoma" panose="020B0604030504040204" pitchFamily="34" charset="0"/>
              </a:rPr>
              <a:t>entropy</a:t>
            </a:r>
            <a:r>
              <a:rPr lang="it-IT" altLang="en-US" sz="2000" dirty="0" smtClean="0">
                <a:latin typeface="Tahoma" panose="020B0604030504040204" pitchFamily="34" charset="0"/>
              </a:rPr>
              <a:t> </a:t>
            </a:r>
            <a:r>
              <a:rPr lang="it-IT" altLang="en-US" sz="2000" dirty="0" err="1" smtClean="0">
                <a:latin typeface="Tahoma" panose="020B0604030504040204" pitchFamily="34" charset="0"/>
              </a:rPr>
              <a:t>bounded</a:t>
            </a:r>
            <a:r>
              <a:rPr lang="it-IT" altLang="en-US" sz="2000" dirty="0" smtClean="0">
                <a:latin typeface="Tahoma" panose="020B0604030504040204" pitchFamily="34" charset="0"/>
              </a:rPr>
              <a:t>]</a:t>
            </a:r>
            <a:endParaRPr lang="it-IT" altLang="en-US" sz="2000" dirty="0">
              <a:latin typeface="Tahoma" panose="020B0604030504040204" pitchFamily="34" charset="0"/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755650" y="3725887"/>
            <a:ext cx="77771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05000"/>
              <a:buFont typeface="Wingdings 2" panose="05020102010507070707" pitchFamily="18" charset="2"/>
              <a:buChar char="R"/>
            </a:pPr>
            <a:r>
              <a:rPr lang="it-IT" altLang="en-US">
                <a:latin typeface="Tahoma" panose="020B0604030504040204" pitchFamily="34" charset="0"/>
              </a:rPr>
              <a:t>If </a:t>
            </a:r>
            <a:r>
              <a:rPr lang="it-IT" altLang="en-US">
                <a:latin typeface="Symbol" panose="05050102010706020507" pitchFamily="18" charset="2"/>
              </a:rPr>
              <a:t>S</a:t>
            </a:r>
            <a:r>
              <a:rPr lang="it-IT" altLang="en-US">
                <a:latin typeface="Comic Sans MS" panose="030F0702030302020204" pitchFamily="66" charset="0"/>
              </a:rPr>
              <a:t> </a:t>
            </a:r>
            <a:r>
              <a:rPr lang="it-IT" altLang="en-US">
                <a:latin typeface="Tahoma" panose="020B0604030504040204" pitchFamily="34" charset="0"/>
              </a:rPr>
              <a:t>is large  (</a:t>
            </a:r>
            <a:r>
              <a:rPr lang="it-IT" altLang="en-US">
                <a:solidFill>
                  <a:srgbClr val="D60093"/>
                </a:solidFill>
                <a:latin typeface="Comic Sans MS" panose="030F0702030302020204" pitchFamily="66" charset="0"/>
              </a:rPr>
              <a:t>words </a:t>
            </a:r>
            <a:r>
              <a:rPr lang="it-IT" altLang="en-US">
                <a:solidFill>
                  <a:srgbClr val="D60093"/>
                </a:solidFill>
                <a:latin typeface="Tahoma" panose="020B0604030504040204" pitchFamily="34" charset="0"/>
              </a:rPr>
              <a:t>?</a:t>
            </a:r>
            <a:r>
              <a:rPr lang="it-IT" altLang="en-US">
                <a:latin typeface="Tahoma" panose="020B0604030504040204" pitchFamily="34" charset="0"/>
              </a:rPr>
              <a:t>) </a:t>
            </a:r>
            <a:r>
              <a:rPr lang="it-IT" altLang="en-US" sz="1800">
                <a:latin typeface="Comic Sans MS" panose="030F0702030302020204" pitchFamily="66" charset="0"/>
              </a:rPr>
              <a:t>	</a:t>
            </a:r>
          </a:p>
          <a:p>
            <a:pPr lvl="1">
              <a:lnSpc>
                <a:spcPct val="60000"/>
              </a:lnSpc>
              <a:spcBef>
                <a:spcPct val="60000"/>
              </a:spcBef>
              <a:buClr>
                <a:schemeClr val="tx1"/>
              </a:buClr>
              <a:buSzPct val="105000"/>
              <a:buFont typeface="Wingdings" panose="05000000000000000000" pitchFamily="2" charset="2"/>
              <a:buChar char="v"/>
            </a:pPr>
            <a:r>
              <a:rPr lang="it-IT" altLang="en-US" sz="1800">
                <a:latin typeface="Tahoma" panose="020B0604030504040204" pitchFamily="34" charset="0"/>
              </a:rPr>
              <a:t>Need a smarter solution: </a:t>
            </a:r>
            <a:r>
              <a:rPr lang="it-IT" altLang="en-US" sz="2000">
                <a:solidFill>
                  <a:srgbClr val="000099"/>
                </a:solidFill>
                <a:latin typeface="Comic Sans MS" panose="030F0702030302020204" pitchFamily="66" charset="0"/>
              </a:rPr>
              <a:t>Wavelet Tree</a:t>
            </a:r>
            <a:r>
              <a:rPr lang="it-IT" altLang="en-US" sz="1800">
                <a:solidFill>
                  <a:srgbClr val="CC3300"/>
                </a:solidFill>
                <a:latin typeface="Tahoma" panose="020B0604030504040204" pitchFamily="34" charset="0"/>
              </a:rPr>
              <a:t> </a:t>
            </a:r>
            <a:r>
              <a:rPr lang="it-IT" altLang="en-US" sz="1800">
                <a:latin typeface="Tahoma" panose="020B0604030504040204" pitchFamily="34" charset="0"/>
              </a:rPr>
              <a:t>data structure</a:t>
            </a:r>
          </a:p>
        </p:txBody>
      </p:sp>
      <p:sp>
        <p:nvSpPr>
          <p:cNvPr id="1074182" name="Rectangle 6"/>
          <p:cNvSpPr>
            <a:spLocks noChangeArrowheads="1"/>
          </p:cNvSpPr>
          <p:nvPr/>
        </p:nvSpPr>
        <p:spPr bwMode="auto">
          <a:xfrm>
            <a:off x="1692275" y="4797449"/>
            <a:ext cx="5834063" cy="1439863"/>
          </a:xfrm>
          <a:prstGeom prst="rect">
            <a:avLst/>
          </a:prstGeom>
          <a:solidFill>
            <a:srgbClr val="00FF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b="1">
                <a:latin typeface="Comic Sans MS" panose="030F0702030302020204" pitchFamily="66" charset="0"/>
              </a:rPr>
              <a:t>Algorithmic reduction: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latin typeface="Comic Sans MS" panose="030F0702030302020204" pitchFamily="66" charset="0"/>
              </a:rPr>
              <a:t>&gt;&gt;  Reduce Rank&amp;Select over </a:t>
            </a: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arbitrary</a:t>
            </a:r>
            <a:r>
              <a:rPr lang="it-IT" altLang="en-US" sz="2000">
                <a:latin typeface="Comic Sans MS" panose="030F0702030302020204" pitchFamily="66" charset="0"/>
              </a:rPr>
              <a:t> strings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latin typeface="Comic Sans MS" panose="030F0702030302020204" pitchFamily="66" charset="0"/>
              </a:rPr>
              <a:t>     ... to Rank&amp;Select over </a:t>
            </a: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binary</a:t>
            </a:r>
            <a:r>
              <a:rPr lang="it-IT" altLang="en-US" sz="2000">
                <a:latin typeface="Comic Sans MS" panose="030F0702030302020204" pitchFamily="66" charset="0"/>
              </a:rPr>
              <a:t> strings</a:t>
            </a:r>
            <a:endParaRPr lang="it-IT" altLang="en-US">
              <a:solidFill>
                <a:srgbClr val="000099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9026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41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4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8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smtClean="0"/>
              <a:t>The Wavelet Tree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6513" y="2564978"/>
            <a:ext cx="5159375" cy="3749675"/>
            <a:chOff x="823" y="1253"/>
            <a:chExt cx="3250" cy="2362"/>
          </a:xfrm>
        </p:grpSpPr>
        <p:sp>
          <p:nvSpPr>
            <p:cNvPr id="35849" name="Line 4"/>
            <p:cNvSpPr>
              <a:spLocks noChangeShapeType="1"/>
            </p:cNvSpPr>
            <p:nvPr/>
          </p:nvSpPr>
          <p:spPr bwMode="auto">
            <a:xfrm>
              <a:off x="2335" y="1253"/>
              <a:ext cx="907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5"/>
            <p:cNvSpPr>
              <a:spLocks noChangeShapeType="1"/>
            </p:cNvSpPr>
            <p:nvPr/>
          </p:nvSpPr>
          <p:spPr bwMode="auto">
            <a:xfrm flipH="1">
              <a:off x="1427" y="1253"/>
              <a:ext cx="90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6"/>
            <p:cNvSpPr>
              <a:spLocks noChangeShapeType="1"/>
            </p:cNvSpPr>
            <p:nvPr/>
          </p:nvSpPr>
          <p:spPr bwMode="auto">
            <a:xfrm>
              <a:off x="3242" y="1933"/>
              <a:ext cx="68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7"/>
            <p:cNvSpPr>
              <a:spLocks noChangeShapeType="1"/>
            </p:cNvSpPr>
            <p:nvPr/>
          </p:nvSpPr>
          <p:spPr bwMode="auto">
            <a:xfrm flipH="1">
              <a:off x="2561" y="1933"/>
              <a:ext cx="682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8"/>
            <p:cNvSpPr>
              <a:spLocks noChangeShapeType="1"/>
            </p:cNvSpPr>
            <p:nvPr/>
          </p:nvSpPr>
          <p:spPr bwMode="auto">
            <a:xfrm>
              <a:off x="2562" y="261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9"/>
            <p:cNvSpPr>
              <a:spLocks noChangeShapeType="1"/>
            </p:cNvSpPr>
            <p:nvPr/>
          </p:nvSpPr>
          <p:spPr bwMode="auto">
            <a:xfrm flipH="1">
              <a:off x="2107" y="261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0"/>
            <p:cNvSpPr>
              <a:spLocks noChangeShapeType="1"/>
            </p:cNvSpPr>
            <p:nvPr/>
          </p:nvSpPr>
          <p:spPr bwMode="auto">
            <a:xfrm>
              <a:off x="1428" y="193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1"/>
            <p:cNvSpPr>
              <a:spLocks noChangeShapeType="1"/>
            </p:cNvSpPr>
            <p:nvPr/>
          </p:nvSpPr>
          <p:spPr bwMode="auto">
            <a:xfrm flipH="1">
              <a:off x="973" y="193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AutoShape 12"/>
            <p:cNvSpPr>
              <a:spLocks/>
            </p:cNvSpPr>
            <p:nvPr/>
          </p:nvSpPr>
          <p:spPr bwMode="auto">
            <a:xfrm>
              <a:off x="823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>
                  <a:solidFill>
                    <a:srgbClr val="000000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35858" name="AutoShape 13"/>
            <p:cNvSpPr>
              <a:spLocks/>
            </p:cNvSpPr>
            <p:nvPr/>
          </p:nvSpPr>
          <p:spPr bwMode="auto">
            <a:xfrm>
              <a:off x="1730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b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5859" name="AutoShape 14"/>
            <p:cNvSpPr>
              <a:spLocks/>
            </p:cNvSpPr>
            <p:nvPr/>
          </p:nvSpPr>
          <p:spPr bwMode="auto">
            <a:xfrm>
              <a:off x="1976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c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5860" name="AutoShape 15"/>
            <p:cNvSpPr>
              <a:spLocks/>
            </p:cNvSpPr>
            <p:nvPr/>
          </p:nvSpPr>
          <p:spPr bwMode="auto">
            <a:xfrm>
              <a:off x="2863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d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5861" name="AutoShape 16"/>
            <p:cNvSpPr>
              <a:spLocks/>
            </p:cNvSpPr>
            <p:nvPr/>
          </p:nvSpPr>
          <p:spPr bwMode="auto">
            <a:xfrm>
              <a:off x="3771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r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5845" name="AutoShape 17"/>
          <p:cNvSpPr>
            <a:spLocks/>
          </p:cNvSpPr>
          <p:nvPr/>
        </p:nvSpPr>
        <p:spPr bwMode="auto">
          <a:xfrm>
            <a:off x="2627313" y="1772815"/>
            <a:ext cx="2220912" cy="779463"/>
          </a:xfrm>
          <a:prstGeom prst="roundRect">
            <a:avLst>
              <a:gd name="adj" fmla="val 23060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abracadabra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299200" y="2493540"/>
            <a:ext cx="2195513" cy="3887788"/>
            <a:chOff x="3968" y="1208"/>
            <a:chExt cx="1383" cy="2631"/>
          </a:xfrm>
        </p:grpSpPr>
        <p:sp>
          <p:nvSpPr>
            <p:cNvPr id="35847" name="AutoShape 19"/>
            <p:cNvSpPr>
              <a:spLocks/>
            </p:cNvSpPr>
            <p:nvPr/>
          </p:nvSpPr>
          <p:spPr bwMode="auto">
            <a:xfrm>
              <a:off x="3968" y="1208"/>
              <a:ext cx="499" cy="2631"/>
            </a:xfrm>
            <a:prstGeom prst="rightBrace">
              <a:avLst>
                <a:gd name="adj1" fmla="val 43938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5848" name="Text Box 20"/>
            <p:cNvSpPr txBox="1">
              <a:spLocks noChangeArrowheads="1"/>
            </p:cNvSpPr>
            <p:nvPr/>
          </p:nvSpPr>
          <p:spPr bwMode="auto">
            <a:xfrm>
              <a:off x="4468" y="2251"/>
              <a:ext cx="883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>
                  <a:solidFill>
                    <a:srgbClr val="CC3300"/>
                  </a:solidFill>
                  <a:latin typeface="Tahoma" panose="020B0604030504040204" pitchFamily="34" charset="0"/>
                </a:rPr>
                <a:t>Alphabetic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>
                  <a:solidFill>
                    <a:srgbClr val="CC3300"/>
                  </a:solidFill>
                  <a:latin typeface="Tahoma" panose="020B0604030504040204" pitchFamily="34" charset="0"/>
                </a:rPr>
                <a:t>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3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11743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The </a:t>
            </a:r>
            <a:r>
              <a:rPr lang="it-IT" altLang="en-US" dirty="0" err="1" smtClean="0"/>
              <a:t>Wavelet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Tree</a:t>
            </a:r>
            <a:endParaRPr lang="it-IT" altLang="en-US" dirty="0" smtClean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1788889" y="2276947"/>
            <a:ext cx="5159375" cy="3749675"/>
            <a:chOff x="823" y="1253"/>
            <a:chExt cx="3250" cy="2362"/>
          </a:xfrm>
        </p:grpSpPr>
        <p:sp>
          <p:nvSpPr>
            <p:cNvPr id="37906" name="Line 4"/>
            <p:cNvSpPr>
              <a:spLocks noChangeShapeType="1"/>
            </p:cNvSpPr>
            <p:nvPr/>
          </p:nvSpPr>
          <p:spPr bwMode="auto">
            <a:xfrm>
              <a:off x="2335" y="1253"/>
              <a:ext cx="907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5"/>
            <p:cNvSpPr>
              <a:spLocks noChangeShapeType="1"/>
            </p:cNvSpPr>
            <p:nvPr/>
          </p:nvSpPr>
          <p:spPr bwMode="auto">
            <a:xfrm flipH="1">
              <a:off x="1427" y="1253"/>
              <a:ext cx="90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6"/>
            <p:cNvSpPr>
              <a:spLocks noChangeShapeType="1"/>
            </p:cNvSpPr>
            <p:nvPr/>
          </p:nvSpPr>
          <p:spPr bwMode="auto">
            <a:xfrm>
              <a:off x="3242" y="1933"/>
              <a:ext cx="68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7"/>
            <p:cNvSpPr>
              <a:spLocks noChangeShapeType="1"/>
            </p:cNvSpPr>
            <p:nvPr/>
          </p:nvSpPr>
          <p:spPr bwMode="auto">
            <a:xfrm flipH="1">
              <a:off x="2561" y="1933"/>
              <a:ext cx="682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8"/>
            <p:cNvSpPr>
              <a:spLocks noChangeShapeType="1"/>
            </p:cNvSpPr>
            <p:nvPr/>
          </p:nvSpPr>
          <p:spPr bwMode="auto">
            <a:xfrm>
              <a:off x="2562" y="261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9"/>
            <p:cNvSpPr>
              <a:spLocks noChangeShapeType="1"/>
            </p:cNvSpPr>
            <p:nvPr/>
          </p:nvSpPr>
          <p:spPr bwMode="auto">
            <a:xfrm flipH="1">
              <a:off x="2107" y="261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10"/>
            <p:cNvSpPr>
              <a:spLocks noChangeShapeType="1"/>
            </p:cNvSpPr>
            <p:nvPr/>
          </p:nvSpPr>
          <p:spPr bwMode="auto">
            <a:xfrm>
              <a:off x="1428" y="193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11"/>
            <p:cNvSpPr>
              <a:spLocks noChangeShapeType="1"/>
            </p:cNvSpPr>
            <p:nvPr/>
          </p:nvSpPr>
          <p:spPr bwMode="auto">
            <a:xfrm flipH="1">
              <a:off x="973" y="193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AutoShape 12"/>
            <p:cNvSpPr>
              <a:spLocks/>
            </p:cNvSpPr>
            <p:nvPr/>
          </p:nvSpPr>
          <p:spPr bwMode="auto">
            <a:xfrm>
              <a:off x="823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>
                  <a:solidFill>
                    <a:srgbClr val="000000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37915" name="AutoShape 13"/>
            <p:cNvSpPr>
              <a:spLocks/>
            </p:cNvSpPr>
            <p:nvPr/>
          </p:nvSpPr>
          <p:spPr bwMode="auto">
            <a:xfrm>
              <a:off x="1730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b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6" name="AutoShape 14"/>
            <p:cNvSpPr>
              <a:spLocks/>
            </p:cNvSpPr>
            <p:nvPr/>
          </p:nvSpPr>
          <p:spPr bwMode="auto">
            <a:xfrm>
              <a:off x="1976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c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7" name="AutoShape 15"/>
            <p:cNvSpPr>
              <a:spLocks/>
            </p:cNvSpPr>
            <p:nvPr/>
          </p:nvSpPr>
          <p:spPr bwMode="auto">
            <a:xfrm>
              <a:off x="2863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d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8" name="AutoShape 16"/>
            <p:cNvSpPr>
              <a:spLocks/>
            </p:cNvSpPr>
            <p:nvPr/>
          </p:nvSpPr>
          <p:spPr bwMode="auto">
            <a:xfrm>
              <a:off x="3771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r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7893" name="AutoShape 17"/>
          <p:cNvSpPr>
            <a:spLocks/>
          </p:cNvSpPr>
          <p:nvPr/>
        </p:nvSpPr>
        <p:spPr bwMode="auto">
          <a:xfrm>
            <a:off x="3109689" y="1484784"/>
            <a:ext cx="2220912" cy="779463"/>
          </a:xfrm>
          <a:prstGeom prst="roundRect">
            <a:avLst>
              <a:gd name="adj" fmla="val 23060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abracadabra</a:t>
            </a:r>
          </a:p>
        </p:txBody>
      </p:sp>
      <p:sp>
        <p:nvSpPr>
          <p:cNvPr id="1078290" name="AutoShape 18"/>
          <p:cNvSpPr>
            <a:spLocks/>
          </p:cNvSpPr>
          <p:nvPr/>
        </p:nvSpPr>
        <p:spPr bwMode="auto">
          <a:xfrm>
            <a:off x="1166589" y="2637309"/>
            <a:ext cx="1439862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abaaaba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78291" name="AutoShape 19"/>
          <p:cNvSpPr>
            <a:spLocks/>
          </p:cNvSpPr>
          <p:nvPr/>
        </p:nvSpPr>
        <p:spPr bwMode="auto">
          <a:xfrm>
            <a:off x="5724301" y="2637309"/>
            <a:ext cx="1081088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rcdr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78292" name="AutoShape 20"/>
          <p:cNvSpPr>
            <a:spLocks/>
          </p:cNvSpPr>
          <p:nvPr/>
        </p:nvSpPr>
        <p:spPr bwMode="auto">
          <a:xfrm>
            <a:off x="3758976" y="3572347"/>
            <a:ext cx="960438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cd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7904" name="AutoShape 22"/>
          <p:cNvSpPr>
            <a:spLocks/>
          </p:cNvSpPr>
          <p:nvPr/>
        </p:nvSpPr>
        <p:spPr bwMode="auto">
          <a:xfrm>
            <a:off x="4838477" y="6067897"/>
            <a:ext cx="960438" cy="720725"/>
          </a:xfrm>
          <a:prstGeom prst="roundRect">
            <a:avLst>
              <a:gd name="adj" fmla="val 24889"/>
            </a:avLst>
          </a:prstGeom>
          <a:noFill/>
          <a:ln w="36068">
            <a:solidFill>
              <a:srgbClr val="99336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d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7902" name="AutoShape 25"/>
          <p:cNvSpPr>
            <a:spLocks/>
          </p:cNvSpPr>
          <p:nvPr/>
        </p:nvSpPr>
        <p:spPr bwMode="auto">
          <a:xfrm>
            <a:off x="1453928" y="4988397"/>
            <a:ext cx="1089728" cy="720725"/>
          </a:xfrm>
          <a:prstGeom prst="roundRect">
            <a:avLst>
              <a:gd name="adj" fmla="val 24889"/>
            </a:avLst>
          </a:prstGeom>
          <a:noFill/>
          <a:ln w="36068">
            <a:solidFill>
              <a:srgbClr val="99336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aaaaa</a:t>
            </a:r>
          </a:p>
        </p:txBody>
      </p:sp>
      <p:sp>
        <p:nvSpPr>
          <p:cNvPr id="37900" name="AutoShape 28"/>
          <p:cNvSpPr>
            <a:spLocks/>
          </p:cNvSpPr>
          <p:nvPr/>
        </p:nvSpPr>
        <p:spPr bwMode="auto">
          <a:xfrm>
            <a:off x="3325588" y="6140922"/>
            <a:ext cx="960437" cy="720725"/>
          </a:xfrm>
          <a:prstGeom prst="roundRect">
            <a:avLst>
              <a:gd name="adj" fmla="val 24889"/>
            </a:avLst>
          </a:prstGeom>
          <a:noFill/>
          <a:ln w="36068">
            <a:solidFill>
              <a:srgbClr val="99336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AutoShape 25"/>
          <p:cNvSpPr>
            <a:spLocks/>
          </p:cNvSpPr>
          <p:nvPr/>
        </p:nvSpPr>
        <p:spPr bwMode="auto">
          <a:xfrm>
            <a:off x="3058991" y="5000680"/>
            <a:ext cx="727686" cy="515938"/>
          </a:xfrm>
          <a:prstGeom prst="roundRect">
            <a:avLst>
              <a:gd name="adj" fmla="val 24889"/>
            </a:avLst>
          </a:prstGeom>
          <a:noFill/>
          <a:ln w="36068">
            <a:solidFill>
              <a:srgbClr val="99336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bb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AutoShape 22"/>
          <p:cNvSpPr>
            <a:spLocks/>
          </p:cNvSpPr>
          <p:nvPr/>
        </p:nvSpPr>
        <p:spPr bwMode="auto">
          <a:xfrm>
            <a:off x="6300193" y="4940523"/>
            <a:ext cx="960438" cy="720725"/>
          </a:xfrm>
          <a:prstGeom prst="roundRect">
            <a:avLst>
              <a:gd name="adj" fmla="val 24889"/>
            </a:avLst>
          </a:prstGeom>
          <a:noFill/>
          <a:ln w="36068">
            <a:solidFill>
              <a:srgbClr val="993366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rr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Rettangolo arrotondato 35"/>
          <p:cNvSpPr/>
          <p:nvPr/>
        </p:nvSpPr>
        <p:spPr bwMode="auto">
          <a:xfrm>
            <a:off x="6300193" y="5877273"/>
            <a:ext cx="2808311" cy="91135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You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do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not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need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the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dirty="0" err="1">
                <a:solidFill>
                  <a:schemeClr val="bg1"/>
                </a:solidFill>
              </a:rPr>
              <a:t>l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eaves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because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 of {0,1}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chemeClr val="bg1"/>
                </a:solidFill>
              </a:rPr>
              <a:t>in </a:t>
            </a:r>
            <a:r>
              <a:rPr lang="it-IT" sz="1800" dirty="0" err="1" smtClean="0">
                <a:solidFill>
                  <a:schemeClr val="bg1"/>
                </a:solidFill>
              </a:rPr>
              <a:t>their</a:t>
            </a:r>
            <a:r>
              <a:rPr lang="it-IT" sz="1800" dirty="0" smtClean="0">
                <a:solidFill>
                  <a:schemeClr val="bg1"/>
                </a:solidFill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</a:rPr>
              <a:t>parent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70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90" grpId="0" animBg="1"/>
      <p:bldP spid="1078291" grpId="0" animBg="1"/>
      <p:bldP spid="1078292" grpId="0" animBg="1"/>
      <p:bldP spid="37904" grpId="0" animBg="1"/>
      <p:bldP spid="37902" grpId="0" animBg="1"/>
      <p:bldP spid="37900" grpId="0" animBg="1"/>
      <p:bldP spid="31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11743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The </a:t>
            </a:r>
            <a:r>
              <a:rPr lang="it-IT" altLang="en-US" dirty="0" err="1" smtClean="0"/>
              <a:t>Wavelet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Tree</a:t>
            </a:r>
            <a:endParaRPr lang="it-IT" altLang="en-US" dirty="0" smtClean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1788889" y="2276947"/>
            <a:ext cx="5159375" cy="3749675"/>
            <a:chOff x="823" y="1253"/>
            <a:chExt cx="3250" cy="2362"/>
          </a:xfrm>
        </p:grpSpPr>
        <p:sp>
          <p:nvSpPr>
            <p:cNvPr id="37906" name="Line 4"/>
            <p:cNvSpPr>
              <a:spLocks noChangeShapeType="1"/>
            </p:cNvSpPr>
            <p:nvPr/>
          </p:nvSpPr>
          <p:spPr bwMode="auto">
            <a:xfrm>
              <a:off x="2335" y="1253"/>
              <a:ext cx="907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5"/>
            <p:cNvSpPr>
              <a:spLocks noChangeShapeType="1"/>
            </p:cNvSpPr>
            <p:nvPr/>
          </p:nvSpPr>
          <p:spPr bwMode="auto">
            <a:xfrm flipH="1">
              <a:off x="1427" y="1253"/>
              <a:ext cx="90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6"/>
            <p:cNvSpPr>
              <a:spLocks noChangeShapeType="1"/>
            </p:cNvSpPr>
            <p:nvPr/>
          </p:nvSpPr>
          <p:spPr bwMode="auto">
            <a:xfrm>
              <a:off x="3242" y="1933"/>
              <a:ext cx="68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7"/>
            <p:cNvSpPr>
              <a:spLocks noChangeShapeType="1"/>
            </p:cNvSpPr>
            <p:nvPr/>
          </p:nvSpPr>
          <p:spPr bwMode="auto">
            <a:xfrm flipH="1">
              <a:off x="2561" y="1933"/>
              <a:ext cx="682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8"/>
            <p:cNvSpPr>
              <a:spLocks noChangeShapeType="1"/>
            </p:cNvSpPr>
            <p:nvPr/>
          </p:nvSpPr>
          <p:spPr bwMode="auto">
            <a:xfrm>
              <a:off x="2562" y="261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9"/>
            <p:cNvSpPr>
              <a:spLocks noChangeShapeType="1"/>
            </p:cNvSpPr>
            <p:nvPr/>
          </p:nvSpPr>
          <p:spPr bwMode="auto">
            <a:xfrm flipH="1">
              <a:off x="2107" y="261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10"/>
            <p:cNvSpPr>
              <a:spLocks noChangeShapeType="1"/>
            </p:cNvSpPr>
            <p:nvPr/>
          </p:nvSpPr>
          <p:spPr bwMode="auto">
            <a:xfrm>
              <a:off x="1428" y="193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11"/>
            <p:cNvSpPr>
              <a:spLocks noChangeShapeType="1"/>
            </p:cNvSpPr>
            <p:nvPr/>
          </p:nvSpPr>
          <p:spPr bwMode="auto">
            <a:xfrm flipH="1">
              <a:off x="973" y="193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AutoShape 12"/>
            <p:cNvSpPr>
              <a:spLocks/>
            </p:cNvSpPr>
            <p:nvPr/>
          </p:nvSpPr>
          <p:spPr bwMode="auto">
            <a:xfrm>
              <a:off x="823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>
                  <a:solidFill>
                    <a:srgbClr val="000000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37915" name="AutoShape 13"/>
            <p:cNvSpPr>
              <a:spLocks/>
            </p:cNvSpPr>
            <p:nvPr/>
          </p:nvSpPr>
          <p:spPr bwMode="auto">
            <a:xfrm>
              <a:off x="1730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b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6" name="AutoShape 14"/>
            <p:cNvSpPr>
              <a:spLocks/>
            </p:cNvSpPr>
            <p:nvPr/>
          </p:nvSpPr>
          <p:spPr bwMode="auto">
            <a:xfrm>
              <a:off x="1976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c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7" name="AutoShape 15"/>
            <p:cNvSpPr>
              <a:spLocks/>
            </p:cNvSpPr>
            <p:nvPr/>
          </p:nvSpPr>
          <p:spPr bwMode="auto">
            <a:xfrm>
              <a:off x="2863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d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7918" name="AutoShape 16"/>
            <p:cNvSpPr>
              <a:spLocks/>
            </p:cNvSpPr>
            <p:nvPr/>
          </p:nvSpPr>
          <p:spPr bwMode="auto">
            <a:xfrm>
              <a:off x="3771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r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7893" name="AutoShape 17"/>
          <p:cNvSpPr>
            <a:spLocks/>
          </p:cNvSpPr>
          <p:nvPr/>
        </p:nvSpPr>
        <p:spPr bwMode="auto">
          <a:xfrm>
            <a:off x="3109689" y="1548368"/>
            <a:ext cx="2220912" cy="715879"/>
          </a:xfrm>
          <a:prstGeom prst="roundRect">
            <a:avLst>
              <a:gd name="adj" fmla="val 23060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abracadabra</a:t>
            </a:r>
          </a:p>
        </p:txBody>
      </p:sp>
      <p:sp>
        <p:nvSpPr>
          <p:cNvPr id="1078290" name="AutoShape 18"/>
          <p:cNvSpPr>
            <a:spLocks/>
          </p:cNvSpPr>
          <p:nvPr/>
        </p:nvSpPr>
        <p:spPr bwMode="auto">
          <a:xfrm>
            <a:off x="1166589" y="2637309"/>
            <a:ext cx="1439862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abaaaba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78291" name="AutoShape 19"/>
          <p:cNvSpPr>
            <a:spLocks/>
          </p:cNvSpPr>
          <p:nvPr/>
        </p:nvSpPr>
        <p:spPr bwMode="auto">
          <a:xfrm>
            <a:off x="5724301" y="2637309"/>
            <a:ext cx="1081088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rcdr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78292" name="AutoShape 20"/>
          <p:cNvSpPr>
            <a:spLocks/>
          </p:cNvSpPr>
          <p:nvPr/>
        </p:nvSpPr>
        <p:spPr bwMode="auto">
          <a:xfrm>
            <a:off x="3758976" y="3572347"/>
            <a:ext cx="960438" cy="720725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cd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7" name="AutoShape 24"/>
          <p:cNvSpPr>
            <a:spLocks/>
          </p:cNvSpPr>
          <p:nvPr/>
        </p:nvSpPr>
        <p:spPr bwMode="auto">
          <a:xfrm>
            <a:off x="3793903" y="3068960"/>
            <a:ext cx="960437" cy="497037"/>
          </a:xfrm>
          <a:prstGeom prst="roundRect">
            <a:avLst>
              <a:gd name="adj" fmla="val 24889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8" name="AutoShape 25"/>
          <p:cNvSpPr>
            <a:spLocks/>
          </p:cNvSpPr>
          <p:nvPr/>
        </p:nvSpPr>
        <p:spPr bwMode="auto">
          <a:xfrm>
            <a:off x="5436096" y="1639829"/>
            <a:ext cx="2220912" cy="523875"/>
          </a:xfrm>
          <a:prstGeom prst="roundRect">
            <a:avLst>
              <a:gd name="adj" fmla="val 34241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00101010010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" name="AutoShape 26"/>
          <p:cNvSpPr>
            <a:spLocks/>
          </p:cNvSpPr>
          <p:nvPr/>
        </p:nvSpPr>
        <p:spPr bwMode="auto">
          <a:xfrm>
            <a:off x="1155628" y="2163704"/>
            <a:ext cx="1441449" cy="463550"/>
          </a:xfrm>
          <a:prstGeom prst="roundRect">
            <a:avLst>
              <a:gd name="adj" fmla="val 38694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0100010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0" name="AutoShape 27"/>
          <p:cNvSpPr>
            <a:spLocks/>
          </p:cNvSpPr>
          <p:nvPr/>
        </p:nvSpPr>
        <p:spPr bwMode="auto">
          <a:xfrm>
            <a:off x="6899051" y="2765896"/>
            <a:ext cx="1081087" cy="463550"/>
          </a:xfrm>
          <a:prstGeom prst="roundRect">
            <a:avLst>
              <a:gd name="adj" fmla="val 38694"/>
            </a:avLst>
          </a:prstGeom>
          <a:noFill/>
          <a:ln w="360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1001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3160713" y="6216650"/>
            <a:ext cx="5983287" cy="641350"/>
            <a:chOff x="1991" y="3916"/>
            <a:chExt cx="3769" cy="404"/>
          </a:xfrm>
        </p:grpSpPr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018" y="3929"/>
              <a:ext cx="3742" cy="3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991" y="3916"/>
              <a:ext cx="37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>
                  <a:solidFill>
                    <a:srgbClr val="CC3300"/>
                  </a:solidFill>
                  <a:latin typeface="Comic Sans MS" panose="030F0702030302020204" pitchFamily="66" charset="0"/>
                </a:rPr>
                <a:t>Fact.</a:t>
              </a:r>
              <a:r>
                <a:rPr lang="it-IT" altLang="en-US" sz="1800">
                  <a:latin typeface="Comic Sans MS" panose="030F0702030302020204" pitchFamily="66" charset="0"/>
                </a:rPr>
                <a:t> Given the alphabetic tree and the binary strings,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>
                  <a:latin typeface="Comic Sans MS" panose="030F0702030302020204" pitchFamily="66" charset="0"/>
                </a:rPr>
                <a:t>we can recover the original string !!</a:t>
              </a:r>
            </a:p>
          </p:txBody>
        </p:sp>
      </p:grp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5627464" y="5055545"/>
            <a:ext cx="3516536" cy="720725"/>
          </a:xfrm>
          <a:prstGeom prst="wedgeRectCallout">
            <a:avLst>
              <a:gd name="adj1" fmla="val -32620"/>
              <a:gd name="adj2" fmla="val 121144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dirty="0" smtClean="0">
                <a:latin typeface="Comic Sans MS" panose="030F0702030302020204" pitchFamily="66" charset="0"/>
              </a:rPr>
              <a:t>Total </a:t>
            </a:r>
            <a:r>
              <a:rPr lang="it-IT" altLang="en-US" sz="1600" dirty="0" err="1" smtClean="0">
                <a:latin typeface="Comic Sans MS" panose="030F0702030302020204" pitchFamily="66" charset="0"/>
              </a:rPr>
              <a:t>space</a:t>
            </a:r>
            <a:r>
              <a:rPr lang="it-IT" altLang="en-US" sz="1600" dirty="0" smtClean="0">
                <a:latin typeface="Comic Sans MS" panose="030F0702030302020204" pitchFamily="66" charset="0"/>
              </a:rPr>
              <a:t> </a:t>
            </a:r>
            <a:r>
              <a:rPr lang="it-IT" altLang="en-US" sz="1600" dirty="0" err="1" smtClean="0">
                <a:latin typeface="Comic Sans MS" panose="030F0702030302020204" pitchFamily="66" charset="0"/>
              </a:rPr>
              <a:t>may</a:t>
            </a:r>
            <a:r>
              <a:rPr lang="it-IT" altLang="en-US" sz="1600" dirty="0" smtClean="0">
                <a:latin typeface="Comic Sans MS" panose="030F0702030302020204" pitchFamily="66" charset="0"/>
              </a:rPr>
              <a:t> be </a:t>
            </a:r>
            <a:r>
              <a:rPr lang="it-IT" altLang="en-US" sz="1600" dirty="0" err="1" smtClean="0">
                <a:latin typeface="Comic Sans MS" panose="030F0702030302020204" pitchFamily="66" charset="0"/>
              </a:rPr>
              <a:t>estimated</a:t>
            </a:r>
            <a:r>
              <a:rPr lang="it-IT" altLang="en-US" sz="1600" dirty="0" smtClean="0">
                <a:latin typeface="Comic Sans MS" panose="030F0702030302020204" pitchFamily="66" charset="0"/>
              </a:rPr>
              <a:t> </a:t>
            </a:r>
            <a:r>
              <a:rPr lang="it-IT" altLang="en-US" sz="1600" dirty="0" err="1" smtClean="0">
                <a:latin typeface="Comic Sans MS" panose="030F0702030302020204" pitchFamily="66" charset="0"/>
              </a:rPr>
              <a:t>as</a:t>
            </a:r>
            <a:endParaRPr lang="it-IT" altLang="en-US" sz="16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dirty="0" smtClean="0">
                <a:latin typeface="Comic Sans MS" panose="030F0702030302020204" pitchFamily="66" charset="0"/>
              </a:rPr>
              <a:t>O</a:t>
            </a:r>
            <a:r>
              <a:rPr lang="it-IT" altLang="en-US" sz="1600" dirty="0">
                <a:latin typeface="Comic Sans MS" panose="030F0702030302020204" pitchFamily="66" charset="0"/>
              </a:rPr>
              <a:t>(|</a:t>
            </a:r>
            <a:r>
              <a:rPr lang="it-IT" altLang="en-US" sz="1800" dirty="0">
                <a:latin typeface="Symbol" panose="05050102010706020507" pitchFamily="18" charset="2"/>
              </a:rPr>
              <a:t>S</a:t>
            </a:r>
            <a:r>
              <a:rPr lang="it-IT" altLang="en-US" sz="1600" dirty="0">
                <a:latin typeface="Comic Sans MS" panose="030F0702030302020204" pitchFamily="66" charset="0"/>
              </a:rPr>
              <a:t>| log |</a:t>
            </a:r>
            <a:r>
              <a:rPr lang="it-IT" altLang="en-US" sz="1800" dirty="0">
                <a:latin typeface="Symbol" panose="05050102010706020507" pitchFamily="18" charset="2"/>
              </a:rPr>
              <a:t>S</a:t>
            </a:r>
            <a:r>
              <a:rPr lang="it-IT" altLang="en-US" sz="1600" dirty="0">
                <a:latin typeface="Comic Sans MS" panose="030F0702030302020204" pitchFamily="66" charset="0"/>
              </a:rPr>
              <a:t>|) bits</a:t>
            </a:r>
          </a:p>
        </p:txBody>
      </p:sp>
    </p:spTree>
    <p:extLst>
      <p:ext uri="{BB962C8B-B14F-4D97-AF65-F5344CB8AC3E}">
        <p14:creationId xmlns:p14="http://schemas.microsoft.com/office/powerpoint/2010/main" val="151269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412" name="Rectangle 44"/>
          <p:cNvSpPr>
            <a:spLocks noChangeArrowheads="1"/>
          </p:cNvSpPr>
          <p:nvPr/>
        </p:nvSpPr>
        <p:spPr bwMode="auto">
          <a:xfrm>
            <a:off x="3275856" y="4287093"/>
            <a:ext cx="468312" cy="35877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1082411" name="Rectangle 43"/>
          <p:cNvSpPr>
            <a:spLocks noChangeArrowheads="1"/>
          </p:cNvSpPr>
          <p:nvPr/>
        </p:nvSpPr>
        <p:spPr bwMode="auto">
          <a:xfrm>
            <a:off x="5076825" y="3352055"/>
            <a:ext cx="717550" cy="35877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41989" name="AutoShape 3"/>
          <p:cNvSpPr>
            <a:spLocks/>
          </p:cNvSpPr>
          <p:nvPr/>
        </p:nvSpPr>
        <p:spPr bwMode="auto">
          <a:xfrm>
            <a:off x="5075238" y="3352055"/>
            <a:ext cx="1081087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777777"/>
                </a:solidFill>
                <a:latin typeface="Courier New" panose="02070309020205020404" pitchFamily="49" charset="0"/>
              </a:rPr>
              <a:t>rcdr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1001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0" name="Rectangle 42"/>
          <p:cNvSpPr>
            <a:spLocks noChangeArrowheads="1"/>
          </p:cNvSpPr>
          <p:nvPr/>
        </p:nvSpPr>
        <p:spPr bwMode="auto">
          <a:xfrm>
            <a:off x="2411413" y="2199530"/>
            <a:ext cx="1512887" cy="360363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41991" name="AutoShape 4"/>
          <p:cNvSpPr>
            <a:spLocks/>
          </p:cNvSpPr>
          <p:nvPr/>
        </p:nvSpPr>
        <p:spPr bwMode="auto">
          <a:xfrm>
            <a:off x="2411413" y="2199530"/>
            <a:ext cx="2220912" cy="779463"/>
          </a:xfrm>
          <a:prstGeom prst="roundRect">
            <a:avLst>
              <a:gd name="adj" fmla="val 23060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777777"/>
                </a:solidFill>
                <a:latin typeface="Courier New" panose="02070309020205020404" pitchFamily="49" charset="0"/>
              </a:rPr>
              <a:t>abracadabra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00101010010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2" name="AutoShape 2"/>
          <p:cNvSpPr>
            <a:spLocks/>
          </p:cNvSpPr>
          <p:nvPr/>
        </p:nvSpPr>
        <p:spPr bwMode="auto">
          <a:xfrm>
            <a:off x="3059113" y="4287093"/>
            <a:ext cx="960437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777777"/>
                </a:solidFill>
                <a:latin typeface="Courier New" panose="02070309020205020404" pitchFamily="49" charset="0"/>
              </a:rPr>
              <a:t>cd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3" name="AutoShape 5"/>
          <p:cNvSpPr>
            <a:spLocks/>
          </p:cNvSpPr>
          <p:nvPr/>
        </p:nvSpPr>
        <p:spPr bwMode="auto">
          <a:xfrm>
            <a:off x="733426" y="3352055"/>
            <a:ext cx="1462088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777777"/>
                </a:solidFill>
                <a:latin typeface="Courier New" panose="02070309020205020404" pitchFamily="49" charset="0"/>
              </a:rPr>
              <a:t>abaaaba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0100010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4" name="Rectangle 6"/>
          <p:cNvSpPr>
            <a:spLocks noGrp="1" noChangeArrowheads="1"/>
          </p:cNvSpPr>
          <p:nvPr>
            <p:ph type="title"/>
          </p:nvPr>
        </p:nvSpPr>
        <p:spPr>
          <a:xfrm>
            <a:off x="528637" y="667869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The </a:t>
            </a:r>
            <a:r>
              <a:rPr lang="it-IT" altLang="en-US" dirty="0" err="1" smtClean="0"/>
              <a:t>Wavelet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Tree</a:t>
            </a:r>
            <a:endParaRPr lang="it-IT" altLang="en-US" dirty="0" smtClean="0"/>
          </a:p>
        </p:txBody>
      </p:sp>
      <p:grpSp>
        <p:nvGrpSpPr>
          <p:cNvPr id="41995" name="Group 7"/>
          <p:cNvGrpSpPr>
            <a:grpSpLocks/>
          </p:cNvGrpSpPr>
          <p:nvPr/>
        </p:nvGrpSpPr>
        <p:grpSpPr bwMode="auto">
          <a:xfrm>
            <a:off x="1114425" y="2991693"/>
            <a:ext cx="5159375" cy="3749675"/>
            <a:chOff x="823" y="1253"/>
            <a:chExt cx="3250" cy="2362"/>
          </a:xfrm>
        </p:grpSpPr>
        <p:sp>
          <p:nvSpPr>
            <p:cNvPr id="42015" name="Line 8"/>
            <p:cNvSpPr>
              <a:spLocks noChangeShapeType="1"/>
            </p:cNvSpPr>
            <p:nvPr/>
          </p:nvSpPr>
          <p:spPr bwMode="auto">
            <a:xfrm>
              <a:off x="2335" y="1253"/>
              <a:ext cx="907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9"/>
            <p:cNvSpPr>
              <a:spLocks noChangeShapeType="1"/>
            </p:cNvSpPr>
            <p:nvPr/>
          </p:nvSpPr>
          <p:spPr bwMode="auto">
            <a:xfrm flipH="1">
              <a:off x="1427" y="1253"/>
              <a:ext cx="90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10"/>
            <p:cNvSpPr>
              <a:spLocks noChangeShapeType="1"/>
            </p:cNvSpPr>
            <p:nvPr/>
          </p:nvSpPr>
          <p:spPr bwMode="auto">
            <a:xfrm>
              <a:off x="3242" y="1933"/>
              <a:ext cx="68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11"/>
            <p:cNvSpPr>
              <a:spLocks noChangeShapeType="1"/>
            </p:cNvSpPr>
            <p:nvPr/>
          </p:nvSpPr>
          <p:spPr bwMode="auto">
            <a:xfrm flipH="1">
              <a:off x="2561" y="1933"/>
              <a:ext cx="682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12"/>
            <p:cNvSpPr>
              <a:spLocks noChangeShapeType="1"/>
            </p:cNvSpPr>
            <p:nvPr/>
          </p:nvSpPr>
          <p:spPr bwMode="auto">
            <a:xfrm>
              <a:off x="2562" y="261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13"/>
            <p:cNvSpPr>
              <a:spLocks noChangeShapeType="1"/>
            </p:cNvSpPr>
            <p:nvPr/>
          </p:nvSpPr>
          <p:spPr bwMode="auto">
            <a:xfrm flipH="1">
              <a:off x="2107" y="261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14"/>
            <p:cNvSpPr>
              <a:spLocks noChangeShapeType="1"/>
            </p:cNvSpPr>
            <p:nvPr/>
          </p:nvSpPr>
          <p:spPr bwMode="auto">
            <a:xfrm>
              <a:off x="1428" y="193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5"/>
            <p:cNvSpPr>
              <a:spLocks noChangeShapeType="1"/>
            </p:cNvSpPr>
            <p:nvPr/>
          </p:nvSpPr>
          <p:spPr bwMode="auto">
            <a:xfrm flipH="1">
              <a:off x="973" y="193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AutoShape 16"/>
            <p:cNvSpPr>
              <a:spLocks/>
            </p:cNvSpPr>
            <p:nvPr/>
          </p:nvSpPr>
          <p:spPr bwMode="auto">
            <a:xfrm>
              <a:off x="823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>
                  <a:solidFill>
                    <a:srgbClr val="000000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42024" name="AutoShape 17"/>
            <p:cNvSpPr>
              <a:spLocks/>
            </p:cNvSpPr>
            <p:nvPr/>
          </p:nvSpPr>
          <p:spPr bwMode="auto">
            <a:xfrm>
              <a:off x="1730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b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5" name="AutoShape 18"/>
            <p:cNvSpPr>
              <a:spLocks/>
            </p:cNvSpPr>
            <p:nvPr/>
          </p:nvSpPr>
          <p:spPr bwMode="auto">
            <a:xfrm>
              <a:off x="1976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c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6" name="AutoShape 19"/>
            <p:cNvSpPr>
              <a:spLocks/>
            </p:cNvSpPr>
            <p:nvPr/>
          </p:nvSpPr>
          <p:spPr bwMode="auto">
            <a:xfrm>
              <a:off x="2863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d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7" name="AutoShape 20"/>
            <p:cNvSpPr>
              <a:spLocks/>
            </p:cNvSpPr>
            <p:nvPr/>
          </p:nvSpPr>
          <p:spPr bwMode="auto">
            <a:xfrm>
              <a:off x="3771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r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41996" name="Group 21"/>
          <p:cNvGrpSpPr>
            <a:grpSpLocks/>
          </p:cNvGrpSpPr>
          <p:nvPr/>
        </p:nvGrpSpPr>
        <p:grpSpPr bwMode="auto">
          <a:xfrm>
            <a:off x="3708400" y="1694705"/>
            <a:ext cx="2132013" cy="576263"/>
            <a:chOff x="2336" y="572"/>
            <a:chExt cx="1343" cy="363"/>
          </a:xfrm>
        </p:grpSpPr>
        <p:sp>
          <p:nvSpPr>
            <p:cNvPr id="42013" name="AutoShape 22"/>
            <p:cNvSpPr>
              <a:spLocks noChangeArrowheads="1"/>
            </p:cNvSpPr>
            <p:nvPr/>
          </p:nvSpPr>
          <p:spPr bwMode="auto">
            <a:xfrm rot="10800000">
              <a:off x="2336" y="663"/>
              <a:ext cx="499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821 h 21600"/>
                <a:gd name="T20" fmla="*/ 185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337" y="0"/>
                  </a:moveTo>
                  <a:lnTo>
                    <a:pt x="13073" y="7200"/>
                  </a:lnTo>
                  <a:lnTo>
                    <a:pt x="16159" y="7200"/>
                  </a:lnTo>
                  <a:lnTo>
                    <a:pt x="16159" y="18852"/>
                  </a:lnTo>
                  <a:lnTo>
                    <a:pt x="0" y="1885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73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Text Box 23"/>
            <p:cNvSpPr txBox="1">
              <a:spLocks noChangeArrowheads="1"/>
            </p:cNvSpPr>
            <p:nvPr/>
          </p:nvSpPr>
          <p:spPr bwMode="auto">
            <a:xfrm>
              <a:off x="2835" y="572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 dirty="0" err="1" smtClean="0">
                  <a:solidFill>
                    <a:srgbClr val="CC3300"/>
                  </a:solidFill>
                  <a:latin typeface="Tahoma" panose="020B0604030504040204" pitchFamily="34" charset="0"/>
                </a:rPr>
                <a:t>Rank</a:t>
              </a:r>
              <a:r>
                <a:rPr lang="it-IT" altLang="en-US" sz="1800" b="1" dirty="0" smtClean="0">
                  <a:solidFill>
                    <a:srgbClr val="CC3300"/>
                  </a:solidFill>
                  <a:latin typeface="Tahoma" panose="020B0604030504040204" pitchFamily="34" charset="0"/>
                </a:rPr>
                <a:t>(c,8</a:t>
              </a:r>
              <a:r>
                <a:rPr lang="it-IT" altLang="en-US" sz="1800" b="1" dirty="0">
                  <a:solidFill>
                    <a:srgbClr val="CC3300"/>
                  </a:solidFill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36331" y="2847230"/>
            <a:ext cx="2132013" cy="576263"/>
            <a:chOff x="2336" y="572"/>
            <a:chExt cx="1343" cy="363"/>
          </a:xfrm>
        </p:grpSpPr>
        <p:sp>
          <p:nvSpPr>
            <p:cNvPr id="42011" name="AutoShape 25"/>
            <p:cNvSpPr>
              <a:spLocks noChangeArrowheads="1"/>
            </p:cNvSpPr>
            <p:nvPr/>
          </p:nvSpPr>
          <p:spPr bwMode="auto">
            <a:xfrm rot="10800000">
              <a:off x="2336" y="663"/>
              <a:ext cx="499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821 h 21600"/>
                <a:gd name="T20" fmla="*/ 185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337" y="0"/>
                  </a:moveTo>
                  <a:lnTo>
                    <a:pt x="13073" y="7200"/>
                  </a:lnTo>
                  <a:lnTo>
                    <a:pt x="16159" y="7200"/>
                  </a:lnTo>
                  <a:lnTo>
                    <a:pt x="16159" y="18852"/>
                  </a:lnTo>
                  <a:lnTo>
                    <a:pt x="0" y="1885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73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Text Box 26"/>
            <p:cNvSpPr txBox="1">
              <a:spLocks noChangeArrowheads="1"/>
            </p:cNvSpPr>
            <p:nvPr/>
          </p:nvSpPr>
          <p:spPr bwMode="auto">
            <a:xfrm>
              <a:off x="2835" y="572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 dirty="0" err="1" smtClean="0">
                  <a:solidFill>
                    <a:srgbClr val="CC3300"/>
                  </a:solidFill>
                  <a:latin typeface="Tahoma" panose="020B0604030504040204" pitchFamily="34" charset="0"/>
                </a:rPr>
                <a:t>Rank</a:t>
              </a:r>
              <a:r>
                <a:rPr lang="it-IT" altLang="en-US" sz="1800" b="1" dirty="0" smtClean="0">
                  <a:solidFill>
                    <a:srgbClr val="CC3300"/>
                  </a:solidFill>
                  <a:latin typeface="Tahoma" panose="020B0604030504040204" pitchFamily="34" charset="0"/>
                </a:rPr>
                <a:t>(c,3</a:t>
              </a:r>
              <a:r>
                <a:rPr lang="it-IT" altLang="en-US" sz="1800" b="1" dirty="0">
                  <a:solidFill>
                    <a:srgbClr val="CC3300"/>
                  </a:solidFill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843213" y="3639393"/>
            <a:ext cx="1339850" cy="720725"/>
            <a:chOff x="1791" y="1797"/>
            <a:chExt cx="844" cy="454"/>
          </a:xfrm>
        </p:grpSpPr>
        <p:sp>
          <p:nvSpPr>
            <p:cNvPr id="42009" name="AutoShape 28"/>
            <p:cNvSpPr>
              <a:spLocks noChangeArrowheads="1"/>
            </p:cNvSpPr>
            <p:nvPr/>
          </p:nvSpPr>
          <p:spPr bwMode="auto">
            <a:xfrm rot="10800000">
              <a:off x="2246" y="1979"/>
              <a:ext cx="226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821 h 21600"/>
                <a:gd name="T20" fmla="*/ 1854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337" y="0"/>
                  </a:moveTo>
                  <a:lnTo>
                    <a:pt x="13073" y="7200"/>
                  </a:lnTo>
                  <a:lnTo>
                    <a:pt x="16159" y="7200"/>
                  </a:lnTo>
                  <a:lnTo>
                    <a:pt x="16159" y="18852"/>
                  </a:lnTo>
                  <a:lnTo>
                    <a:pt x="0" y="1885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73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Text Box 29"/>
            <p:cNvSpPr txBox="1">
              <a:spLocks noChangeArrowheads="1"/>
            </p:cNvSpPr>
            <p:nvPr/>
          </p:nvSpPr>
          <p:spPr bwMode="auto">
            <a:xfrm>
              <a:off x="1791" y="1797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 dirty="0" err="1" smtClean="0">
                  <a:solidFill>
                    <a:srgbClr val="CC3300"/>
                  </a:solidFill>
                  <a:latin typeface="Tahoma" panose="020B0604030504040204" pitchFamily="34" charset="0"/>
                </a:rPr>
                <a:t>Rank</a:t>
              </a:r>
              <a:r>
                <a:rPr lang="it-IT" altLang="en-US" sz="1800" b="1" dirty="0" smtClean="0">
                  <a:solidFill>
                    <a:srgbClr val="CC3300"/>
                  </a:solidFill>
                  <a:latin typeface="Tahoma" panose="020B0604030504040204" pitchFamily="34" charset="0"/>
                </a:rPr>
                <a:t>(c,2</a:t>
              </a:r>
              <a:r>
                <a:rPr lang="it-IT" altLang="en-US" sz="1800" b="1" dirty="0">
                  <a:solidFill>
                    <a:srgbClr val="CC3300"/>
                  </a:solidFill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084888" y="1191468"/>
            <a:ext cx="1646237" cy="1728787"/>
            <a:chOff x="4468" y="391"/>
            <a:chExt cx="1037" cy="1089"/>
          </a:xfrm>
        </p:grpSpPr>
        <p:sp>
          <p:nvSpPr>
            <p:cNvPr id="42007" name="AutoShape 31"/>
            <p:cNvSpPr>
              <a:spLocks noChangeArrowheads="1"/>
            </p:cNvSpPr>
            <p:nvPr/>
          </p:nvSpPr>
          <p:spPr bwMode="auto">
            <a:xfrm rot="4160506">
              <a:off x="4150" y="709"/>
              <a:ext cx="1089" cy="454"/>
            </a:xfrm>
            <a:prstGeom prst="curvedDownArrow">
              <a:avLst>
                <a:gd name="adj1" fmla="val 47974"/>
                <a:gd name="adj2" fmla="val 95947"/>
                <a:gd name="adj3" fmla="val 33333"/>
              </a:avLst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42008" name="Text Box 32"/>
            <p:cNvSpPr txBox="1">
              <a:spLocks noChangeArrowheads="1"/>
            </p:cNvSpPr>
            <p:nvPr/>
          </p:nvSpPr>
          <p:spPr bwMode="auto">
            <a:xfrm>
              <a:off x="4921" y="572"/>
              <a:ext cx="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Reduce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to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right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symbols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580063" y="4144218"/>
            <a:ext cx="1647825" cy="1862137"/>
            <a:chOff x="3696" y="1842"/>
            <a:chExt cx="1038" cy="1173"/>
          </a:xfrm>
        </p:grpSpPr>
        <p:sp>
          <p:nvSpPr>
            <p:cNvPr id="42005" name="AutoShape 34"/>
            <p:cNvSpPr>
              <a:spLocks noChangeArrowheads="1"/>
            </p:cNvSpPr>
            <p:nvPr/>
          </p:nvSpPr>
          <p:spPr bwMode="auto">
            <a:xfrm rot="7415124">
              <a:off x="3378" y="2160"/>
              <a:ext cx="1089" cy="454"/>
            </a:xfrm>
            <a:prstGeom prst="curvedDownArrow">
              <a:avLst>
                <a:gd name="adj1" fmla="val 47974"/>
                <a:gd name="adj2" fmla="val 95947"/>
                <a:gd name="adj3" fmla="val 33333"/>
              </a:avLst>
            </a:pr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42006" name="Text Box 35"/>
            <p:cNvSpPr txBox="1">
              <a:spLocks noChangeArrowheads="1"/>
            </p:cNvSpPr>
            <p:nvPr/>
          </p:nvSpPr>
          <p:spPr bwMode="auto">
            <a:xfrm>
              <a:off x="4150" y="2341"/>
              <a:ext cx="58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Reduce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to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left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CC3300"/>
                  </a:solidFill>
                  <a:latin typeface="Comic Sans MS" panose="030F0702030302020204" pitchFamily="66" charset="0"/>
                </a:rPr>
                <a:t>symbols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132138" y="2991693"/>
            <a:ext cx="1800225" cy="3240087"/>
            <a:chOff x="1973" y="1389"/>
            <a:chExt cx="1134" cy="2041"/>
          </a:xfrm>
        </p:grpSpPr>
        <p:sp>
          <p:nvSpPr>
            <p:cNvPr id="42002" name="Line 39"/>
            <p:cNvSpPr>
              <a:spLocks noChangeShapeType="1"/>
            </p:cNvSpPr>
            <p:nvPr/>
          </p:nvSpPr>
          <p:spPr bwMode="auto">
            <a:xfrm>
              <a:off x="2200" y="1389"/>
              <a:ext cx="907" cy="68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40"/>
            <p:cNvSpPr>
              <a:spLocks noChangeShapeType="1"/>
            </p:cNvSpPr>
            <p:nvPr/>
          </p:nvSpPr>
          <p:spPr bwMode="auto">
            <a:xfrm flipV="1">
              <a:off x="2426" y="2069"/>
              <a:ext cx="681" cy="681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41"/>
            <p:cNvSpPr>
              <a:spLocks noChangeShapeType="1"/>
            </p:cNvSpPr>
            <p:nvPr/>
          </p:nvSpPr>
          <p:spPr bwMode="auto">
            <a:xfrm flipV="1">
              <a:off x="1973" y="2750"/>
              <a:ext cx="453" cy="68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30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412" grpId="0" animBg="1"/>
      <p:bldP spid="10824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3275856" y="4509120"/>
            <a:ext cx="477763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076056" y="3572694"/>
            <a:ext cx="718319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2484636" y="2420566"/>
            <a:ext cx="1511300" cy="3603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1082412" name="Rectangle 44"/>
          <p:cNvSpPr>
            <a:spLocks noChangeArrowheads="1"/>
          </p:cNvSpPr>
          <p:nvPr/>
        </p:nvSpPr>
        <p:spPr bwMode="auto">
          <a:xfrm>
            <a:off x="3275856" y="4143301"/>
            <a:ext cx="468312" cy="35877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1082411" name="Rectangle 43"/>
          <p:cNvSpPr>
            <a:spLocks noChangeArrowheads="1"/>
          </p:cNvSpPr>
          <p:nvPr/>
        </p:nvSpPr>
        <p:spPr bwMode="auto">
          <a:xfrm>
            <a:off x="5076825" y="3208263"/>
            <a:ext cx="717550" cy="358775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41989" name="AutoShape 3"/>
          <p:cNvSpPr>
            <a:spLocks/>
          </p:cNvSpPr>
          <p:nvPr/>
        </p:nvSpPr>
        <p:spPr bwMode="auto">
          <a:xfrm>
            <a:off x="5075238" y="3208263"/>
            <a:ext cx="1081087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777777"/>
                </a:solidFill>
                <a:latin typeface="Courier New" panose="02070309020205020404" pitchFamily="49" charset="0"/>
              </a:rPr>
              <a:t>rcdr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1001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0" name="Rectangle 42"/>
          <p:cNvSpPr>
            <a:spLocks noChangeArrowheads="1"/>
          </p:cNvSpPr>
          <p:nvPr/>
        </p:nvSpPr>
        <p:spPr bwMode="auto">
          <a:xfrm>
            <a:off x="2411412" y="2055738"/>
            <a:ext cx="1548000" cy="360363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Tahoma" panose="020B0604030504040204" pitchFamily="34" charset="0"/>
            </a:endParaRPr>
          </a:p>
        </p:txBody>
      </p:sp>
      <p:sp>
        <p:nvSpPr>
          <p:cNvPr id="41991" name="AutoShape 4"/>
          <p:cNvSpPr>
            <a:spLocks/>
          </p:cNvSpPr>
          <p:nvPr/>
        </p:nvSpPr>
        <p:spPr bwMode="auto">
          <a:xfrm>
            <a:off x="2411413" y="2055738"/>
            <a:ext cx="2220912" cy="779463"/>
          </a:xfrm>
          <a:prstGeom prst="roundRect">
            <a:avLst>
              <a:gd name="adj" fmla="val 23060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777777"/>
                </a:solidFill>
                <a:latin typeface="Courier New" panose="02070309020205020404" pitchFamily="49" charset="0"/>
              </a:rPr>
              <a:t>abracadabra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00101010010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2" name="AutoShape 2"/>
          <p:cNvSpPr>
            <a:spLocks/>
          </p:cNvSpPr>
          <p:nvPr/>
        </p:nvSpPr>
        <p:spPr bwMode="auto">
          <a:xfrm>
            <a:off x="3059113" y="4143301"/>
            <a:ext cx="960437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777777"/>
                </a:solidFill>
                <a:latin typeface="Courier New" panose="02070309020205020404" pitchFamily="49" charset="0"/>
              </a:rPr>
              <a:t>cd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3" name="AutoShape 5"/>
          <p:cNvSpPr>
            <a:spLocks/>
          </p:cNvSpPr>
          <p:nvPr/>
        </p:nvSpPr>
        <p:spPr bwMode="auto">
          <a:xfrm>
            <a:off x="733426" y="3208263"/>
            <a:ext cx="1462088" cy="720725"/>
          </a:xfrm>
          <a:prstGeom prst="roundRect">
            <a:avLst>
              <a:gd name="adj" fmla="val 24889"/>
            </a:avLst>
          </a:prstGeom>
          <a:noFill/>
          <a:ln w="10668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 anchorCtr="1"/>
          <a:lstStyle>
            <a:lvl1pPr defTabSz="449263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723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723900" algn="l"/>
              </a:tabLs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err="1" smtClean="0">
                <a:solidFill>
                  <a:srgbClr val="777777"/>
                </a:solidFill>
                <a:latin typeface="Courier New" panose="02070309020205020404" pitchFamily="49" charset="0"/>
              </a:rPr>
              <a:t>abaaaba</a:t>
            </a:r>
            <a:endParaRPr lang="en-GB" altLang="en-US" b="1" dirty="0">
              <a:solidFill>
                <a:srgbClr val="777777"/>
              </a:solidFill>
              <a:latin typeface="Courier New" panose="02070309020205020404" pitchFamily="49" charset="0"/>
            </a:endParaRPr>
          </a:p>
          <a:p>
            <a:pPr eaLnBrk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0100010</a:t>
            </a:r>
            <a:endParaRPr lang="en-GB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1994" name="Rectangle 6"/>
          <p:cNvSpPr>
            <a:spLocks noGrp="1" noChangeArrowheads="1"/>
          </p:cNvSpPr>
          <p:nvPr>
            <p:ph type="title"/>
          </p:nvPr>
        </p:nvSpPr>
        <p:spPr>
          <a:xfrm>
            <a:off x="528637" y="667869"/>
            <a:ext cx="7772400" cy="720725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The </a:t>
            </a:r>
            <a:r>
              <a:rPr lang="it-IT" altLang="en-US" dirty="0" err="1" smtClean="0"/>
              <a:t>Wavelet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Tree</a:t>
            </a:r>
            <a:endParaRPr lang="it-IT" altLang="en-US" dirty="0" smtClean="0"/>
          </a:p>
        </p:txBody>
      </p:sp>
      <p:grpSp>
        <p:nvGrpSpPr>
          <p:cNvPr id="41995" name="Group 7"/>
          <p:cNvGrpSpPr>
            <a:grpSpLocks/>
          </p:cNvGrpSpPr>
          <p:nvPr/>
        </p:nvGrpSpPr>
        <p:grpSpPr bwMode="auto">
          <a:xfrm>
            <a:off x="1114425" y="2847901"/>
            <a:ext cx="5159375" cy="3749675"/>
            <a:chOff x="823" y="1253"/>
            <a:chExt cx="3250" cy="2362"/>
          </a:xfrm>
        </p:grpSpPr>
        <p:sp>
          <p:nvSpPr>
            <p:cNvPr id="42015" name="Line 8"/>
            <p:cNvSpPr>
              <a:spLocks noChangeShapeType="1"/>
            </p:cNvSpPr>
            <p:nvPr/>
          </p:nvSpPr>
          <p:spPr bwMode="auto">
            <a:xfrm>
              <a:off x="2335" y="1253"/>
              <a:ext cx="907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9"/>
            <p:cNvSpPr>
              <a:spLocks noChangeShapeType="1"/>
            </p:cNvSpPr>
            <p:nvPr/>
          </p:nvSpPr>
          <p:spPr bwMode="auto">
            <a:xfrm flipH="1">
              <a:off x="1427" y="1253"/>
              <a:ext cx="90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10"/>
            <p:cNvSpPr>
              <a:spLocks noChangeShapeType="1"/>
            </p:cNvSpPr>
            <p:nvPr/>
          </p:nvSpPr>
          <p:spPr bwMode="auto">
            <a:xfrm>
              <a:off x="3242" y="1933"/>
              <a:ext cx="68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11"/>
            <p:cNvSpPr>
              <a:spLocks noChangeShapeType="1"/>
            </p:cNvSpPr>
            <p:nvPr/>
          </p:nvSpPr>
          <p:spPr bwMode="auto">
            <a:xfrm flipH="1">
              <a:off x="2561" y="1933"/>
              <a:ext cx="682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12"/>
            <p:cNvSpPr>
              <a:spLocks noChangeShapeType="1"/>
            </p:cNvSpPr>
            <p:nvPr/>
          </p:nvSpPr>
          <p:spPr bwMode="auto">
            <a:xfrm>
              <a:off x="2562" y="261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13"/>
            <p:cNvSpPr>
              <a:spLocks noChangeShapeType="1"/>
            </p:cNvSpPr>
            <p:nvPr/>
          </p:nvSpPr>
          <p:spPr bwMode="auto">
            <a:xfrm flipH="1">
              <a:off x="2107" y="261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14"/>
            <p:cNvSpPr>
              <a:spLocks noChangeShapeType="1"/>
            </p:cNvSpPr>
            <p:nvPr/>
          </p:nvSpPr>
          <p:spPr bwMode="auto">
            <a:xfrm>
              <a:off x="1428" y="1933"/>
              <a:ext cx="454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15"/>
            <p:cNvSpPr>
              <a:spLocks noChangeShapeType="1"/>
            </p:cNvSpPr>
            <p:nvPr/>
          </p:nvSpPr>
          <p:spPr bwMode="auto">
            <a:xfrm flipH="1">
              <a:off x="973" y="1933"/>
              <a:ext cx="456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AutoShape 16"/>
            <p:cNvSpPr>
              <a:spLocks/>
            </p:cNvSpPr>
            <p:nvPr/>
          </p:nvSpPr>
          <p:spPr bwMode="auto">
            <a:xfrm>
              <a:off x="823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>
                  <a:solidFill>
                    <a:srgbClr val="000000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42024" name="AutoShape 17"/>
            <p:cNvSpPr>
              <a:spLocks/>
            </p:cNvSpPr>
            <p:nvPr/>
          </p:nvSpPr>
          <p:spPr bwMode="auto">
            <a:xfrm>
              <a:off x="1730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b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5" name="AutoShape 18"/>
            <p:cNvSpPr>
              <a:spLocks/>
            </p:cNvSpPr>
            <p:nvPr/>
          </p:nvSpPr>
          <p:spPr bwMode="auto">
            <a:xfrm>
              <a:off x="1976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c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6" name="AutoShape 19"/>
            <p:cNvSpPr>
              <a:spLocks/>
            </p:cNvSpPr>
            <p:nvPr/>
          </p:nvSpPr>
          <p:spPr bwMode="auto">
            <a:xfrm>
              <a:off x="2863" y="3350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d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027" name="AutoShape 20"/>
            <p:cNvSpPr>
              <a:spLocks/>
            </p:cNvSpPr>
            <p:nvPr/>
          </p:nvSpPr>
          <p:spPr bwMode="auto">
            <a:xfrm>
              <a:off x="3771" y="2651"/>
              <a:ext cx="302" cy="265"/>
            </a:xfrm>
            <a:prstGeom prst="roundRect">
              <a:avLst>
                <a:gd name="adj" fmla="val 42801"/>
              </a:avLst>
            </a:prstGeom>
            <a:noFill/>
            <a:ln w="36000">
              <a:solidFill>
                <a:srgbClr val="0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" tIns="18000" rIns="18000" bIns="1800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GB" altLang="en-US" b="1" dirty="0" smtClean="0">
                  <a:solidFill>
                    <a:srgbClr val="000000"/>
                  </a:solidFill>
                  <a:latin typeface="Courier New" panose="02070309020205020404" pitchFamily="49" charset="0"/>
                </a:rPr>
                <a:t>r</a:t>
              </a:r>
              <a:endParaRPr lang="en-GB" altLang="en-US" b="1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41996" name="Group 21"/>
          <p:cNvGrpSpPr>
            <a:grpSpLocks/>
          </p:cNvGrpSpPr>
          <p:nvPr/>
        </p:nvGrpSpPr>
        <p:grpSpPr bwMode="auto">
          <a:xfrm>
            <a:off x="3708400" y="1550913"/>
            <a:ext cx="2132013" cy="576263"/>
            <a:chOff x="2336" y="572"/>
            <a:chExt cx="1343" cy="363"/>
          </a:xfrm>
        </p:grpSpPr>
        <p:sp>
          <p:nvSpPr>
            <p:cNvPr id="42013" name="AutoShape 22"/>
            <p:cNvSpPr>
              <a:spLocks noChangeArrowheads="1"/>
            </p:cNvSpPr>
            <p:nvPr/>
          </p:nvSpPr>
          <p:spPr bwMode="auto">
            <a:xfrm rot="10800000">
              <a:off x="2336" y="663"/>
              <a:ext cx="499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821 h 21600"/>
                <a:gd name="T20" fmla="*/ 1852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337" y="0"/>
                  </a:moveTo>
                  <a:lnTo>
                    <a:pt x="13073" y="7200"/>
                  </a:lnTo>
                  <a:lnTo>
                    <a:pt x="16159" y="7200"/>
                  </a:lnTo>
                  <a:lnTo>
                    <a:pt x="16159" y="18852"/>
                  </a:lnTo>
                  <a:lnTo>
                    <a:pt x="0" y="18852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73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Text Box 23"/>
            <p:cNvSpPr txBox="1">
              <a:spLocks noChangeArrowheads="1"/>
            </p:cNvSpPr>
            <p:nvPr/>
          </p:nvSpPr>
          <p:spPr bwMode="auto">
            <a:xfrm>
              <a:off x="2835" y="572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 b="1" dirty="0" err="1" smtClean="0">
                  <a:solidFill>
                    <a:srgbClr val="CC3300"/>
                  </a:solidFill>
                  <a:latin typeface="Tahoma" panose="020B0604030504040204" pitchFamily="34" charset="0"/>
                </a:rPr>
                <a:t>Rank</a:t>
              </a:r>
              <a:r>
                <a:rPr lang="it-IT" altLang="en-US" sz="1800" b="1" dirty="0" smtClean="0">
                  <a:solidFill>
                    <a:srgbClr val="CC3300"/>
                  </a:solidFill>
                  <a:latin typeface="Tahoma" panose="020B0604030504040204" pitchFamily="34" charset="0"/>
                </a:rPr>
                <a:t>(c,8</a:t>
              </a:r>
              <a:r>
                <a:rPr lang="it-IT" altLang="en-US" sz="1800" b="1" dirty="0">
                  <a:solidFill>
                    <a:srgbClr val="CC3300"/>
                  </a:solidFill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132138" y="2847901"/>
            <a:ext cx="1800225" cy="3240087"/>
            <a:chOff x="1973" y="1389"/>
            <a:chExt cx="1134" cy="2041"/>
          </a:xfrm>
        </p:grpSpPr>
        <p:sp>
          <p:nvSpPr>
            <p:cNvPr id="42002" name="Line 39"/>
            <p:cNvSpPr>
              <a:spLocks noChangeShapeType="1"/>
            </p:cNvSpPr>
            <p:nvPr/>
          </p:nvSpPr>
          <p:spPr bwMode="auto">
            <a:xfrm>
              <a:off x="2200" y="1389"/>
              <a:ext cx="907" cy="68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40"/>
            <p:cNvSpPr>
              <a:spLocks noChangeShapeType="1"/>
            </p:cNvSpPr>
            <p:nvPr/>
          </p:nvSpPr>
          <p:spPr bwMode="auto">
            <a:xfrm flipV="1">
              <a:off x="2426" y="2069"/>
              <a:ext cx="681" cy="681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41"/>
            <p:cNvSpPr>
              <a:spLocks noChangeShapeType="1"/>
            </p:cNvSpPr>
            <p:nvPr/>
          </p:nvSpPr>
          <p:spPr bwMode="auto">
            <a:xfrm flipV="1">
              <a:off x="1973" y="2750"/>
              <a:ext cx="453" cy="68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645992" y="2061047"/>
            <a:ext cx="1554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Rank</a:t>
            </a:r>
            <a:r>
              <a:rPr lang="it-IT" altLang="en-US" sz="1800" b="1" baseline="-25000" dirty="0">
                <a:solidFill>
                  <a:srgbClr val="009900"/>
                </a:solidFill>
                <a:latin typeface="Tahoma" panose="020B0604030504040204" pitchFamily="34" charset="0"/>
              </a:rPr>
              <a:t>1</a:t>
            </a: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(8)=3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771800" y="3717256"/>
            <a:ext cx="1554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Rank</a:t>
            </a:r>
            <a:r>
              <a:rPr lang="it-IT" altLang="en-US" sz="1800" b="1" baseline="-25000" dirty="0">
                <a:solidFill>
                  <a:srgbClr val="009900"/>
                </a:solidFill>
                <a:latin typeface="Tahoma" panose="020B0604030504040204" pitchFamily="34" charset="0"/>
              </a:rPr>
              <a:t>0</a:t>
            </a: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(2)=1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158880" y="3213572"/>
            <a:ext cx="155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Rank</a:t>
            </a:r>
            <a:r>
              <a:rPr lang="it-IT" altLang="en-US" sz="1800" b="1" baseline="-25000" dirty="0">
                <a:solidFill>
                  <a:srgbClr val="009900"/>
                </a:solidFill>
                <a:latin typeface="Tahoma" panose="020B0604030504040204" pitchFamily="34" charset="0"/>
              </a:rPr>
              <a:t>0</a:t>
            </a:r>
            <a:r>
              <a:rPr lang="it-IT" altLang="en-US" sz="1800" b="1" dirty="0">
                <a:solidFill>
                  <a:srgbClr val="009900"/>
                </a:solidFill>
                <a:latin typeface="Tahoma" panose="020B0604030504040204" pitchFamily="34" charset="0"/>
              </a:rPr>
              <a:t>(3)=2</a:t>
            </a:r>
          </a:p>
        </p:txBody>
      </p:sp>
      <p:grpSp>
        <p:nvGrpSpPr>
          <p:cNvPr id="46" name="Group 35"/>
          <p:cNvGrpSpPr>
            <a:grpSpLocks/>
          </p:cNvGrpSpPr>
          <p:nvPr/>
        </p:nvGrpSpPr>
        <p:grpSpPr bwMode="auto">
          <a:xfrm>
            <a:off x="6158880" y="1484784"/>
            <a:ext cx="1941512" cy="1728788"/>
            <a:chOff x="4468" y="391"/>
            <a:chExt cx="1223" cy="1089"/>
          </a:xfrm>
        </p:grpSpPr>
        <p:sp>
          <p:nvSpPr>
            <p:cNvPr id="47" name="AutoShape 36"/>
            <p:cNvSpPr>
              <a:spLocks noChangeArrowheads="1"/>
            </p:cNvSpPr>
            <p:nvPr/>
          </p:nvSpPr>
          <p:spPr bwMode="auto">
            <a:xfrm rot="4160506">
              <a:off x="4150" y="709"/>
              <a:ext cx="1089" cy="454"/>
            </a:xfrm>
            <a:prstGeom prst="curvedDownArrow">
              <a:avLst>
                <a:gd name="adj1" fmla="val 47974"/>
                <a:gd name="adj2" fmla="val 95947"/>
                <a:gd name="adj3" fmla="val 33333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4921" y="572"/>
              <a:ext cx="77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Right move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=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Rank</a:t>
              </a:r>
              <a:r>
                <a:rPr lang="it-IT" altLang="en-US" sz="1600" baseline="-25000">
                  <a:solidFill>
                    <a:srgbClr val="339933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49" name="Group 38"/>
          <p:cNvGrpSpPr>
            <a:grpSpLocks/>
          </p:cNvGrpSpPr>
          <p:nvPr/>
        </p:nvGrpSpPr>
        <p:grpSpPr bwMode="auto">
          <a:xfrm>
            <a:off x="5403387" y="3829408"/>
            <a:ext cx="2147887" cy="1728787"/>
            <a:chOff x="4059" y="2160"/>
            <a:chExt cx="1353" cy="1089"/>
          </a:xfrm>
        </p:grpSpPr>
        <p:sp>
          <p:nvSpPr>
            <p:cNvPr id="50" name="AutoShape 39"/>
            <p:cNvSpPr>
              <a:spLocks noChangeArrowheads="1"/>
            </p:cNvSpPr>
            <p:nvPr/>
          </p:nvSpPr>
          <p:spPr bwMode="auto">
            <a:xfrm rot="7689155">
              <a:off x="3741" y="2478"/>
              <a:ext cx="1089" cy="454"/>
            </a:xfrm>
            <a:prstGeom prst="curvedDownArrow">
              <a:avLst>
                <a:gd name="adj1" fmla="val 47974"/>
                <a:gd name="adj2" fmla="val 95947"/>
                <a:gd name="adj3" fmla="val 33333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4694" y="2478"/>
              <a:ext cx="71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Left move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=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>
                  <a:solidFill>
                    <a:srgbClr val="339933"/>
                  </a:solidFill>
                  <a:latin typeface="Comic Sans MS" panose="030F0702030302020204" pitchFamily="66" charset="0"/>
                </a:rPr>
                <a:t>Rank</a:t>
              </a:r>
              <a:r>
                <a:rPr lang="it-IT" altLang="en-US" sz="1600" baseline="-25000">
                  <a:solidFill>
                    <a:srgbClr val="339933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grpSp>
        <p:nvGrpSpPr>
          <p:cNvPr id="52" name="Group 45"/>
          <p:cNvGrpSpPr>
            <a:grpSpLocks/>
          </p:cNvGrpSpPr>
          <p:nvPr/>
        </p:nvGrpSpPr>
        <p:grpSpPr bwMode="auto">
          <a:xfrm>
            <a:off x="4031785" y="4557466"/>
            <a:ext cx="1931988" cy="1728788"/>
            <a:chOff x="4059" y="2160"/>
            <a:chExt cx="1217" cy="1089"/>
          </a:xfrm>
        </p:grpSpPr>
        <p:sp>
          <p:nvSpPr>
            <p:cNvPr id="53" name="AutoShape 46"/>
            <p:cNvSpPr>
              <a:spLocks noChangeArrowheads="1"/>
            </p:cNvSpPr>
            <p:nvPr/>
          </p:nvSpPr>
          <p:spPr bwMode="auto">
            <a:xfrm rot="7689155">
              <a:off x="3741" y="2478"/>
              <a:ext cx="1089" cy="454"/>
            </a:xfrm>
            <a:prstGeom prst="curvedDownArrow">
              <a:avLst>
                <a:gd name="adj1" fmla="val 47974"/>
                <a:gd name="adj2" fmla="val 95947"/>
                <a:gd name="adj3" fmla="val 33333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4558" y="2729"/>
              <a:ext cx="71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 dirty="0">
                  <a:solidFill>
                    <a:srgbClr val="339933"/>
                  </a:solidFill>
                  <a:latin typeface="Comic Sans MS" panose="030F0702030302020204" pitchFamily="66" charset="0"/>
                </a:rPr>
                <a:t>Left </a:t>
              </a:r>
              <a:r>
                <a:rPr lang="it-IT" altLang="en-US" sz="1600" dirty="0" err="1">
                  <a:solidFill>
                    <a:srgbClr val="339933"/>
                  </a:solidFill>
                  <a:latin typeface="Comic Sans MS" panose="030F0702030302020204" pitchFamily="66" charset="0"/>
                </a:rPr>
                <a:t>move</a:t>
              </a:r>
              <a:endParaRPr lang="it-IT" altLang="en-US" sz="1600" dirty="0">
                <a:solidFill>
                  <a:srgbClr val="339933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 dirty="0">
                  <a:solidFill>
                    <a:srgbClr val="339933"/>
                  </a:solidFill>
                  <a:latin typeface="Comic Sans MS" panose="030F0702030302020204" pitchFamily="66" charset="0"/>
                </a:rPr>
                <a:t>=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600" dirty="0">
                  <a:solidFill>
                    <a:srgbClr val="339933"/>
                  </a:solidFill>
                  <a:latin typeface="Comic Sans MS" panose="030F0702030302020204" pitchFamily="66" charset="0"/>
                </a:rPr>
                <a:t>Rank</a:t>
              </a:r>
              <a:r>
                <a:rPr lang="it-IT" altLang="en-US" sz="1600" baseline="-25000" dirty="0">
                  <a:solidFill>
                    <a:srgbClr val="339933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grpSp>
        <p:nvGrpSpPr>
          <p:cNvPr id="55" name="Group 29"/>
          <p:cNvGrpSpPr>
            <a:grpSpLocks/>
          </p:cNvGrpSpPr>
          <p:nvPr/>
        </p:nvGrpSpPr>
        <p:grpSpPr bwMode="auto">
          <a:xfrm>
            <a:off x="3203574" y="6382146"/>
            <a:ext cx="5976938" cy="503238"/>
            <a:chOff x="1791" y="3884"/>
            <a:chExt cx="3765" cy="317"/>
          </a:xfrm>
        </p:grpSpPr>
        <p:sp>
          <p:nvSpPr>
            <p:cNvPr id="56" name="AutoShape 30"/>
            <p:cNvSpPr>
              <a:spLocks noChangeArrowheads="1"/>
            </p:cNvSpPr>
            <p:nvPr/>
          </p:nvSpPr>
          <p:spPr bwMode="auto">
            <a:xfrm>
              <a:off x="1791" y="3884"/>
              <a:ext cx="3765" cy="31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1837" y="3929"/>
              <a:ext cx="36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800">
                  <a:latin typeface="Comic Sans MS" panose="030F0702030302020204" pitchFamily="66" charset="0"/>
                </a:rPr>
                <a:t>Generalised R&amp;S </a:t>
              </a:r>
              <a:r>
                <a:rPr lang="it-IT" altLang="en-US" sz="1800">
                  <a:latin typeface="Comic Sans MS" panose="030F0702030302020204" pitchFamily="66" charset="0"/>
                  <a:sym typeface="Wingdings" panose="05000000000000000000" pitchFamily="2" charset="2"/>
                </a:rPr>
                <a:t> </a:t>
              </a:r>
              <a:r>
                <a:rPr lang="it-IT" altLang="en-US" sz="1800">
                  <a:latin typeface="Comic Sans MS" panose="030F0702030302020204" pitchFamily="66" charset="0"/>
                </a:rPr>
                <a:t>Binary R&amp;S with log |</a:t>
              </a:r>
              <a:r>
                <a:rPr lang="it-IT" altLang="en-US" sz="1800">
                  <a:latin typeface="Symbol" panose="05050102010706020507" pitchFamily="18" charset="2"/>
                </a:rPr>
                <a:t>S</a:t>
              </a:r>
              <a:r>
                <a:rPr lang="it-IT" altLang="en-US" sz="1800">
                  <a:latin typeface="Comic Sans MS" panose="030F0702030302020204" pitchFamily="66" charset="0"/>
                </a:rPr>
                <a:t>| slowdown</a:t>
              </a:r>
            </a:p>
          </p:txBody>
        </p:sp>
      </p:grpSp>
      <p:sp>
        <p:nvSpPr>
          <p:cNvPr id="58" name="AutoShape 48"/>
          <p:cNvSpPr>
            <a:spLocks noChangeArrowheads="1"/>
          </p:cNvSpPr>
          <p:nvPr/>
        </p:nvSpPr>
        <p:spPr bwMode="auto">
          <a:xfrm>
            <a:off x="7092949" y="44624"/>
            <a:ext cx="2016125" cy="1439862"/>
          </a:xfrm>
          <a:prstGeom prst="star32">
            <a:avLst>
              <a:gd name="adj" fmla="val 4377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Select is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13826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9" grpId="0" animBg="1"/>
      <p:bldP spid="43" grpId="0"/>
      <p:bldP spid="44" grpId="0"/>
      <p:bldP spid="45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72342"/>
            <a:ext cx="7772400" cy="576263"/>
          </a:xfrm>
        </p:spPr>
        <p:txBody>
          <a:bodyPr/>
          <a:lstStyle/>
          <a:p>
            <a:pPr eaLnBrk="1" hangingPunct="1"/>
            <a:r>
              <a:rPr lang="it-IT" altLang="en-US" sz="3000" dirty="0" err="1" smtClean="0">
                <a:solidFill>
                  <a:srgbClr val="000099"/>
                </a:solidFill>
              </a:rPr>
              <a:t>Generalised</a:t>
            </a:r>
            <a:r>
              <a:rPr lang="it-IT" altLang="en-US" sz="3000" dirty="0" smtClean="0">
                <a:solidFill>
                  <a:srgbClr val="000099"/>
                </a:solidFill>
              </a:rPr>
              <a:t> </a:t>
            </a:r>
            <a:r>
              <a:rPr lang="it-IT" altLang="en-US" sz="3000" dirty="0" err="1" smtClean="0">
                <a:solidFill>
                  <a:srgbClr val="000099"/>
                </a:solidFill>
              </a:rPr>
              <a:t>Rank</a:t>
            </a:r>
            <a:r>
              <a:rPr lang="it-IT" altLang="en-US" sz="3000" dirty="0" smtClean="0">
                <a:solidFill>
                  <a:srgbClr val="000099"/>
                </a:solidFill>
              </a:rPr>
              <a:t> and Select</a:t>
            </a:r>
            <a:endParaRPr lang="en-US" altLang="en-US" sz="1700" dirty="0" smtClean="0">
              <a:solidFill>
                <a:srgbClr val="000099"/>
              </a:solidFill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539600" y="1964891"/>
            <a:ext cx="799284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05000"/>
              <a:buNone/>
            </a:pPr>
            <a:r>
              <a:rPr lang="it-IT" altLang="en-US" dirty="0" err="1">
                <a:latin typeface="Tahoma" panose="020B0604030504040204" pitchFamily="34" charset="0"/>
              </a:rPr>
              <a:t>If</a:t>
            </a:r>
            <a:r>
              <a:rPr lang="it-IT" altLang="en-US" dirty="0">
                <a:latin typeface="Tahoma" panose="020B0604030504040204" pitchFamily="34" charset="0"/>
              </a:rPr>
              <a:t> </a:t>
            </a:r>
            <a:r>
              <a:rPr lang="it-IT" altLang="en-US" dirty="0">
                <a:latin typeface="Symbol" panose="05050102010706020507" pitchFamily="18" charset="2"/>
              </a:rPr>
              <a:t>S</a:t>
            </a:r>
            <a:r>
              <a:rPr lang="it-IT" altLang="en-US" dirty="0"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latin typeface="Tahoma" panose="020B0604030504040204" pitchFamily="34" charset="0"/>
              </a:rPr>
              <a:t>is</a:t>
            </a:r>
            <a:r>
              <a:rPr lang="it-IT" altLang="en-US" dirty="0">
                <a:latin typeface="Tahoma" panose="020B0604030504040204" pitchFamily="34" charset="0"/>
              </a:rPr>
              <a:t> </a:t>
            </a:r>
            <a:r>
              <a:rPr lang="it-IT" altLang="en-US" dirty="0" smtClean="0">
                <a:latin typeface="Tahoma" panose="020B0604030504040204" pitchFamily="34" charset="0"/>
              </a:rPr>
              <a:t>large the </a:t>
            </a:r>
            <a:r>
              <a:rPr lang="it-IT" altLang="en-US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Wavelet</a:t>
            </a:r>
            <a:r>
              <a:rPr lang="it-IT" altLang="en-US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it-IT" altLang="en-US" dirty="0" err="1">
                <a:solidFill>
                  <a:srgbClr val="000099"/>
                </a:solidFill>
                <a:latin typeface="Comic Sans MS" panose="030F0702030302020204" pitchFamily="66" charset="0"/>
              </a:rPr>
              <a:t>Tree</a:t>
            </a:r>
            <a:r>
              <a:rPr lang="it-IT" altLang="en-US" dirty="0">
                <a:solidFill>
                  <a:srgbClr val="CC3300"/>
                </a:solidFill>
                <a:latin typeface="Tahoma" panose="020B0604030504040204" pitchFamily="34" charset="0"/>
              </a:rPr>
              <a:t> </a:t>
            </a:r>
            <a:r>
              <a:rPr lang="it-IT" altLang="en-US" dirty="0">
                <a:latin typeface="Tahoma" panose="020B0604030504040204" pitchFamily="34" charset="0"/>
              </a:rPr>
              <a:t>data </a:t>
            </a:r>
            <a:r>
              <a:rPr lang="it-IT" altLang="en-US" dirty="0" err="1" smtClean="0">
                <a:latin typeface="Tahoma" panose="020B0604030504040204" pitchFamily="34" charset="0"/>
              </a:rPr>
              <a:t>structure</a:t>
            </a:r>
            <a:r>
              <a:rPr lang="it-IT" altLang="en-US" dirty="0" smtClean="0">
                <a:latin typeface="Tahoma" panose="020B0604030504040204" pitchFamily="34" charset="0"/>
              </a:rPr>
              <a:t> </a:t>
            </a:r>
            <a:r>
              <a:rPr lang="it-IT" altLang="en-US" dirty="0" err="1" smtClean="0">
                <a:latin typeface="Tahoma" panose="020B0604030504040204" pitchFamily="34" charset="0"/>
              </a:rPr>
              <a:t>guarantees</a:t>
            </a:r>
            <a:endParaRPr lang="it-IT" altLang="en-US" dirty="0">
              <a:latin typeface="Tahoma" panose="020B0604030504040204" pitchFamily="34" charset="0"/>
            </a:endParaRPr>
          </a:p>
        </p:txBody>
      </p:sp>
      <p:sp>
        <p:nvSpPr>
          <p:cNvPr id="1074182" name="Rectangle 6"/>
          <p:cNvSpPr>
            <a:spLocks noChangeArrowheads="1"/>
          </p:cNvSpPr>
          <p:nvPr/>
        </p:nvSpPr>
        <p:spPr bwMode="auto">
          <a:xfrm>
            <a:off x="1582960" y="2962336"/>
            <a:ext cx="5834063" cy="1439863"/>
          </a:xfrm>
          <a:prstGeom prst="rect">
            <a:avLst/>
          </a:prstGeom>
          <a:solidFill>
            <a:srgbClr val="00FF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dirty="0" err="1" smtClean="0">
                <a:latin typeface="Comic Sans MS" panose="030F0702030302020204" pitchFamily="66" charset="0"/>
              </a:rPr>
              <a:t>Rank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 and Select take o(log |</a:t>
            </a:r>
            <a:r>
              <a:rPr lang="it-IT" altLang="en-US" sz="2000" dirty="0">
                <a:latin typeface="Symbol" panose="05050102010706020507" pitchFamily="18" charset="2"/>
              </a:rPr>
              <a:t> </a:t>
            </a:r>
            <a:r>
              <a:rPr lang="it-IT" altLang="en-US" sz="2000" dirty="0" smtClean="0">
                <a:latin typeface="Symbol" panose="05050102010706020507" pitchFamily="18" charset="2"/>
              </a:rPr>
              <a:t>S 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|) time and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dirty="0" smtClean="0">
                <a:latin typeface="Comic Sans MS" panose="030F0702030302020204" pitchFamily="66" charset="0"/>
              </a:rPr>
              <a:t>nH</a:t>
            </a:r>
            <a:r>
              <a:rPr lang="it-IT" altLang="en-US" sz="2000" baseline="-25000" dirty="0" smtClean="0">
                <a:latin typeface="Comic Sans MS" panose="030F0702030302020204" pitchFamily="66" charset="0"/>
              </a:rPr>
              <a:t>0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 + n bits of </a:t>
            </a:r>
            <a:r>
              <a:rPr lang="it-IT" altLang="en-US" sz="2000" dirty="0" err="1" smtClean="0">
                <a:latin typeface="Comic Sans MS" panose="030F0702030302020204" pitchFamily="66" charset="0"/>
              </a:rPr>
              <a:t>space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 (</a:t>
            </a:r>
            <a:r>
              <a:rPr lang="it-IT" altLang="en-US" sz="2000" dirty="0" err="1" smtClean="0">
                <a:latin typeface="Comic Sans MS" panose="030F0702030302020204" pitchFamily="66" charset="0"/>
              </a:rPr>
              <a:t>like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 </a:t>
            </a:r>
            <a:r>
              <a:rPr lang="it-IT" altLang="en-US" sz="2000" dirty="0" err="1" smtClean="0">
                <a:latin typeface="Comic Sans MS" panose="030F0702030302020204" pitchFamily="66" charset="0"/>
              </a:rPr>
              <a:t>Huffman</a:t>
            </a:r>
            <a:r>
              <a:rPr lang="it-IT" altLang="en-US" sz="2000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560" y="4797152"/>
            <a:ext cx="77768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105000"/>
            </a:pPr>
            <a:r>
              <a:rPr lang="it-IT" altLang="en-US" sz="2400" dirty="0" err="1" smtClean="0">
                <a:latin typeface="Tahoma" panose="020B0604030504040204" pitchFamily="34" charset="0"/>
              </a:rPr>
              <a:t>Other</a:t>
            </a:r>
            <a:r>
              <a:rPr lang="it-IT" altLang="en-US" sz="2400" dirty="0" smtClean="0">
                <a:latin typeface="Tahoma" panose="020B0604030504040204" pitchFamily="34" charset="0"/>
              </a:rPr>
              <a:t> </a:t>
            </a:r>
            <a:r>
              <a:rPr lang="it-IT" altLang="en-US" sz="2400" dirty="0" err="1" smtClean="0">
                <a:latin typeface="Tahoma" panose="020B0604030504040204" pitchFamily="34" charset="0"/>
              </a:rPr>
              <a:t>bounds</a:t>
            </a:r>
            <a:r>
              <a:rPr lang="it-IT" altLang="en-US" sz="2400" dirty="0" smtClean="0">
                <a:latin typeface="Tahoma" panose="020B0604030504040204" pitchFamily="34" charset="0"/>
              </a:rPr>
              <a:t> are </a:t>
            </a:r>
            <a:r>
              <a:rPr lang="it-IT" altLang="en-US" sz="2400" dirty="0" err="1" smtClean="0">
                <a:latin typeface="Tahoma" panose="020B0604030504040204" pitchFamily="34" charset="0"/>
              </a:rPr>
              <a:t>possible</a:t>
            </a:r>
            <a:r>
              <a:rPr lang="it-IT" altLang="en-US" sz="2400" dirty="0" smtClean="0">
                <a:latin typeface="Tahoma" panose="020B0604030504040204" pitchFamily="34" charset="0"/>
              </a:rPr>
              <a:t>, with d-</a:t>
            </a:r>
            <a:r>
              <a:rPr lang="it-IT" altLang="en-US" sz="2400" dirty="0" err="1" smtClean="0">
                <a:latin typeface="Tahoma" panose="020B0604030504040204" pitchFamily="34" charset="0"/>
              </a:rPr>
              <a:t>ary</a:t>
            </a:r>
            <a:r>
              <a:rPr lang="it-IT" altLang="en-US" sz="2400" dirty="0" smtClean="0">
                <a:latin typeface="Tahoma" panose="020B0604030504040204" pitchFamily="34" charset="0"/>
              </a:rPr>
              <a:t> </a:t>
            </a:r>
            <a:r>
              <a:rPr lang="it-IT" altLang="en-US" sz="2400" dirty="0" err="1" smtClean="0">
                <a:latin typeface="Tahoma" panose="020B0604030504040204" pitchFamily="34" charset="0"/>
              </a:rPr>
              <a:t>trees</a:t>
            </a:r>
            <a:r>
              <a:rPr lang="it-IT" altLang="en-US" sz="2400" dirty="0" smtClean="0">
                <a:latin typeface="Tahoma" panose="020B0604030504040204" pitchFamily="34" charset="0"/>
              </a:rPr>
              <a:t>: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5000"/>
            </a:pPr>
            <a:r>
              <a:rPr lang="it-IT" altLang="en-US" sz="2400" dirty="0" err="1" smtClean="0">
                <a:latin typeface="Comic Sans MS" panose="030F0702030302020204" pitchFamily="66" charset="0"/>
              </a:rPr>
              <a:t>log</a:t>
            </a:r>
            <a:r>
              <a:rPr lang="it-IT" altLang="en-US" sz="2400" baseline="-25000" dirty="0" err="1" smtClean="0">
                <a:latin typeface="Comic Sans MS" panose="030F0702030302020204" pitchFamily="66" charset="0"/>
              </a:rPr>
              <a:t>d</a:t>
            </a:r>
            <a:r>
              <a:rPr lang="it-IT" altLang="en-US" sz="2400" dirty="0" smtClean="0">
                <a:latin typeface="Comic Sans MS" panose="030F0702030302020204" pitchFamily="66" charset="0"/>
              </a:rPr>
              <a:t> </a:t>
            </a:r>
            <a:r>
              <a:rPr lang="it-IT" altLang="en-US" sz="2400" dirty="0">
                <a:latin typeface="Comic Sans MS" panose="030F0702030302020204" pitchFamily="66" charset="0"/>
              </a:rPr>
              <a:t>|</a:t>
            </a:r>
            <a:r>
              <a:rPr lang="it-IT" altLang="en-US" sz="2400" dirty="0">
                <a:latin typeface="Symbol" panose="05050102010706020507" pitchFamily="18" charset="2"/>
              </a:rPr>
              <a:t> S </a:t>
            </a:r>
            <a:r>
              <a:rPr lang="it-IT" altLang="en-US" sz="2400" dirty="0" smtClean="0">
                <a:latin typeface="Comic Sans MS" panose="030F0702030302020204" pitchFamily="66" charset="0"/>
              </a:rPr>
              <a:t>| time and n </a:t>
            </a:r>
            <a:r>
              <a:rPr lang="it-IT" altLang="en-US" sz="2400" dirty="0">
                <a:latin typeface="Comic Sans MS" panose="030F0702030302020204" pitchFamily="66" charset="0"/>
              </a:rPr>
              <a:t>log |</a:t>
            </a:r>
            <a:r>
              <a:rPr lang="it-IT" altLang="en-US" sz="2400" dirty="0">
                <a:latin typeface="Symbol" panose="05050102010706020507" pitchFamily="18" charset="2"/>
              </a:rPr>
              <a:t> S </a:t>
            </a:r>
            <a:r>
              <a:rPr lang="it-IT" altLang="en-US" sz="2400" dirty="0" smtClean="0">
                <a:latin typeface="Comic Sans MS" panose="030F0702030302020204" pitchFamily="66" charset="0"/>
              </a:rPr>
              <a:t>| + o(n) bits</a:t>
            </a:r>
            <a:endParaRPr lang="it-IT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8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338" name="Group 2"/>
          <p:cNvGrpSpPr>
            <a:grpSpLocks/>
          </p:cNvGrpSpPr>
          <p:nvPr/>
        </p:nvGrpSpPr>
        <p:grpSpPr bwMode="auto">
          <a:xfrm>
            <a:off x="6156325" y="3193876"/>
            <a:ext cx="1366838" cy="503238"/>
            <a:chOff x="4001" y="2015"/>
            <a:chExt cx="737" cy="327"/>
          </a:xfrm>
        </p:grpSpPr>
        <p:sp>
          <p:nvSpPr>
            <p:cNvPr id="1422339" name="Rectangle 3"/>
            <p:cNvSpPr>
              <a:spLocks noChangeArrowheads="1"/>
            </p:cNvSpPr>
            <p:nvPr/>
          </p:nvSpPr>
          <p:spPr bwMode="auto">
            <a:xfrm>
              <a:off x="4059" y="2115"/>
              <a:ext cx="590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4001" y="2015"/>
              <a:ext cx="73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900" b="1">
                  <a:solidFill>
                    <a:srgbClr val="009900"/>
                  </a:solidFill>
                </a:rPr>
                <a:t>4                       10</a:t>
              </a:r>
            </a:p>
          </p:txBody>
        </p:sp>
      </p:grpSp>
      <p:grpSp>
        <p:nvGrpSpPr>
          <p:cNvPr id="1422341" name="Group 5"/>
          <p:cNvGrpSpPr>
            <a:grpSpLocks/>
          </p:cNvGrpSpPr>
          <p:nvPr/>
        </p:nvGrpSpPr>
        <p:grpSpPr bwMode="auto">
          <a:xfrm>
            <a:off x="6300792" y="4344814"/>
            <a:ext cx="1366839" cy="360362"/>
            <a:chOff x="4014" y="2750"/>
            <a:chExt cx="861" cy="227"/>
          </a:xfrm>
        </p:grpSpPr>
        <p:sp>
          <p:nvSpPr>
            <p:cNvPr id="1422342" name="Rectangle 6"/>
            <p:cNvSpPr>
              <a:spLocks noChangeArrowheads="1"/>
            </p:cNvSpPr>
            <p:nvPr/>
          </p:nvSpPr>
          <p:spPr bwMode="auto">
            <a:xfrm>
              <a:off x="4603" y="2750"/>
              <a:ext cx="272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800" dirty="0" smtClean="0"/>
                <a:t>10 11</a:t>
              </a:r>
              <a:endParaRPr lang="it-IT" sz="1400" dirty="0"/>
            </a:p>
          </p:txBody>
        </p:sp>
        <p:sp>
          <p:nvSpPr>
            <p:cNvPr id="1422343" name="Rectangle 7"/>
            <p:cNvSpPr>
              <a:spLocks noChangeArrowheads="1"/>
            </p:cNvSpPr>
            <p:nvPr/>
          </p:nvSpPr>
          <p:spPr bwMode="auto">
            <a:xfrm>
              <a:off x="4014" y="2750"/>
              <a:ext cx="181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000" dirty="0" smtClean="0"/>
                <a:t>6 7</a:t>
              </a:r>
              <a:endParaRPr lang="it-IT" sz="1600" dirty="0"/>
            </a:p>
          </p:txBody>
        </p:sp>
      </p:grpSp>
      <p:grpSp>
        <p:nvGrpSpPr>
          <p:cNvPr id="1422344" name="Group 8"/>
          <p:cNvGrpSpPr>
            <a:grpSpLocks/>
          </p:cNvGrpSpPr>
          <p:nvPr/>
        </p:nvGrpSpPr>
        <p:grpSpPr bwMode="auto">
          <a:xfrm>
            <a:off x="5724525" y="3841576"/>
            <a:ext cx="2447925" cy="360363"/>
            <a:chOff x="3651" y="2387"/>
            <a:chExt cx="1542" cy="227"/>
          </a:xfrm>
        </p:grpSpPr>
        <p:sp>
          <p:nvSpPr>
            <p:cNvPr id="1422345" name="Rectangle 9"/>
            <p:cNvSpPr>
              <a:spLocks noChangeArrowheads="1"/>
            </p:cNvSpPr>
            <p:nvPr/>
          </p:nvSpPr>
          <p:spPr bwMode="auto">
            <a:xfrm>
              <a:off x="4876" y="2387"/>
              <a:ext cx="317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346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27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22347" name="Group 11"/>
          <p:cNvGrpSpPr>
            <a:grpSpLocks/>
          </p:cNvGrpSpPr>
          <p:nvPr/>
        </p:nvGrpSpPr>
        <p:grpSpPr bwMode="auto">
          <a:xfrm>
            <a:off x="6156328" y="4849639"/>
            <a:ext cx="1592264" cy="360362"/>
            <a:chOff x="3923" y="3067"/>
            <a:chExt cx="1003" cy="227"/>
          </a:xfrm>
        </p:grpSpPr>
        <p:sp>
          <p:nvSpPr>
            <p:cNvPr id="1422348" name="Rectangle 12"/>
            <p:cNvSpPr>
              <a:spLocks noChangeArrowheads="1"/>
            </p:cNvSpPr>
            <p:nvPr/>
          </p:nvSpPr>
          <p:spPr bwMode="auto">
            <a:xfrm>
              <a:off x="4559" y="3067"/>
              <a:ext cx="74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800" dirty="0" smtClean="0"/>
                <a:t>10</a:t>
              </a:r>
              <a:endParaRPr lang="it-IT" sz="1800" dirty="0"/>
            </a:p>
          </p:txBody>
        </p:sp>
        <p:sp>
          <p:nvSpPr>
            <p:cNvPr id="1422349" name="Rectangle 13"/>
            <p:cNvSpPr>
              <a:spLocks noChangeArrowheads="1"/>
            </p:cNvSpPr>
            <p:nvPr/>
          </p:nvSpPr>
          <p:spPr bwMode="auto">
            <a:xfrm>
              <a:off x="4150" y="3067"/>
              <a:ext cx="91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000" dirty="0" smtClean="0"/>
                <a:t>7</a:t>
              </a:r>
              <a:endParaRPr lang="it-IT" dirty="0"/>
            </a:p>
          </p:txBody>
        </p:sp>
        <p:sp>
          <p:nvSpPr>
            <p:cNvPr id="1422350" name="Rectangle 14"/>
            <p:cNvSpPr>
              <a:spLocks noChangeArrowheads="1"/>
            </p:cNvSpPr>
            <p:nvPr/>
          </p:nvSpPr>
          <p:spPr bwMode="auto">
            <a:xfrm>
              <a:off x="3923" y="3067"/>
              <a:ext cx="68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000" dirty="0" smtClean="0"/>
                <a:t>6</a:t>
              </a:r>
              <a:endParaRPr lang="it-IT" dirty="0"/>
            </a:p>
          </p:txBody>
        </p:sp>
        <p:sp>
          <p:nvSpPr>
            <p:cNvPr id="1422351" name="Rectangle 15"/>
            <p:cNvSpPr>
              <a:spLocks noChangeArrowheads="1"/>
            </p:cNvSpPr>
            <p:nvPr/>
          </p:nvSpPr>
          <p:spPr bwMode="auto">
            <a:xfrm>
              <a:off x="4830" y="3067"/>
              <a:ext cx="96" cy="2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800" dirty="0" smtClean="0"/>
                <a:t>11</a:t>
              </a:r>
              <a:endParaRPr lang="it-IT" dirty="0"/>
            </a:p>
          </p:txBody>
        </p:sp>
      </p:grpSp>
      <p:sp>
        <p:nvSpPr>
          <p:cNvPr id="1422352" name="Rectangle 16"/>
          <p:cNvSpPr>
            <a:spLocks noChangeArrowheads="1"/>
          </p:cNvSpPr>
          <p:nvPr/>
        </p:nvSpPr>
        <p:spPr bwMode="auto">
          <a:xfrm>
            <a:off x="3530426" y="6448251"/>
            <a:ext cx="2844000" cy="3603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3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17453" y="766867"/>
            <a:ext cx="7772400" cy="576262"/>
          </a:xfrm>
        </p:spPr>
        <p:txBody>
          <a:bodyPr/>
          <a:lstStyle/>
          <a:p>
            <a:r>
              <a:rPr lang="it-IT" sz="3000" dirty="0">
                <a:solidFill>
                  <a:srgbClr val="000099"/>
                </a:solidFill>
              </a:rPr>
              <a:t>WT </a:t>
            </a:r>
            <a:r>
              <a:rPr lang="it-IT" sz="3000" i="1" dirty="0">
                <a:solidFill>
                  <a:srgbClr val="000099"/>
                </a:solidFill>
              </a:rPr>
              <a:t>vs</a:t>
            </a:r>
            <a:r>
              <a:rPr lang="it-IT" sz="3000" dirty="0">
                <a:solidFill>
                  <a:srgbClr val="000099"/>
                </a:solidFill>
              </a:rPr>
              <a:t> 2D-range </a:t>
            </a:r>
            <a:r>
              <a:rPr lang="it-IT" sz="3000" dirty="0" err="1">
                <a:solidFill>
                  <a:srgbClr val="000099"/>
                </a:solidFill>
              </a:rPr>
              <a:t>search</a:t>
            </a:r>
            <a:r>
              <a:rPr lang="it-IT" sz="2600" dirty="0"/>
              <a:t>	</a:t>
            </a:r>
            <a:endParaRPr lang="en-US" sz="1700" dirty="0"/>
          </a:p>
        </p:txBody>
      </p:sp>
      <p:grpSp>
        <p:nvGrpSpPr>
          <p:cNvPr id="1422356" name="Group 20"/>
          <p:cNvGrpSpPr>
            <a:grpSpLocks/>
          </p:cNvGrpSpPr>
          <p:nvPr/>
        </p:nvGrpSpPr>
        <p:grpSpPr bwMode="auto">
          <a:xfrm>
            <a:off x="611188" y="1754014"/>
            <a:ext cx="4176712" cy="4029074"/>
            <a:chOff x="476" y="711"/>
            <a:chExt cx="2631" cy="2538"/>
          </a:xfrm>
        </p:grpSpPr>
        <p:grpSp>
          <p:nvGrpSpPr>
            <p:cNvPr id="1422357" name="Group 21"/>
            <p:cNvGrpSpPr>
              <a:grpSpLocks/>
            </p:cNvGrpSpPr>
            <p:nvPr/>
          </p:nvGrpSpPr>
          <p:grpSpPr bwMode="auto">
            <a:xfrm>
              <a:off x="716" y="3025"/>
              <a:ext cx="2358" cy="90"/>
              <a:chOff x="703" y="2750"/>
              <a:chExt cx="2358" cy="90"/>
            </a:xfrm>
          </p:grpSpPr>
          <p:sp>
            <p:nvSpPr>
              <p:cNvPr id="1422358" name="Line 22"/>
              <p:cNvSpPr>
                <a:spLocks noChangeShapeType="1"/>
              </p:cNvSpPr>
              <p:nvPr/>
            </p:nvSpPr>
            <p:spPr bwMode="auto">
              <a:xfrm>
                <a:off x="703" y="2795"/>
                <a:ext cx="235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59" name="Line 23"/>
              <p:cNvSpPr>
                <a:spLocks noChangeShapeType="1"/>
              </p:cNvSpPr>
              <p:nvPr/>
            </p:nvSpPr>
            <p:spPr bwMode="auto">
              <a:xfrm>
                <a:off x="839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0" name="Line 24"/>
              <p:cNvSpPr>
                <a:spLocks noChangeShapeType="1"/>
              </p:cNvSpPr>
              <p:nvPr/>
            </p:nvSpPr>
            <p:spPr bwMode="auto">
              <a:xfrm>
                <a:off x="975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1" name="Line 25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2" name="Line 26"/>
              <p:cNvSpPr>
                <a:spLocks noChangeShapeType="1"/>
              </p:cNvSpPr>
              <p:nvPr/>
            </p:nvSpPr>
            <p:spPr bwMode="auto">
              <a:xfrm>
                <a:off x="1247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3" name="Line 27"/>
              <p:cNvSpPr>
                <a:spLocks noChangeShapeType="1"/>
              </p:cNvSpPr>
              <p:nvPr/>
            </p:nvSpPr>
            <p:spPr bwMode="auto">
              <a:xfrm>
                <a:off x="1383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4" name="Line 28"/>
              <p:cNvSpPr>
                <a:spLocks noChangeShapeType="1"/>
              </p:cNvSpPr>
              <p:nvPr/>
            </p:nvSpPr>
            <p:spPr bwMode="auto">
              <a:xfrm>
                <a:off x="1519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5" name="Line 29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6" name="Line 30"/>
              <p:cNvSpPr>
                <a:spLocks noChangeShapeType="1"/>
              </p:cNvSpPr>
              <p:nvPr/>
            </p:nvSpPr>
            <p:spPr bwMode="auto">
              <a:xfrm>
                <a:off x="1791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7" name="Line 31"/>
              <p:cNvSpPr>
                <a:spLocks noChangeShapeType="1"/>
              </p:cNvSpPr>
              <p:nvPr/>
            </p:nvSpPr>
            <p:spPr bwMode="auto">
              <a:xfrm>
                <a:off x="1927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8" name="Line 32"/>
              <p:cNvSpPr>
                <a:spLocks noChangeShapeType="1"/>
              </p:cNvSpPr>
              <p:nvPr/>
            </p:nvSpPr>
            <p:spPr bwMode="auto">
              <a:xfrm>
                <a:off x="2064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69" name="Line 33"/>
              <p:cNvSpPr>
                <a:spLocks noChangeShapeType="1"/>
              </p:cNvSpPr>
              <p:nvPr/>
            </p:nvSpPr>
            <p:spPr bwMode="auto">
              <a:xfrm>
                <a:off x="2200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0" name="Line 34"/>
              <p:cNvSpPr>
                <a:spLocks noChangeShapeType="1"/>
              </p:cNvSpPr>
              <p:nvPr/>
            </p:nvSpPr>
            <p:spPr bwMode="auto">
              <a:xfrm>
                <a:off x="2336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1" name="Line 35"/>
              <p:cNvSpPr>
                <a:spLocks noChangeShapeType="1"/>
              </p:cNvSpPr>
              <p:nvPr/>
            </p:nvSpPr>
            <p:spPr bwMode="auto">
              <a:xfrm>
                <a:off x="2472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2" name="Line 36"/>
              <p:cNvSpPr>
                <a:spLocks noChangeShapeType="1"/>
              </p:cNvSpPr>
              <p:nvPr/>
            </p:nvSpPr>
            <p:spPr bwMode="auto">
              <a:xfrm>
                <a:off x="2608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3" name="Line 37"/>
              <p:cNvSpPr>
                <a:spLocks noChangeShapeType="1"/>
              </p:cNvSpPr>
              <p:nvPr/>
            </p:nvSpPr>
            <p:spPr bwMode="auto">
              <a:xfrm>
                <a:off x="2744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4" name="Line 38"/>
              <p:cNvSpPr>
                <a:spLocks noChangeShapeType="1"/>
              </p:cNvSpPr>
              <p:nvPr/>
            </p:nvSpPr>
            <p:spPr bwMode="auto">
              <a:xfrm>
                <a:off x="2880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22375" name="Text Box 39"/>
            <p:cNvSpPr txBox="1">
              <a:spLocks noChangeArrowheads="1"/>
            </p:cNvSpPr>
            <p:nvPr/>
          </p:nvSpPr>
          <p:spPr bwMode="auto">
            <a:xfrm>
              <a:off x="735" y="2840"/>
              <a:ext cx="2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 b="1"/>
            </a:p>
          </p:txBody>
        </p:sp>
        <p:sp>
          <p:nvSpPr>
            <p:cNvPr id="1422376" name="Text Box 40"/>
            <p:cNvSpPr txBox="1">
              <a:spLocks noChangeArrowheads="1"/>
            </p:cNvSpPr>
            <p:nvPr/>
          </p:nvSpPr>
          <p:spPr bwMode="auto">
            <a:xfrm>
              <a:off x="748" y="3113"/>
              <a:ext cx="224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800" b="1" dirty="0"/>
                <a:t>        2            4            6           </a:t>
              </a:r>
              <a:r>
                <a:rPr lang="it-IT" sz="800" b="1" dirty="0" smtClean="0"/>
                <a:t>8          10          </a:t>
              </a:r>
              <a:r>
                <a:rPr lang="it-IT" sz="800" b="1" dirty="0"/>
                <a:t>12         14         </a:t>
              </a:r>
              <a:r>
                <a:rPr lang="it-IT" sz="800" b="1" dirty="0" smtClean="0"/>
                <a:t>16</a:t>
              </a:r>
              <a:endParaRPr lang="it-IT" sz="800" b="1" dirty="0"/>
            </a:p>
          </p:txBody>
        </p:sp>
        <p:grpSp>
          <p:nvGrpSpPr>
            <p:cNvPr id="1422377" name="Group 41"/>
            <p:cNvGrpSpPr>
              <a:grpSpLocks/>
            </p:cNvGrpSpPr>
            <p:nvPr/>
          </p:nvGrpSpPr>
          <p:grpSpPr bwMode="auto">
            <a:xfrm rot="16200000">
              <a:off x="-464" y="1845"/>
              <a:ext cx="2358" cy="90"/>
              <a:chOff x="703" y="2750"/>
              <a:chExt cx="2358" cy="90"/>
            </a:xfrm>
          </p:grpSpPr>
          <p:sp>
            <p:nvSpPr>
              <p:cNvPr id="1422378" name="Line 42"/>
              <p:cNvSpPr>
                <a:spLocks noChangeShapeType="1"/>
              </p:cNvSpPr>
              <p:nvPr/>
            </p:nvSpPr>
            <p:spPr bwMode="auto">
              <a:xfrm>
                <a:off x="703" y="2795"/>
                <a:ext cx="235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79" name="Line 43"/>
              <p:cNvSpPr>
                <a:spLocks noChangeShapeType="1"/>
              </p:cNvSpPr>
              <p:nvPr/>
            </p:nvSpPr>
            <p:spPr bwMode="auto">
              <a:xfrm>
                <a:off x="839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0" name="Line 44"/>
              <p:cNvSpPr>
                <a:spLocks noChangeShapeType="1"/>
              </p:cNvSpPr>
              <p:nvPr/>
            </p:nvSpPr>
            <p:spPr bwMode="auto">
              <a:xfrm>
                <a:off x="975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1" name="Line 45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2" name="Line 46"/>
              <p:cNvSpPr>
                <a:spLocks noChangeShapeType="1"/>
              </p:cNvSpPr>
              <p:nvPr/>
            </p:nvSpPr>
            <p:spPr bwMode="auto">
              <a:xfrm>
                <a:off x="1247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3" name="Line 47"/>
              <p:cNvSpPr>
                <a:spLocks noChangeShapeType="1"/>
              </p:cNvSpPr>
              <p:nvPr/>
            </p:nvSpPr>
            <p:spPr bwMode="auto">
              <a:xfrm>
                <a:off x="1383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4" name="Line 48"/>
              <p:cNvSpPr>
                <a:spLocks noChangeShapeType="1"/>
              </p:cNvSpPr>
              <p:nvPr/>
            </p:nvSpPr>
            <p:spPr bwMode="auto">
              <a:xfrm>
                <a:off x="1519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5" name="Line 49"/>
              <p:cNvSpPr>
                <a:spLocks noChangeShapeType="1"/>
              </p:cNvSpPr>
              <p:nvPr/>
            </p:nvSpPr>
            <p:spPr bwMode="auto">
              <a:xfrm>
                <a:off x="1655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6" name="Line 50"/>
              <p:cNvSpPr>
                <a:spLocks noChangeShapeType="1"/>
              </p:cNvSpPr>
              <p:nvPr/>
            </p:nvSpPr>
            <p:spPr bwMode="auto">
              <a:xfrm>
                <a:off x="1791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7" name="Line 51"/>
              <p:cNvSpPr>
                <a:spLocks noChangeShapeType="1"/>
              </p:cNvSpPr>
              <p:nvPr/>
            </p:nvSpPr>
            <p:spPr bwMode="auto">
              <a:xfrm>
                <a:off x="1927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8" name="Line 52"/>
              <p:cNvSpPr>
                <a:spLocks noChangeShapeType="1"/>
              </p:cNvSpPr>
              <p:nvPr/>
            </p:nvSpPr>
            <p:spPr bwMode="auto">
              <a:xfrm>
                <a:off x="2064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89" name="Line 53"/>
              <p:cNvSpPr>
                <a:spLocks noChangeShapeType="1"/>
              </p:cNvSpPr>
              <p:nvPr/>
            </p:nvSpPr>
            <p:spPr bwMode="auto">
              <a:xfrm>
                <a:off x="2200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90" name="Line 54"/>
              <p:cNvSpPr>
                <a:spLocks noChangeShapeType="1"/>
              </p:cNvSpPr>
              <p:nvPr/>
            </p:nvSpPr>
            <p:spPr bwMode="auto">
              <a:xfrm>
                <a:off x="2336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91" name="Line 55"/>
              <p:cNvSpPr>
                <a:spLocks noChangeShapeType="1"/>
              </p:cNvSpPr>
              <p:nvPr/>
            </p:nvSpPr>
            <p:spPr bwMode="auto">
              <a:xfrm>
                <a:off x="2472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92" name="Line 56"/>
              <p:cNvSpPr>
                <a:spLocks noChangeShapeType="1"/>
              </p:cNvSpPr>
              <p:nvPr/>
            </p:nvSpPr>
            <p:spPr bwMode="auto">
              <a:xfrm>
                <a:off x="2608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93" name="Line 57"/>
              <p:cNvSpPr>
                <a:spLocks noChangeShapeType="1"/>
              </p:cNvSpPr>
              <p:nvPr/>
            </p:nvSpPr>
            <p:spPr bwMode="auto">
              <a:xfrm>
                <a:off x="2744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2394" name="Line 58"/>
              <p:cNvSpPr>
                <a:spLocks noChangeShapeType="1"/>
              </p:cNvSpPr>
              <p:nvPr/>
            </p:nvSpPr>
            <p:spPr bwMode="auto">
              <a:xfrm>
                <a:off x="2880" y="2750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22395" name="Text Box 59"/>
            <p:cNvSpPr txBox="1">
              <a:spLocks noChangeArrowheads="1"/>
            </p:cNvSpPr>
            <p:nvPr/>
          </p:nvSpPr>
          <p:spPr bwMode="auto">
            <a:xfrm>
              <a:off x="476" y="799"/>
              <a:ext cx="198" cy="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800" b="1"/>
                <a:t>16</a:t>
              </a:r>
            </a:p>
            <a:p>
              <a:endParaRPr lang="it-IT" sz="800" b="1"/>
            </a:p>
            <a:p>
              <a:pPr>
                <a:lnSpc>
                  <a:spcPct val="160000"/>
                </a:lnSpc>
              </a:pPr>
              <a:endParaRPr lang="it-IT" sz="800" b="1"/>
            </a:p>
            <a:p>
              <a:r>
                <a:rPr lang="it-IT" sz="800" b="1"/>
                <a:t>14</a:t>
              </a:r>
            </a:p>
            <a:p>
              <a:endParaRPr lang="it-IT" sz="800" b="1"/>
            </a:p>
            <a:p>
              <a:endParaRPr lang="it-IT" sz="800" b="1"/>
            </a:p>
            <a:p>
              <a:pPr>
                <a:lnSpc>
                  <a:spcPct val="150000"/>
                </a:lnSpc>
              </a:pPr>
              <a:r>
                <a:rPr lang="it-IT" sz="800" b="1"/>
                <a:t>12</a:t>
              </a:r>
            </a:p>
            <a:p>
              <a:pPr>
                <a:lnSpc>
                  <a:spcPct val="150000"/>
                </a:lnSpc>
              </a:pPr>
              <a:endParaRPr lang="it-IT" sz="800" b="1"/>
            </a:p>
            <a:p>
              <a:pPr>
                <a:lnSpc>
                  <a:spcPct val="210000"/>
                </a:lnSpc>
              </a:pPr>
              <a:r>
                <a:rPr lang="it-IT" sz="800" b="1"/>
                <a:t>10</a:t>
              </a:r>
            </a:p>
            <a:p>
              <a:pPr>
                <a:lnSpc>
                  <a:spcPct val="210000"/>
                </a:lnSpc>
              </a:pPr>
              <a:endParaRPr lang="it-IT" sz="800" b="1"/>
            </a:p>
            <a:p>
              <a:pPr>
                <a:lnSpc>
                  <a:spcPct val="160000"/>
                </a:lnSpc>
              </a:pPr>
              <a:r>
                <a:rPr lang="it-IT" sz="800" b="1"/>
                <a:t>8</a:t>
              </a:r>
            </a:p>
            <a:p>
              <a:pPr>
                <a:lnSpc>
                  <a:spcPct val="160000"/>
                </a:lnSpc>
              </a:pPr>
              <a:endParaRPr lang="it-IT" sz="800" b="1"/>
            </a:p>
            <a:p>
              <a:pPr>
                <a:lnSpc>
                  <a:spcPct val="160000"/>
                </a:lnSpc>
              </a:pPr>
              <a:r>
                <a:rPr lang="it-IT" sz="800" b="1"/>
                <a:t>6</a:t>
              </a:r>
            </a:p>
            <a:p>
              <a:pPr>
                <a:lnSpc>
                  <a:spcPct val="160000"/>
                </a:lnSpc>
              </a:pPr>
              <a:endParaRPr lang="it-IT" sz="800" b="1"/>
            </a:p>
            <a:p>
              <a:pPr>
                <a:lnSpc>
                  <a:spcPct val="200000"/>
                </a:lnSpc>
              </a:pPr>
              <a:r>
                <a:rPr lang="it-IT" sz="800" b="1"/>
                <a:t>4</a:t>
              </a:r>
            </a:p>
            <a:p>
              <a:pPr>
                <a:lnSpc>
                  <a:spcPct val="200000"/>
                </a:lnSpc>
              </a:pPr>
              <a:endParaRPr lang="it-IT" sz="800" b="1"/>
            </a:p>
            <a:p>
              <a:pPr>
                <a:lnSpc>
                  <a:spcPct val="160000"/>
                </a:lnSpc>
              </a:pPr>
              <a:r>
                <a:rPr lang="it-IT" sz="800" b="1"/>
                <a:t>2</a:t>
              </a:r>
            </a:p>
          </p:txBody>
        </p:sp>
      </p:grpSp>
      <p:sp>
        <p:nvSpPr>
          <p:cNvPr id="1422396" name="Oval 60"/>
          <p:cNvSpPr>
            <a:spLocks noChangeArrowheads="1"/>
          </p:cNvSpPr>
          <p:nvPr/>
        </p:nvSpPr>
        <p:spPr bwMode="auto">
          <a:xfrm>
            <a:off x="1114425" y="412573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397" name="Oval 61"/>
          <p:cNvSpPr>
            <a:spLocks noChangeArrowheads="1"/>
          </p:cNvSpPr>
          <p:nvPr/>
        </p:nvSpPr>
        <p:spPr bwMode="auto">
          <a:xfrm>
            <a:off x="1331913" y="520682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398" name="Oval 62"/>
          <p:cNvSpPr>
            <a:spLocks noChangeArrowheads="1"/>
          </p:cNvSpPr>
          <p:nvPr/>
        </p:nvSpPr>
        <p:spPr bwMode="auto">
          <a:xfrm>
            <a:off x="1547813" y="499092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399" name="Oval 63"/>
          <p:cNvSpPr>
            <a:spLocks noChangeArrowheads="1"/>
          </p:cNvSpPr>
          <p:nvPr/>
        </p:nvSpPr>
        <p:spPr bwMode="auto">
          <a:xfrm>
            <a:off x="1763713" y="19667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0" name="Oval 64"/>
          <p:cNvSpPr>
            <a:spLocks noChangeArrowheads="1"/>
          </p:cNvSpPr>
          <p:nvPr/>
        </p:nvSpPr>
        <p:spPr bwMode="auto">
          <a:xfrm>
            <a:off x="1979613" y="218105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1" name="Oval 65"/>
          <p:cNvSpPr>
            <a:spLocks noChangeArrowheads="1"/>
          </p:cNvSpPr>
          <p:nvPr/>
        </p:nvSpPr>
        <p:spPr bwMode="auto">
          <a:xfrm>
            <a:off x="2195513" y="36939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2" name="Oval 66"/>
          <p:cNvSpPr>
            <a:spLocks noChangeArrowheads="1"/>
          </p:cNvSpPr>
          <p:nvPr/>
        </p:nvSpPr>
        <p:spPr bwMode="auto">
          <a:xfrm>
            <a:off x="2411413" y="455912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3" name="Oval 67"/>
          <p:cNvSpPr>
            <a:spLocks noChangeArrowheads="1"/>
          </p:cNvSpPr>
          <p:nvPr/>
        </p:nvSpPr>
        <p:spPr bwMode="auto">
          <a:xfrm>
            <a:off x="2627313" y="477502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4" name="Oval 68"/>
          <p:cNvSpPr>
            <a:spLocks noChangeArrowheads="1"/>
          </p:cNvSpPr>
          <p:nvPr/>
        </p:nvSpPr>
        <p:spPr bwMode="auto">
          <a:xfrm>
            <a:off x="2843213" y="23985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5" name="Oval 69"/>
          <p:cNvSpPr>
            <a:spLocks noChangeArrowheads="1"/>
          </p:cNvSpPr>
          <p:nvPr/>
        </p:nvSpPr>
        <p:spPr bwMode="auto">
          <a:xfrm>
            <a:off x="3059113" y="32621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6" name="Oval 70"/>
          <p:cNvSpPr>
            <a:spLocks noChangeArrowheads="1"/>
          </p:cNvSpPr>
          <p:nvPr/>
        </p:nvSpPr>
        <p:spPr bwMode="auto">
          <a:xfrm>
            <a:off x="3275013" y="34780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7" name="Oval 71"/>
          <p:cNvSpPr>
            <a:spLocks noChangeArrowheads="1"/>
          </p:cNvSpPr>
          <p:nvPr/>
        </p:nvSpPr>
        <p:spPr bwMode="auto">
          <a:xfrm>
            <a:off x="3490913" y="26144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8" name="Oval 72"/>
          <p:cNvSpPr>
            <a:spLocks noChangeArrowheads="1"/>
          </p:cNvSpPr>
          <p:nvPr/>
        </p:nvSpPr>
        <p:spPr bwMode="auto">
          <a:xfrm>
            <a:off x="3706813" y="43416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09" name="Oval 73"/>
          <p:cNvSpPr>
            <a:spLocks noChangeArrowheads="1"/>
          </p:cNvSpPr>
          <p:nvPr/>
        </p:nvSpPr>
        <p:spPr bwMode="auto">
          <a:xfrm>
            <a:off x="3922713" y="390983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10" name="Oval 74"/>
          <p:cNvSpPr>
            <a:spLocks noChangeArrowheads="1"/>
          </p:cNvSpPr>
          <p:nvPr/>
        </p:nvSpPr>
        <p:spPr bwMode="auto">
          <a:xfrm>
            <a:off x="4140200" y="283033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411" name="Oval 75"/>
          <p:cNvSpPr>
            <a:spLocks noChangeArrowheads="1"/>
          </p:cNvSpPr>
          <p:nvPr/>
        </p:nvSpPr>
        <p:spPr bwMode="auto">
          <a:xfrm>
            <a:off x="4356100" y="304623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422413" name="Group 77"/>
          <p:cNvGrpSpPr>
            <a:grpSpLocks/>
          </p:cNvGrpSpPr>
          <p:nvPr/>
        </p:nvGrpSpPr>
        <p:grpSpPr bwMode="auto">
          <a:xfrm>
            <a:off x="4500569" y="2041351"/>
            <a:ext cx="1398589" cy="2879725"/>
            <a:chOff x="3243" y="890"/>
            <a:chExt cx="881" cy="1814"/>
          </a:xfrm>
        </p:grpSpPr>
        <p:sp>
          <p:nvSpPr>
            <p:cNvPr id="1422414" name="AutoShape 78"/>
            <p:cNvSpPr>
              <a:spLocks noChangeArrowheads="1"/>
            </p:cNvSpPr>
            <p:nvPr/>
          </p:nvSpPr>
          <p:spPr bwMode="auto">
            <a:xfrm>
              <a:off x="3243" y="890"/>
              <a:ext cx="91" cy="1814"/>
            </a:xfrm>
            <a:prstGeom prst="upArrow">
              <a:avLst>
                <a:gd name="adj1" fmla="val 50000"/>
                <a:gd name="adj2" fmla="val 498352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422415" name="Text Box 79"/>
            <p:cNvSpPr txBox="1">
              <a:spLocks noChangeArrowheads="1"/>
            </p:cNvSpPr>
            <p:nvPr/>
          </p:nvSpPr>
          <p:spPr bwMode="auto">
            <a:xfrm>
              <a:off x="3276" y="1447"/>
              <a:ext cx="8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 dirty="0" err="1" smtClean="0">
                  <a:solidFill>
                    <a:srgbClr val="FF3300"/>
                  </a:solidFill>
                </a:rPr>
                <a:t>Sort</a:t>
              </a:r>
              <a:r>
                <a:rPr lang="it-IT" b="1" dirty="0" smtClean="0">
                  <a:solidFill>
                    <a:srgbClr val="FF3300"/>
                  </a:solidFill>
                </a:rPr>
                <a:t> by y</a:t>
              </a:r>
            </a:p>
            <a:p>
              <a:r>
                <a:rPr lang="it-IT" b="1" dirty="0" smtClean="0">
                  <a:solidFill>
                    <a:srgbClr val="FF3300"/>
                  </a:solidFill>
                </a:rPr>
                <a:t>Write x</a:t>
              </a:r>
              <a:endParaRPr lang="it-IT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1422416" name="Text Box 80"/>
          <p:cNvSpPr txBox="1">
            <a:spLocks noChangeArrowheads="1"/>
          </p:cNvSpPr>
          <p:nvPr/>
        </p:nvSpPr>
        <p:spPr bwMode="auto">
          <a:xfrm>
            <a:off x="2051720" y="6453336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99"/>
                </a:solidFill>
              </a:rPr>
              <a:t>T = 2  3  8  7  13  1  14  6  11  10  16  15  12  9  5  4</a:t>
            </a:r>
            <a:r>
              <a:rPr lang="it-IT" b="1" dirty="0"/>
              <a:t> </a:t>
            </a:r>
          </a:p>
        </p:txBody>
      </p:sp>
      <p:sp>
        <p:nvSpPr>
          <p:cNvPr id="1422417" name="Rectangle 81"/>
          <p:cNvSpPr>
            <a:spLocks noChangeArrowheads="1"/>
          </p:cNvSpPr>
          <p:nvPr/>
        </p:nvSpPr>
        <p:spPr bwMode="auto">
          <a:xfrm>
            <a:off x="3458989" y="6145039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1400" b="1">
                <a:solidFill>
                  <a:srgbClr val="FF0000"/>
                </a:solidFill>
                <a:cs typeface="Tahoma" pitchFamily="34" charset="0"/>
              </a:rPr>
              <a:t>              </a:t>
            </a:r>
            <a:r>
              <a:rPr lang="it-IT" sz="1400" b="1">
                <a:solidFill>
                  <a:srgbClr val="009900"/>
                </a:solidFill>
                <a:cs typeface="Tahoma" pitchFamily="34" charset="0"/>
              </a:rPr>
              <a:t>[4,10]</a:t>
            </a:r>
            <a:endParaRPr lang="it-IT" sz="2000" b="1">
              <a:solidFill>
                <a:srgbClr val="009900"/>
              </a:solidFill>
              <a:latin typeface="Arial" pitchFamily="34" charset="0"/>
            </a:endParaRPr>
          </a:p>
        </p:txBody>
      </p:sp>
      <p:grpSp>
        <p:nvGrpSpPr>
          <p:cNvPr id="1422418" name="Group 82"/>
          <p:cNvGrpSpPr>
            <a:grpSpLocks/>
          </p:cNvGrpSpPr>
          <p:nvPr/>
        </p:nvGrpSpPr>
        <p:grpSpPr bwMode="auto">
          <a:xfrm>
            <a:off x="3419867" y="6446664"/>
            <a:ext cx="2952747" cy="358775"/>
            <a:chOff x="2336" y="3748"/>
            <a:chExt cx="1860" cy="226"/>
          </a:xfrm>
        </p:grpSpPr>
        <p:sp>
          <p:nvSpPr>
            <p:cNvPr id="1422419" name="Oval 83"/>
            <p:cNvSpPr>
              <a:spLocks noChangeArrowheads="1"/>
            </p:cNvSpPr>
            <p:nvPr/>
          </p:nvSpPr>
          <p:spPr bwMode="auto">
            <a:xfrm>
              <a:off x="2336" y="3748"/>
              <a:ext cx="226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20" name="Oval 84"/>
            <p:cNvSpPr>
              <a:spLocks noChangeArrowheads="1"/>
            </p:cNvSpPr>
            <p:nvPr/>
          </p:nvSpPr>
          <p:spPr bwMode="auto">
            <a:xfrm>
              <a:off x="3379" y="3748"/>
              <a:ext cx="226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21" name="Oval 85"/>
            <p:cNvSpPr>
              <a:spLocks noChangeArrowheads="1"/>
            </p:cNvSpPr>
            <p:nvPr/>
          </p:nvSpPr>
          <p:spPr bwMode="auto">
            <a:xfrm>
              <a:off x="3651" y="3748"/>
              <a:ext cx="226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22" name="Oval 86"/>
            <p:cNvSpPr>
              <a:spLocks noChangeArrowheads="1"/>
            </p:cNvSpPr>
            <p:nvPr/>
          </p:nvSpPr>
          <p:spPr bwMode="auto">
            <a:xfrm>
              <a:off x="3970" y="3748"/>
              <a:ext cx="226" cy="2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22423" name="Group 87"/>
          <p:cNvGrpSpPr>
            <a:grpSpLocks/>
          </p:cNvGrpSpPr>
          <p:nvPr/>
        </p:nvGrpSpPr>
        <p:grpSpPr bwMode="auto">
          <a:xfrm>
            <a:off x="6156325" y="2833514"/>
            <a:ext cx="1439863" cy="304800"/>
            <a:chOff x="4014" y="1844"/>
            <a:chExt cx="907" cy="192"/>
          </a:xfrm>
        </p:grpSpPr>
        <p:sp>
          <p:nvSpPr>
            <p:cNvPr id="1422424" name="Line 88"/>
            <p:cNvSpPr>
              <a:spLocks noChangeShapeType="1"/>
            </p:cNvSpPr>
            <p:nvPr/>
          </p:nvSpPr>
          <p:spPr bwMode="auto">
            <a:xfrm>
              <a:off x="4014" y="2024"/>
              <a:ext cx="90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25" name="Text Box 89"/>
            <p:cNvSpPr txBox="1">
              <a:spLocks noChangeArrowheads="1"/>
            </p:cNvSpPr>
            <p:nvPr/>
          </p:nvSpPr>
          <p:spPr bwMode="auto">
            <a:xfrm>
              <a:off x="4183" y="1844"/>
              <a:ext cx="4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990033"/>
                  </a:solidFill>
                  <a:latin typeface="Comic Sans MS" pitchFamily="66" charset="0"/>
                </a:rPr>
                <a:t>y-sort</a:t>
              </a:r>
            </a:p>
          </p:txBody>
        </p:sp>
      </p:grpSp>
      <p:grpSp>
        <p:nvGrpSpPr>
          <p:cNvPr id="1422426" name="Group 90"/>
          <p:cNvGrpSpPr>
            <a:grpSpLocks/>
          </p:cNvGrpSpPr>
          <p:nvPr/>
        </p:nvGrpSpPr>
        <p:grpSpPr bwMode="auto">
          <a:xfrm>
            <a:off x="6300788" y="5641801"/>
            <a:ext cx="1439862" cy="304800"/>
            <a:chOff x="4014" y="1844"/>
            <a:chExt cx="907" cy="192"/>
          </a:xfrm>
        </p:grpSpPr>
        <p:sp>
          <p:nvSpPr>
            <p:cNvPr id="1422427" name="Line 91"/>
            <p:cNvSpPr>
              <a:spLocks noChangeShapeType="1"/>
            </p:cNvSpPr>
            <p:nvPr/>
          </p:nvSpPr>
          <p:spPr bwMode="auto">
            <a:xfrm>
              <a:off x="4014" y="2024"/>
              <a:ext cx="90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28" name="Text Box 92"/>
            <p:cNvSpPr txBox="1">
              <a:spLocks noChangeArrowheads="1"/>
            </p:cNvSpPr>
            <p:nvPr/>
          </p:nvSpPr>
          <p:spPr bwMode="auto">
            <a:xfrm>
              <a:off x="4183" y="1844"/>
              <a:ext cx="4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400">
                  <a:solidFill>
                    <a:srgbClr val="990033"/>
                  </a:solidFill>
                  <a:latin typeface="Comic Sans MS" pitchFamily="66" charset="0"/>
                </a:rPr>
                <a:t>x-sort</a:t>
              </a:r>
            </a:p>
          </p:txBody>
        </p:sp>
      </p:grpSp>
      <p:grpSp>
        <p:nvGrpSpPr>
          <p:cNvPr id="1422429" name="Group 93"/>
          <p:cNvGrpSpPr>
            <a:grpSpLocks/>
          </p:cNvGrpSpPr>
          <p:nvPr/>
        </p:nvGrpSpPr>
        <p:grpSpPr bwMode="auto">
          <a:xfrm>
            <a:off x="5148263" y="3409776"/>
            <a:ext cx="3673475" cy="2160588"/>
            <a:chOff x="3288" y="2160"/>
            <a:chExt cx="2314" cy="1361"/>
          </a:xfrm>
        </p:grpSpPr>
        <p:sp>
          <p:nvSpPr>
            <p:cNvPr id="1422430" name="Rectangle 94"/>
            <p:cNvSpPr>
              <a:spLocks noChangeArrowheads="1"/>
            </p:cNvSpPr>
            <p:nvPr/>
          </p:nvSpPr>
          <p:spPr bwMode="auto">
            <a:xfrm>
              <a:off x="4649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1" name="Rectangle 95"/>
            <p:cNvSpPr>
              <a:spLocks noChangeArrowheads="1"/>
            </p:cNvSpPr>
            <p:nvPr/>
          </p:nvSpPr>
          <p:spPr bwMode="auto">
            <a:xfrm>
              <a:off x="3923" y="2160"/>
              <a:ext cx="907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t-IT" b="1"/>
            </a:p>
          </p:txBody>
        </p:sp>
        <p:sp>
          <p:nvSpPr>
            <p:cNvPr id="1422432" name="Rectangle 96"/>
            <p:cNvSpPr>
              <a:spLocks noChangeArrowheads="1"/>
            </p:cNvSpPr>
            <p:nvPr/>
          </p:nvSpPr>
          <p:spPr bwMode="auto">
            <a:xfrm>
              <a:off x="3560" y="2478"/>
              <a:ext cx="454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3" name="Rectangle 97"/>
            <p:cNvSpPr>
              <a:spLocks noChangeArrowheads="1"/>
            </p:cNvSpPr>
            <p:nvPr/>
          </p:nvSpPr>
          <p:spPr bwMode="auto">
            <a:xfrm>
              <a:off x="4830" y="2478"/>
              <a:ext cx="454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4" name="Rectangle 98"/>
            <p:cNvSpPr>
              <a:spLocks noChangeArrowheads="1"/>
            </p:cNvSpPr>
            <p:nvPr/>
          </p:nvSpPr>
          <p:spPr bwMode="auto">
            <a:xfrm>
              <a:off x="3424" y="2795"/>
              <a:ext cx="272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5" name="Rectangle 99"/>
            <p:cNvSpPr>
              <a:spLocks noChangeArrowheads="1"/>
            </p:cNvSpPr>
            <p:nvPr/>
          </p:nvSpPr>
          <p:spPr bwMode="auto">
            <a:xfrm>
              <a:off x="3968" y="2795"/>
              <a:ext cx="273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6" name="Rectangle 100"/>
            <p:cNvSpPr>
              <a:spLocks noChangeArrowheads="1"/>
            </p:cNvSpPr>
            <p:nvPr/>
          </p:nvSpPr>
          <p:spPr bwMode="auto">
            <a:xfrm>
              <a:off x="4603" y="2795"/>
              <a:ext cx="272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7" name="Rectangle 101"/>
            <p:cNvSpPr>
              <a:spLocks noChangeArrowheads="1"/>
            </p:cNvSpPr>
            <p:nvPr/>
          </p:nvSpPr>
          <p:spPr bwMode="auto">
            <a:xfrm>
              <a:off x="5238" y="2795"/>
              <a:ext cx="273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8" name="Rectangle 102"/>
            <p:cNvSpPr>
              <a:spLocks noChangeArrowheads="1"/>
            </p:cNvSpPr>
            <p:nvPr/>
          </p:nvSpPr>
          <p:spPr bwMode="auto">
            <a:xfrm>
              <a:off x="3333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39" name="Rectangle 103"/>
            <p:cNvSpPr>
              <a:spLocks noChangeArrowheads="1"/>
            </p:cNvSpPr>
            <p:nvPr/>
          </p:nvSpPr>
          <p:spPr bwMode="auto">
            <a:xfrm>
              <a:off x="3605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0" name="Rectangle 104"/>
            <p:cNvSpPr>
              <a:spLocks noChangeArrowheads="1"/>
            </p:cNvSpPr>
            <p:nvPr/>
          </p:nvSpPr>
          <p:spPr bwMode="auto">
            <a:xfrm>
              <a:off x="3878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1" name="Rectangle 105"/>
            <p:cNvSpPr>
              <a:spLocks noChangeArrowheads="1"/>
            </p:cNvSpPr>
            <p:nvPr/>
          </p:nvSpPr>
          <p:spPr bwMode="auto">
            <a:xfrm>
              <a:off x="4150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2" name="Rectangle 106"/>
            <p:cNvSpPr>
              <a:spLocks noChangeArrowheads="1"/>
            </p:cNvSpPr>
            <p:nvPr/>
          </p:nvSpPr>
          <p:spPr bwMode="auto">
            <a:xfrm>
              <a:off x="4558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3" name="Rectangle 107"/>
            <p:cNvSpPr>
              <a:spLocks noChangeArrowheads="1"/>
            </p:cNvSpPr>
            <p:nvPr/>
          </p:nvSpPr>
          <p:spPr bwMode="auto">
            <a:xfrm>
              <a:off x="4830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4" name="Rectangle 108"/>
            <p:cNvSpPr>
              <a:spLocks noChangeArrowheads="1"/>
            </p:cNvSpPr>
            <p:nvPr/>
          </p:nvSpPr>
          <p:spPr bwMode="auto">
            <a:xfrm>
              <a:off x="5193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5" name="Rectangle 109"/>
            <p:cNvSpPr>
              <a:spLocks noChangeArrowheads="1"/>
            </p:cNvSpPr>
            <p:nvPr/>
          </p:nvSpPr>
          <p:spPr bwMode="auto">
            <a:xfrm>
              <a:off x="5420" y="3113"/>
              <a:ext cx="136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6" name="Rectangle 110"/>
            <p:cNvSpPr>
              <a:spLocks noChangeArrowheads="1"/>
            </p:cNvSpPr>
            <p:nvPr/>
          </p:nvSpPr>
          <p:spPr bwMode="auto">
            <a:xfrm>
              <a:off x="3288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7" name="Rectangle 111"/>
            <p:cNvSpPr>
              <a:spLocks noChangeArrowheads="1"/>
            </p:cNvSpPr>
            <p:nvPr/>
          </p:nvSpPr>
          <p:spPr bwMode="auto">
            <a:xfrm>
              <a:off x="3424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8" name="Rectangle 112"/>
            <p:cNvSpPr>
              <a:spLocks noChangeArrowheads="1"/>
            </p:cNvSpPr>
            <p:nvPr/>
          </p:nvSpPr>
          <p:spPr bwMode="auto">
            <a:xfrm>
              <a:off x="3560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49" name="Rectangle 113"/>
            <p:cNvSpPr>
              <a:spLocks noChangeArrowheads="1"/>
            </p:cNvSpPr>
            <p:nvPr/>
          </p:nvSpPr>
          <p:spPr bwMode="auto">
            <a:xfrm>
              <a:off x="3696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0" name="Rectangle 114"/>
            <p:cNvSpPr>
              <a:spLocks noChangeArrowheads="1"/>
            </p:cNvSpPr>
            <p:nvPr/>
          </p:nvSpPr>
          <p:spPr bwMode="auto">
            <a:xfrm>
              <a:off x="3833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1" name="Rectangle 115"/>
            <p:cNvSpPr>
              <a:spLocks noChangeArrowheads="1"/>
            </p:cNvSpPr>
            <p:nvPr/>
          </p:nvSpPr>
          <p:spPr bwMode="auto">
            <a:xfrm>
              <a:off x="3968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2" name="Rectangle 116"/>
            <p:cNvSpPr>
              <a:spLocks noChangeArrowheads="1"/>
            </p:cNvSpPr>
            <p:nvPr/>
          </p:nvSpPr>
          <p:spPr bwMode="auto">
            <a:xfrm>
              <a:off x="4105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3" name="Rectangle 117"/>
            <p:cNvSpPr>
              <a:spLocks noChangeArrowheads="1"/>
            </p:cNvSpPr>
            <p:nvPr/>
          </p:nvSpPr>
          <p:spPr bwMode="auto">
            <a:xfrm>
              <a:off x="4241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4" name="Rectangle 118"/>
            <p:cNvSpPr>
              <a:spLocks noChangeArrowheads="1"/>
            </p:cNvSpPr>
            <p:nvPr/>
          </p:nvSpPr>
          <p:spPr bwMode="auto">
            <a:xfrm>
              <a:off x="4513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5" name="Rectangle 119"/>
            <p:cNvSpPr>
              <a:spLocks noChangeArrowheads="1"/>
            </p:cNvSpPr>
            <p:nvPr/>
          </p:nvSpPr>
          <p:spPr bwMode="auto">
            <a:xfrm>
              <a:off x="4785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6" name="Rectangle 120"/>
            <p:cNvSpPr>
              <a:spLocks noChangeArrowheads="1"/>
            </p:cNvSpPr>
            <p:nvPr/>
          </p:nvSpPr>
          <p:spPr bwMode="auto">
            <a:xfrm>
              <a:off x="4921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7" name="Rectangle 121"/>
            <p:cNvSpPr>
              <a:spLocks noChangeArrowheads="1"/>
            </p:cNvSpPr>
            <p:nvPr/>
          </p:nvSpPr>
          <p:spPr bwMode="auto">
            <a:xfrm>
              <a:off x="5103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8" name="Rectangle 122"/>
            <p:cNvSpPr>
              <a:spLocks noChangeArrowheads="1"/>
            </p:cNvSpPr>
            <p:nvPr/>
          </p:nvSpPr>
          <p:spPr bwMode="auto">
            <a:xfrm>
              <a:off x="5239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59" name="Rectangle 123"/>
            <p:cNvSpPr>
              <a:spLocks noChangeArrowheads="1"/>
            </p:cNvSpPr>
            <p:nvPr/>
          </p:nvSpPr>
          <p:spPr bwMode="auto">
            <a:xfrm>
              <a:off x="5375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60" name="Rectangle 124"/>
            <p:cNvSpPr>
              <a:spLocks noChangeArrowheads="1"/>
            </p:cNvSpPr>
            <p:nvPr/>
          </p:nvSpPr>
          <p:spPr bwMode="auto">
            <a:xfrm>
              <a:off x="5511" y="3385"/>
              <a:ext cx="91" cy="1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22461" name="Group 125"/>
          <p:cNvGrpSpPr>
            <a:grpSpLocks/>
          </p:cNvGrpSpPr>
          <p:nvPr/>
        </p:nvGrpSpPr>
        <p:grpSpPr bwMode="auto">
          <a:xfrm>
            <a:off x="5940425" y="3625676"/>
            <a:ext cx="1944688" cy="1728788"/>
            <a:chOff x="3787" y="2296"/>
            <a:chExt cx="1225" cy="1089"/>
          </a:xfrm>
        </p:grpSpPr>
        <p:sp>
          <p:nvSpPr>
            <p:cNvPr id="1422462" name="Line 126"/>
            <p:cNvSpPr>
              <a:spLocks noChangeShapeType="1"/>
            </p:cNvSpPr>
            <p:nvPr/>
          </p:nvSpPr>
          <p:spPr bwMode="auto">
            <a:xfrm flipH="1">
              <a:off x="3787" y="2296"/>
              <a:ext cx="545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3" name="Line 127"/>
            <p:cNvSpPr>
              <a:spLocks noChangeShapeType="1"/>
            </p:cNvSpPr>
            <p:nvPr/>
          </p:nvSpPr>
          <p:spPr bwMode="auto">
            <a:xfrm>
              <a:off x="3787" y="2614"/>
              <a:ext cx="272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4" name="Line 128"/>
            <p:cNvSpPr>
              <a:spLocks noChangeShapeType="1"/>
            </p:cNvSpPr>
            <p:nvPr/>
          </p:nvSpPr>
          <p:spPr bwMode="auto">
            <a:xfrm flipH="1">
              <a:off x="3923" y="2931"/>
              <a:ext cx="182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5" name="Line 129"/>
            <p:cNvSpPr>
              <a:spLocks noChangeShapeType="1"/>
            </p:cNvSpPr>
            <p:nvPr/>
          </p:nvSpPr>
          <p:spPr bwMode="auto">
            <a:xfrm flipH="1">
              <a:off x="3878" y="3249"/>
              <a:ext cx="45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6" name="Line 130"/>
            <p:cNvSpPr>
              <a:spLocks noChangeShapeType="1"/>
            </p:cNvSpPr>
            <p:nvPr/>
          </p:nvSpPr>
          <p:spPr bwMode="auto">
            <a:xfrm>
              <a:off x="4332" y="2296"/>
              <a:ext cx="680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7" name="Line 131"/>
            <p:cNvSpPr>
              <a:spLocks noChangeShapeType="1"/>
            </p:cNvSpPr>
            <p:nvPr/>
          </p:nvSpPr>
          <p:spPr bwMode="auto">
            <a:xfrm flipV="1">
              <a:off x="4740" y="2614"/>
              <a:ext cx="272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8" name="Line 132"/>
            <p:cNvSpPr>
              <a:spLocks noChangeShapeType="1"/>
            </p:cNvSpPr>
            <p:nvPr/>
          </p:nvSpPr>
          <p:spPr bwMode="auto">
            <a:xfrm flipH="1" flipV="1">
              <a:off x="4740" y="2931"/>
              <a:ext cx="181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2469" name="Line 133"/>
            <p:cNvSpPr>
              <a:spLocks noChangeShapeType="1"/>
            </p:cNvSpPr>
            <p:nvPr/>
          </p:nvSpPr>
          <p:spPr bwMode="auto">
            <a:xfrm flipH="1" flipV="1">
              <a:off x="4876" y="3249"/>
              <a:ext cx="9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22470" name="Group 134"/>
          <p:cNvGrpSpPr>
            <a:grpSpLocks/>
          </p:cNvGrpSpPr>
          <p:nvPr/>
        </p:nvGrpSpPr>
        <p:grpSpPr bwMode="auto">
          <a:xfrm>
            <a:off x="5940425" y="5281439"/>
            <a:ext cx="1944688" cy="563562"/>
            <a:chOff x="3787" y="3339"/>
            <a:chExt cx="1225" cy="355"/>
          </a:xfrm>
        </p:grpSpPr>
        <p:sp>
          <p:nvSpPr>
            <p:cNvPr id="1422471" name="Rectangle 135"/>
            <p:cNvSpPr>
              <a:spLocks noChangeArrowheads="1"/>
            </p:cNvSpPr>
            <p:nvPr/>
          </p:nvSpPr>
          <p:spPr bwMode="auto">
            <a:xfrm>
              <a:off x="3833" y="3339"/>
              <a:ext cx="1179" cy="22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72" name="Text Box 136"/>
            <p:cNvSpPr txBox="1">
              <a:spLocks noChangeArrowheads="1"/>
            </p:cNvSpPr>
            <p:nvPr/>
          </p:nvSpPr>
          <p:spPr bwMode="auto">
            <a:xfrm>
              <a:off x="3787" y="3521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it-IT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22473" name="Group 137"/>
          <p:cNvGrpSpPr>
            <a:grpSpLocks/>
          </p:cNvGrpSpPr>
          <p:nvPr/>
        </p:nvGrpSpPr>
        <p:grpSpPr bwMode="auto">
          <a:xfrm>
            <a:off x="6229350" y="5352876"/>
            <a:ext cx="1439863" cy="215900"/>
            <a:chOff x="3969" y="3385"/>
            <a:chExt cx="907" cy="136"/>
          </a:xfrm>
        </p:grpSpPr>
        <p:sp>
          <p:nvSpPr>
            <p:cNvPr id="1422474" name="Rectangle 138"/>
            <p:cNvSpPr>
              <a:spLocks noChangeArrowheads="1"/>
            </p:cNvSpPr>
            <p:nvPr/>
          </p:nvSpPr>
          <p:spPr bwMode="auto">
            <a:xfrm>
              <a:off x="4785" y="3385"/>
              <a:ext cx="91" cy="13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75" name="Rectangle 139"/>
            <p:cNvSpPr>
              <a:spLocks noChangeArrowheads="1"/>
            </p:cNvSpPr>
            <p:nvPr/>
          </p:nvSpPr>
          <p:spPr bwMode="auto">
            <a:xfrm>
              <a:off x="4649" y="3385"/>
              <a:ext cx="91" cy="13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76" name="Rectangle 140"/>
            <p:cNvSpPr>
              <a:spLocks noChangeArrowheads="1"/>
            </p:cNvSpPr>
            <p:nvPr/>
          </p:nvSpPr>
          <p:spPr bwMode="auto">
            <a:xfrm>
              <a:off x="3969" y="3385"/>
              <a:ext cx="91" cy="13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77" name="Rectangle 141"/>
            <p:cNvSpPr>
              <a:spLocks noChangeArrowheads="1"/>
            </p:cNvSpPr>
            <p:nvPr/>
          </p:nvSpPr>
          <p:spPr bwMode="auto">
            <a:xfrm>
              <a:off x="4105" y="3385"/>
              <a:ext cx="91" cy="136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22478" name="Group 142"/>
          <p:cNvGrpSpPr>
            <a:grpSpLocks/>
          </p:cNvGrpSpPr>
          <p:nvPr/>
        </p:nvGrpSpPr>
        <p:grpSpPr bwMode="auto">
          <a:xfrm>
            <a:off x="5956300" y="5324301"/>
            <a:ext cx="2006600" cy="269875"/>
            <a:chOff x="3797" y="3321"/>
            <a:chExt cx="1264" cy="170"/>
          </a:xfrm>
        </p:grpSpPr>
        <p:sp>
          <p:nvSpPr>
            <p:cNvPr id="1422479" name="Text Box 143"/>
            <p:cNvSpPr txBox="1">
              <a:spLocks noChangeArrowheads="1"/>
            </p:cNvSpPr>
            <p:nvPr/>
          </p:nvSpPr>
          <p:spPr bwMode="auto">
            <a:xfrm>
              <a:off x="3797" y="3321"/>
              <a:ext cx="1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000" b="1"/>
                <a:t>5</a:t>
              </a:r>
            </a:p>
          </p:txBody>
        </p:sp>
        <p:sp>
          <p:nvSpPr>
            <p:cNvPr id="1422480" name="Text Box 144"/>
            <p:cNvSpPr txBox="1">
              <a:spLocks noChangeArrowheads="1"/>
            </p:cNvSpPr>
            <p:nvPr/>
          </p:nvSpPr>
          <p:spPr bwMode="auto">
            <a:xfrm>
              <a:off x="4853" y="3347"/>
              <a:ext cx="2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900" b="1" dirty="0"/>
                <a:t>12</a:t>
              </a:r>
            </a:p>
          </p:txBody>
        </p:sp>
      </p:grpSp>
      <p:sp>
        <p:nvSpPr>
          <p:cNvPr id="1422481" name="Text Box 145"/>
          <p:cNvSpPr txBox="1">
            <a:spLocks noChangeArrowheads="1"/>
          </p:cNvSpPr>
          <p:nvPr/>
        </p:nvSpPr>
        <p:spPr bwMode="auto">
          <a:xfrm>
            <a:off x="6192838" y="3409776"/>
            <a:ext cx="1231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800" b="1"/>
              <a:t>7  13  1  14  6  11 10</a:t>
            </a:r>
          </a:p>
        </p:txBody>
      </p:sp>
      <p:grpSp>
        <p:nvGrpSpPr>
          <p:cNvPr id="1422482" name="Group 146"/>
          <p:cNvGrpSpPr>
            <a:grpSpLocks/>
          </p:cNvGrpSpPr>
          <p:nvPr/>
        </p:nvGrpSpPr>
        <p:grpSpPr bwMode="auto">
          <a:xfrm>
            <a:off x="5651500" y="3913023"/>
            <a:ext cx="2878138" cy="215901"/>
            <a:chOff x="3560" y="1200"/>
            <a:chExt cx="1813" cy="136"/>
          </a:xfrm>
        </p:grpSpPr>
        <p:sp>
          <p:nvSpPr>
            <p:cNvPr id="1422483" name="Text Box 147"/>
            <p:cNvSpPr txBox="1">
              <a:spLocks noChangeArrowheads="1"/>
            </p:cNvSpPr>
            <p:nvPr/>
          </p:nvSpPr>
          <p:spPr bwMode="auto">
            <a:xfrm>
              <a:off x="3560" y="1200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it-IT" sz="800" b="1" dirty="0"/>
                <a:t>7  1  6</a:t>
              </a:r>
            </a:p>
          </p:txBody>
        </p:sp>
        <p:sp>
          <p:nvSpPr>
            <p:cNvPr id="1422484" name="Text Box 148"/>
            <p:cNvSpPr txBox="1">
              <a:spLocks noChangeArrowheads="1"/>
            </p:cNvSpPr>
            <p:nvPr/>
          </p:nvSpPr>
          <p:spPr bwMode="auto">
            <a:xfrm>
              <a:off x="4784" y="1200"/>
              <a:ext cx="5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it-IT" sz="700" b="1"/>
                <a:t>13 14 11 10</a:t>
              </a:r>
            </a:p>
          </p:txBody>
        </p:sp>
      </p:grpSp>
      <p:sp>
        <p:nvSpPr>
          <p:cNvPr id="1422485" name="Rectangle 149"/>
          <p:cNvSpPr>
            <a:spLocks noChangeArrowheads="1"/>
          </p:cNvSpPr>
          <p:nvPr/>
        </p:nvSpPr>
        <p:spPr bwMode="auto">
          <a:xfrm>
            <a:off x="3491880" y="6145039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cs typeface="Tahoma" pitchFamily="34" charset="0"/>
              </a:rPr>
              <a:t>[5,12]</a:t>
            </a:r>
            <a:r>
              <a:rPr lang="it-IT" sz="1400" b="1" dirty="0">
                <a:solidFill>
                  <a:srgbClr val="CC0066"/>
                </a:solidFill>
                <a:cs typeface="Tahoma" pitchFamily="34" charset="0"/>
              </a:rPr>
              <a:t> </a:t>
            </a:r>
            <a:r>
              <a:rPr lang="it-IT" sz="1400" b="1" dirty="0" smtClean="0">
                <a:cs typeface="Tahoma" pitchFamily="34" charset="0"/>
              </a:rPr>
              <a:t>x</a:t>
            </a:r>
            <a:endParaRPr lang="it-IT" sz="20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1422486" name="Text Box 150"/>
          <p:cNvSpPr txBox="1">
            <a:spLocks noChangeArrowheads="1"/>
          </p:cNvSpPr>
          <p:nvPr/>
        </p:nvSpPr>
        <p:spPr bwMode="auto">
          <a:xfrm>
            <a:off x="6649684" y="3080114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T</a:t>
            </a:r>
          </a:p>
        </p:txBody>
      </p:sp>
      <p:sp>
        <p:nvSpPr>
          <p:cNvPr id="1422488" name="AutoShape 152"/>
          <p:cNvSpPr>
            <a:spLocks noChangeArrowheads="1"/>
          </p:cNvSpPr>
          <p:nvPr/>
        </p:nvSpPr>
        <p:spPr bwMode="auto">
          <a:xfrm>
            <a:off x="5953960" y="260453"/>
            <a:ext cx="2808288" cy="792163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WT + Rank&amp;Select </a:t>
            </a:r>
          </a:p>
          <a:p>
            <a:pPr algn="ctr"/>
            <a:r>
              <a:rPr lang="it-IT" sz="2000" b="1">
                <a:solidFill>
                  <a:schemeClr val="bg1"/>
                </a:solidFill>
              </a:rPr>
              <a:t>solves 2D-range</a:t>
            </a:r>
          </a:p>
        </p:txBody>
      </p:sp>
      <p:grpSp>
        <p:nvGrpSpPr>
          <p:cNvPr id="1422489" name="Group 153"/>
          <p:cNvGrpSpPr>
            <a:grpSpLocks/>
          </p:cNvGrpSpPr>
          <p:nvPr/>
        </p:nvGrpSpPr>
        <p:grpSpPr bwMode="auto">
          <a:xfrm>
            <a:off x="1403350" y="3049414"/>
            <a:ext cx="2160588" cy="1581150"/>
            <a:chOff x="884" y="1525"/>
            <a:chExt cx="1361" cy="996"/>
          </a:xfrm>
        </p:grpSpPr>
        <p:sp>
          <p:nvSpPr>
            <p:cNvPr id="1422490" name="Rectangle 154"/>
            <p:cNvSpPr>
              <a:spLocks noChangeArrowheads="1"/>
            </p:cNvSpPr>
            <p:nvPr/>
          </p:nvSpPr>
          <p:spPr bwMode="auto">
            <a:xfrm>
              <a:off x="1292" y="1704"/>
              <a:ext cx="953" cy="817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50800" cap="rnd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2491" name="Text Box 155"/>
            <p:cNvSpPr txBox="1">
              <a:spLocks noChangeArrowheads="1"/>
            </p:cNvSpPr>
            <p:nvPr/>
          </p:nvSpPr>
          <p:spPr bwMode="auto">
            <a:xfrm>
              <a:off x="1383" y="1525"/>
              <a:ext cx="4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rgbClr val="FF3300"/>
                  </a:solidFill>
                </a:rPr>
                <a:t>[5,12]</a:t>
              </a:r>
            </a:p>
          </p:txBody>
        </p:sp>
        <p:sp>
          <p:nvSpPr>
            <p:cNvPr id="1422492" name="Text Box 156"/>
            <p:cNvSpPr txBox="1">
              <a:spLocks noChangeArrowheads="1"/>
            </p:cNvSpPr>
            <p:nvPr/>
          </p:nvSpPr>
          <p:spPr bwMode="auto">
            <a:xfrm>
              <a:off x="884" y="1979"/>
              <a:ext cx="4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rgbClr val="339933"/>
                  </a:solidFill>
                </a:rPr>
                <a:t>[4,10]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949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2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2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42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42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2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2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2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42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52" grpId="0" animBg="1"/>
      <p:bldP spid="1422416" grpId="0"/>
      <p:bldP spid="1422481" grpId="0"/>
      <p:bldP spid="1422486" grpId="0"/>
      <p:bldP spid="1422486" grpId="1"/>
      <p:bldP spid="14224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7092280" y="4293096"/>
            <a:ext cx="1080120" cy="68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22352" name="Rectangle 16"/>
          <p:cNvSpPr>
            <a:spLocks noChangeArrowheads="1"/>
          </p:cNvSpPr>
          <p:nvPr/>
        </p:nvSpPr>
        <p:spPr bwMode="auto">
          <a:xfrm>
            <a:off x="1763688" y="1844824"/>
            <a:ext cx="1224136" cy="3603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223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17453" y="766867"/>
            <a:ext cx="7772400" cy="576262"/>
          </a:xfrm>
        </p:spPr>
        <p:txBody>
          <a:bodyPr/>
          <a:lstStyle/>
          <a:p>
            <a:r>
              <a:rPr lang="it-IT" sz="3000" dirty="0" err="1" smtClean="0">
                <a:solidFill>
                  <a:srgbClr val="000099"/>
                </a:solidFill>
              </a:rPr>
              <a:t>String</a:t>
            </a:r>
            <a:r>
              <a:rPr lang="it-IT" sz="3000" dirty="0" smtClean="0">
                <a:solidFill>
                  <a:srgbClr val="000099"/>
                </a:solidFill>
              </a:rPr>
              <a:t> </a:t>
            </a:r>
            <a:r>
              <a:rPr lang="it-IT" sz="3000" dirty="0" err="1" smtClean="0">
                <a:solidFill>
                  <a:srgbClr val="000099"/>
                </a:solidFill>
              </a:rPr>
              <a:t>search</a:t>
            </a:r>
            <a:r>
              <a:rPr lang="it-IT" sz="3000" dirty="0" smtClean="0">
                <a:solidFill>
                  <a:srgbClr val="000099"/>
                </a:solidFill>
              </a:rPr>
              <a:t> vs 2D-range </a:t>
            </a:r>
            <a:r>
              <a:rPr lang="it-IT" sz="3000" dirty="0" err="1">
                <a:solidFill>
                  <a:srgbClr val="000099"/>
                </a:solidFill>
              </a:rPr>
              <a:t>search</a:t>
            </a:r>
            <a:r>
              <a:rPr lang="it-IT" sz="2600" dirty="0"/>
              <a:t>	</a:t>
            </a:r>
            <a:endParaRPr lang="en-US" sz="1700" dirty="0"/>
          </a:p>
        </p:txBody>
      </p:sp>
      <p:sp>
        <p:nvSpPr>
          <p:cNvPr id="1422416" name="Text Box 80"/>
          <p:cNvSpPr txBox="1">
            <a:spLocks noChangeArrowheads="1"/>
          </p:cNvSpPr>
          <p:nvPr/>
        </p:nvSpPr>
        <p:spPr bwMode="auto">
          <a:xfrm>
            <a:off x="738579" y="1844824"/>
            <a:ext cx="3206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99"/>
                </a:solidFill>
              </a:rPr>
              <a:t>T = </a:t>
            </a:r>
            <a:r>
              <a:rPr lang="it-IT" dirty="0" smtClean="0">
                <a:solidFill>
                  <a:srgbClr val="000099"/>
                </a:solidFill>
              </a:rPr>
              <a:t>a b r a c a d r a b r a</a:t>
            </a:r>
          </a:p>
          <a:p>
            <a:r>
              <a:rPr lang="it-IT" sz="1100" b="1" dirty="0">
                <a:solidFill>
                  <a:srgbClr val="000099"/>
                </a:solidFill>
              </a:rPr>
              <a:t> </a:t>
            </a:r>
            <a:r>
              <a:rPr lang="it-IT" sz="1100" b="1" dirty="0" smtClean="0">
                <a:solidFill>
                  <a:srgbClr val="000099"/>
                </a:solidFill>
              </a:rPr>
              <a:t>          1   2   3   4   5   6   7  8   9  10 11 12</a:t>
            </a:r>
            <a:endParaRPr lang="it-IT" sz="1100" b="1" dirty="0"/>
          </a:p>
        </p:txBody>
      </p:sp>
      <p:sp>
        <p:nvSpPr>
          <p:cNvPr id="154" name="Rettangolo 153"/>
          <p:cNvSpPr/>
          <p:nvPr/>
        </p:nvSpPr>
        <p:spPr>
          <a:xfrm>
            <a:off x="107504" y="2636912"/>
            <a:ext cx="583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suffix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array for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T[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i,n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position SA[j]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j,i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i="1" dirty="0" smtClean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</a:t>
            </a:r>
            <a:r>
              <a:rPr lang="en-US" sz="1800" i="1" dirty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P[1,p</a:t>
            </a:r>
            <a:r>
              <a:rPr lang="en-US" sz="1800" i="1" dirty="0" smtClean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(=ra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800" i="1" dirty="0" smtClean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T[</a:t>
            </a:r>
            <a:r>
              <a:rPr lang="en-US" sz="1800" i="1" dirty="0" err="1" smtClean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s,e</a:t>
            </a:r>
            <a:r>
              <a:rPr lang="en-US" sz="1800" i="1" dirty="0" smtClean="0">
                <a:solidFill>
                  <a:srgbClr val="00A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(T[3,8])</a:t>
            </a:r>
            <a:endParaRPr lang="it-IT" sz="1800" i="1" dirty="0" smtClean="0">
              <a:solidFill>
                <a:srgbClr val="00A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in the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Suffix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Array, and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[L,R] of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suffixes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prefixed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P 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(=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[10,12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2D-range </a:t>
            </a:r>
            <a:r>
              <a:rPr lang="it-IT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it-IT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[L, R] x [s, e-p+1]</a:t>
            </a:r>
          </a:p>
          <a:p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[10,12] x [3, 7=8-2+1]  </a:t>
            </a:r>
            <a:r>
              <a:rPr lang="it-IT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(12,3)</a:t>
            </a:r>
            <a:endParaRPr lang="it-IT" sz="1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it-IT" sz="18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1835696" y="5949280"/>
            <a:ext cx="5616624" cy="792088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Prefix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search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over multi-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attributes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5832140" y="2025005"/>
            <a:ext cx="3240360" cy="30243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Pos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  SA   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suffix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   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point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/>
              <a:tabLst/>
            </a:pPr>
            <a:r>
              <a:rPr lang="it-IT" sz="1400" dirty="0" smtClean="0"/>
              <a:t>      12       a                       1,12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/>
              <a:tabLst/>
            </a:pPr>
            <a:r>
              <a:rPr lang="it-IT" sz="1400" dirty="0" smtClean="0"/>
              <a:t>      9        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abra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     2,9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lain"/>
              <a:tabLst/>
            </a:pPr>
            <a:r>
              <a:rPr lang="it-IT" sz="1400" dirty="0" smtClean="0"/>
              <a:t>      1        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abracadabra      3,1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 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4        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acadrabra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4,4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/>
              <a:t>5          6         </a:t>
            </a:r>
            <a:r>
              <a:rPr lang="it-IT" sz="1400" dirty="0" err="1" smtClean="0"/>
              <a:t>adrabra</a:t>
            </a:r>
            <a:r>
              <a:rPr lang="it-IT" sz="1400" dirty="0" smtClean="0"/>
              <a:t>             5,6</a:t>
            </a:r>
            <a:endParaRPr lang="it-IT" sz="14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          10       bra                    6,10 </a:t>
            </a:r>
          </a:p>
          <a:p>
            <a:r>
              <a:rPr lang="it-IT" sz="1400" dirty="0" smtClean="0"/>
              <a:t>7          2         </a:t>
            </a:r>
            <a:r>
              <a:rPr lang="it-IT" sz="1400" dirty="0" err="1" smtClean="0"/>
              <a:t>bracadabra</a:t>
            </a:r>
            <a:r>
              <a:rPr lang="it-IT" sz="1400" dirty="0" smtClean="0"/>
              <a:t>        7,2</a:t>
            </a:r>
          </a:p>
          <a:p>
            <a:r>
              <a:rPr lang="it-IT" sz="1400" dirty="0" smtClean="0"/>
              <a:t>8          5         </a:t>
            </a:r>
            <a:r>
              <a:rPr lang="it-IT" sz="1400" dirty="0" err="1" smtClean="0"/>
              <a:t>cadabra</a:t>
            </a:r>
            <a:r>
              <a:rPr lang="it-IT" sz="1400" dirty="0" smtClean="0"/>
              <a:t>             8,5</a:t>
            </a:r>
            <a:endParaRPr lang="it-IT" sz="1400" dirty="0"/>
          </a:p>
          <a:p>
            <a:r>
              <a:rPr lang="it-IT" sz="1400" dirty="0" smtClean="0"/>
              <a:t>9          7         </a:t>
            </a:r>
            <a:r>
              <a:rPr lang="it-IT" sz="1400" dirty="0" err="1"/>
              <a:t>d</a:t>
            </a:r>
            <a:r>
              <a:rPr lang="it-IT" sz="1400" dirty="0" err="1" smtClean="0"/>
              <a:t>abra</a:t>
            </a:r>
            <a:r>
              <a:rPr lang="it-IT" sz="1400" dirty="0" smtClean="0"/>
              <a:t>                9,7</a:t>
            </a:r>
            <a:endParaRPr lang="it-IT" sz="1400" dirty="0"/>
          </a:p>
          <a:p>
            <a:r>
              <a:rPr lang="it-IT" sz="1400" dirty="0" smtClean="0"/>
              <a:t>10        11       </a:t>
            </a:r>
            <a:r>
              <a:rPr lang="it-IT" sz="1400" dirty="0"/>
              <a:t>r</a:t>
            </a:r>
            <a:r>
              <a:rPr lang="it-IT" sz="1400" dirty="0" smtClean="0"/>
              <a:t>a                     10,11</a:t>
            </a:r>
            <a:endParaRPr lang="it-IT" sz="1400" dirty="0"/>
          </a:p>
          <a:p>
            <a:r>
              <a:rPr lang="it-IT" sz="1400" dirty="0" smtClean="0"/>
              <a:t>11        8         </a:t>
            </a:r>
            <a:r>
              <a:rPr lang="it-IT" sz="1400" dirty="0" err="1"/>
              <a:t>r</a:t>
            </a:r>
            <a:r>
              <a:rPr lang="it-IT" sz="1400" dirty="0" err="1" smtClean="0"/>
              <a:t>abra</a:t>
            </a:r>
            <a:r>
              <a:rPr lang="it-IT" sz="1400" dirty="0" smtClean="0"/>
              <a:t>                11,8</a:t>
            </a:r>
            <a:endParaRPr lang="it-IT" sz="1400" dirty="0"/>
          </a:p>
          <a:p>
            <a:r>
              <a:rPr lang="it-IT" sz="1400" dirty="0" smtClean="0"/>
              <a:t>12        3         </a:t>
            </a:r>
            <a:r>
              <a:rPr lang="it-IT" sz="1400" dirty="0" err="1"/>
              <a:t>r</a:t>
            </a:r>
            <a:r>
              <a:rPr lang="it-IT" sz="1400" dirty="0" err="1" smtClean="0"/>
              <a:t>acadabra</a:t>
            </a:r>
            <a:r>
              <a:rPr lang="it-IT" sz="1400" dirty="0" smtClean="0"/>
              <a:t>         12,3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8289853" y="1628800"/>
            <a:ext cx="818651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61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2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22352" grpId="0" animBg="1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772400" cy="503238"/>
          </a:xfrm>
        </p:spPr>
        <p:txBody>
          <a:bodyPr/>
          <a:lstStyle/>
          <a:p>
            <a:r>
              <a:rPr lang="it-IT" altLang="en-US" smtClean="0">
                <a:solidFill>
                  <a:srgbClr val="000099"/>
                </a:solidFill>
              </a:rPr>
              <a:t>A basic problem !</a:t>
            </a:r>
            <a:endParaRPr lang="it-IT" altLang="en-US" sz="2800" smtClean="0">
              <a:solidFill>
                <a:srgbClr val="000099"/>
              </a:solidFill>
            </a:endParaRPr>
          </a:p>
        </p:txBody>
      </p: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755650" y="1863725"/>
            <a:ext cx="7920038" cy="479425"/>
            <a:chOff x="657" y="1033"/>
            <a:chExt cx="4198" cy="302"/>
          </a:xfrm>
        </p:grpSpPr>
        <p:sp>
          <p:nvSpPr>
            <p:cNvPr id="19461" name="Rectangle 21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19462" name="Group 22"/>
            <p:cNvGrpSpPr>
              <a:grpSpLocks/>
            </p:cNvGrpSpPr>
            <p:nvPr/>
          </p:nvGrpSpPr>
          <p:grpSpPr bwMode="auto">
            <a:xfrm>
              <a:off x="657" y="1033"/>
              <a:ext cx="4198" cy="288"/>
              <a:chOff x="657" y="1033"/>
              <a:chExt cx="4198" cy="288"/>
            </a:xfrm>
          </p:grpSpPr>
          <p:sp>
            <p:nvSpPr>
              <p:cNvPr id="19463" name="Text Box 23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39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Abaco#Battle#Car#Cold#Cod#Defense#Google#Yahoo#....</a:t>
                </a:r>
              </a:p>
            </p:txBody>
          </p:sp>
          <p:sp>
            <p:nvSpPr>
              <p:cNvPr id="19464" name="Text Box 24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T</a:t>
                </a:r>
              </a:p>
            </p:txBody>
          </p:sp>
        </p:grpSp>
      </p:grpSp>
      <p:sp>
        <p:nvSpPr>
          <p:cNvPr id="1203250" name="Text Box 50"/>
          <p:cNvSpPr txBox="1">
            <a:spLocks noChangeArrowheads="1"/>
          </p:cNvSpPr>
          <p:nvPr/>
        </p:nvSpPr>
        <p:spPr bwMode="auto">
          <a:xfrm>
            <a:off x="539750" y="2582863"/>
            <a:ext cx="8569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000">
                <a:solidFill>
                  <a:srgbClr val="990033"/>
                </a:solidFill>
              </a:rPr>
              <a:t> Array of pointers</a:t>
            </a:r>
          </a:p>
          <a:p>
            <a:pPr lvl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000"/>
              <a:t> (log m) bits per string = (n log m) bits= 32 n bits.</a:t>
            </a:r>
          </a:p>
          <a:p>
            <a:pPr lvl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000"/>
              <a:t> We could drop the separating NULL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en-US" sz="28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it-IT" altLang="en-US" sz="2400">
              <a:solidFill>
                <a:srgbClr val="CC33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en-US" sz="2400">
                <a:solidFill>
                  <a:srgbClr val="CC33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Independent of string-length distribution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J"/>
            </a:pPr>
            <a:r>
              <a:rPr lang="it-IT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 It is effective for few strings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it-IT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 It is bad for medium/large sets of strings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endParaRPr lang="it-IT" altLang="en-US" sz="200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9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0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0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0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20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20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17453" y="766867"/>
            <a:ext cx="7772400" cy="576262"/>
          </a:xfrm>
        </p:spPr>
        <p:txBody>
          <a:bodyPr/>
          <a:lstStyle/>
          <a:p>
            <a:r>
              <a:rPr lang="it-IT" sz="3000" dirty="0" err="1" smtClean="0">
                <a:solidFill>
                  <a:srgbClr val="000099"/>
                </a:solidFill>
              </a:rPr>
              <a:t>Prefix</a:t>
            </a:r>
            <a:r>
              <a:rPr lang="it-IT" sz="3000" dirty="0" smtClean="0">
                <a:solidFill>
                  <a:srgbClr val="000099"/>
                </a:solidFill>
              </a:rPr>
              <a:t> </a:t>
            </a:r>
            <a:r>
              <a:rPr lang="it-IT" sz="3000" dirty="0" err="1" smtClean="0">
                <a:solidFill>
                  <a:srgbClr val="000099"/>
                </a:solidFill>
              </a:rPr>
              <a:t>search</a:t>
            </a:r>
            <a:r>
              <a:rPr lang="it-IT" sz="3000" dirty="0" smtClean="0">
                <a:solidFill>
                  <a:srgbClr val="000099"/>
                </a:solidFill>
              </a:rPr>
              <a:t> vs 2D-range </a:t>
            </a:r>
            <a:r>
              <a:rPr lang="it-IT" sz="3000" dirty="0" err="1">
                <a:solidFill>
                  <a:srgbClr val="000099"/>
                </a:solidFill>
              </a:rPr>
              <a:t>search</a:t>
            </a:r>
            <a:r>
              <a:rPr lang="it-IT" sz="2600" dirty="0"/>
              <a:t>	</a:t>
            </a:r>
            <a:endParaRPr lang="en-US" sz="1700" dirty="0"/>
          </a:p>
        </p:txBody>
      </p:sp>
      <p:sp>
        <p:nvSpPr>
          <p:cNvPr id="154" name="Rettangolo 153"/>
          <p:cNvSpPr/>
          <p:nvPr/>
        </p:nvSpPr>
        <p:spPr>
          <a:xfrm>
            <a:off x="395536" y="1916832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dictionary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records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&lt;s1[i], s2[i]&gt;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tries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s1’s and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s2’s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strings</a:t>
            </a:r>
            <a:endParaRPr lang="it-IT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leaves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it-IT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</a:t>
            </a:r>
            <a:r>
              <a:rPr lang="it-IT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right</a:t>
            </a: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6116328" y="2996952"/>
            <a:ext cx="2771800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&lt;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ugo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rossi&gt;, &lt;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uto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blu&gt;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&lt;caio, </a:t>
            </a:r>
            <a:r>
              <a:rPr lang="it-IT" sz="1600" dirty="0" err="1" smtClean="0"/>
              <a:t>rod</a:t>
            </a:r>
            <a:r>
              <a:rPr lang="it-IT" sz="1600" dirty="0" smtClean="0"/>
              <a:t>&gt;, &lt;</a:t>
            </a:r>
            <a:r>
              <a:rPr lang="it-IT" sz="1600" dirty="0" err="1" smtClean="0"/>
              <a:t>ivo</a:t>
            </a:r>
            <a:r>
              <a:rPr lang="it-IT" sz="1600" dirty="0" smtClean="0"/>
              <a:t>, bleu&gt;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56300" r="9050"/>
          <a:stretch/>
        </p:blipFill>
        <p:spPr>
          <a:xfrm>
            <a:off x="1187623" y="4148598"/>
            <a:ext cx="6314605" cy="270940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48064" y="4797152"/>
            <a:ext cx="308098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53" name="Rectangle 17"/>
          <p:cNvSpPr>
            <a:spLocks noGrp="1" noChangeArrowheads="1"/>
          </p:cNvSpPr>
          <p:nvPr>
            <p:ph type="title"/>
          </p:nvPr>
        </p:nvSpPr>
        <p:spPr>
          <a:xfrm>
            <a:off x="517453" y="766867"/>
            <a:ext cx="7772400" cy="576262"/>
          </a:xfrm>
        </p:spPr>
        <p:txBody>
          <a:bodyPr/>
          <a:lstStyle/>
          <a:p>
            <a:r>
              <a:rPr lang="it-IT" sz="3000" dirty="0" err="1" smtClean="0">
                <a:solidFill>
                  <a:srgbClr val="000099"/>
                </a:solidFill>
              </a:rPr>
              <a:t>Prefix</a:t>
            </a:r>
            <a:r>
              <a:rPr lang="it-IT" sz="3000" dirty="0" smtClean="0">
                <a:solidFill>
                  <a:srgbClr val="000099"/>
                </a:solidFill>
              </a:rPr>
              <a:t> </a:t>
            </a:r>
            <a:r>
              <a:rPr lang="it-IT" sz="3000" dirty="0" err="1" smtClean="0">
                <a:solidFill>
                  <a:srgbClr val="000099"/>
                </a:solidFill>
              </a:rPr>
              <a:t>search</a:t>
            </a:r>
            <a:r>
              <a:rPr lang="it-IT" sz="3000" dirty="0" smtClean="0">
                <a:solidFill>
                  <a:srgbClr val="000099"/>
                </a:solidFill>
              </a:rPr>
              <a:t> vs 2D-range </a:t>
            </a:r>
            <a:r>
              <a:rPr lang="it-IT" sz="3000" dirty="0" err="1">
                <a:solidFill>
                  <a:srgbClr val="000099"/>
                </a:solidFill>
              </a:rPr>
              <a:t>search</a:t>
            </a:r>
            <a:r>
              <a:rPr lang="it-IT" sz="2600" dirty="0"/>
              <a:t>	</a:t>
            </a:r>
            <a:endParaRPr lang="en-US" sz="1700" dirty="0"/>
          </a:p>
        </p:txBody>
      </p:sp>
      <p:sp>
        <p:nvSpPr>
          <p:cNvPr id="154" name="Rettangolo 153"/>
          <p:cNvSpPr/>
          <p:nvPr/>
        </p:nvSpPr>
        <p:spPr>
          <a:xfrm>
            <a:off x="395535" y="1628800"/>
            <a:ext cx="361688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record, create a 2D-point &lt;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a,b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Two-prefix searches &lt;P,Q&gt;= &lt;u*, </a:t>
            </a:r>
            <a:r>
              <a:rPr lang="en-US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*&gt; </a:t>
            </a:r>
            <a:endParaRPr lang="it-IT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&amp; Q in the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tries</a:t>
            </a:r>
            <a:endParaRPr lang="it-IT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leaves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ints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delimited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P and Q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2D-range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 the </a:t>
            </a:r>
            <a:r>
              <a:rPr lang="it-IT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ranges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[P</a:t>
            </a:r>
            <a:r>
              <a:rPr lang="it-IT" sz="16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16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x [Q</a:t>
            </a:r>
            <a:r>
              <a:rPr lang="it-IT" sz="16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sz="16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517453" y="5323813"/>
            <a:ext cx="2952328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&lt;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ugo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rossi&gt;, &lt;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uto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bla&gt;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/>
              <a:t>&lt;caio, </a:t>
            </a:r>
            <a:r>
              <a:rPr lang="it-IT" sz="1600" dirty="0" err="1" smtClean="0"/>
              <a:t>rod</a:t>
            </a:r>
            <a:r>
              <a:rPr lang="it-IT" sz="1600" dirty="0" smtClean="0"/>
              <a:t>&gt;, &lt;</a:t>
            </a:r>
            <a:r>
              <a:rPr lang="it-IT" sz="1600" dirty="0" err="1" smtClean="0"/>
              <a:t>ivo</a:t>
            </a:r>
            <a:r>
              <a:rPr lang="it-IT" sz="1600" dirty="0" smtClean="0"/>
              <a:t>, bleu&gt;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18500" r="9838"/>
          <a:stretch/>
        </p:blipFill>
        <p:spPr>
          <a:xfrm>
            <a:off x="4012421" y="2204864"/>
            <a:ext cx="5131579" cy="41490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16230" y="4633391"/>
            <a:ext cx="308098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2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772400" cy="503238"/>
          </a:xfrm>
        </p:spPr>
        <p:txBody>
          <a:bodyPr/>
          <a:lstStyle/>
          <a:p>
            <a:r>
              <a:rPr lang="it-IT" altLang="en-US" sz="3800" smtClean="0">
                <a:solidFill>
                  <a:srgbClr val="000099"/>
                </a:solidFill>
              </a:rPr>
              <a:t>A basic problem !</a:t>
            </a:r>
            <a:endParaRPr lang="it-IT" altLang="en-US" sz="2500" smtClean="0">
              <a:solidFill>
                <a:srgbClr val="000099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3141663"/>
            <a:ext cx="6985000" cy="479425"/>
            <a:chOff x="657" y="1033"/>
            <a:chExt cx="4140" cy="302"/>
          </a:xfrm>
        </p:grpSpPr>
        <p:sp>
          <p:nvSpPr>
            <p:cNvPr id="21537" name="Rectangle 4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38" name="Group 5"/>
            <p:cNvGrpSpPr>
              <a:grpSpLocks/>
            </p:cNvGrpSpPr>
            <p:nvPr/>
          </p:nvGrpSpPr>
          <p:grpSpPr bwMode="auto">
            <a:xfrm>
              <a:off x="657" y="1033"/>
              <a:ext cx="3521" cy="288"/>
              <a:chOff x="657" y="1033"/>
              <a:chExt cx="3521" cy="288"/>
            </a:xfrm>
          </p:grpSpPr>
          <p:sp>
            <p:nvSpPr>
              <p:cNvPr id="21539" name="Text Box 6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329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10000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100000</a:t>
                </a:r>
                <a:r>
                  <a:rPr lang="it-IT" altLang="en-US" sz="2000"/>
                  <a:t>100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1000</a:t>
                </a:r>
                <a:r>
                  <a:rPr lang="it-IT" altLang="en-US" sz="2000"/>
                  <a:t>100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1000000</a:t>
                </a:r>
                <a:r>
                  <a:rPr lang="it-IT" altLang="en-US" sz="2000"/>
                  <a:t>10000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10000</a:t>
                </a:r>
                <a:r>
                  <a:rPr lang="it-IT" altLang="en-US" sz="2000"/>
                  <a:t>....</a:t>
                </a:r>
              </a:p>
            </p:txBody>
          </p:sp>
          <p:sp>
            <p:nvSpPr>
              <p:cNvPr id="21540" name="Text Box 7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</p:grpSp>
      </p:grp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755650" y="1917700"/>
            <a:ext cx="7920038" cy="479425"/>
            <a:chOff x="657" y="1033"/>
            <a:chExt cx="4198" cy="302"/>
          </a:xfrm>
        </p:grpSpPr>
        <p:sp>
          <p:nvSpPr>
            <p:cNvPr id="21533" name="Rectangle 10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34" name="Group 11"/>
            <p:cNvGrpSpPr>
              <a:grpSpLocks/>
            </p:cNvGrpSpPr>
            <p:nvPr/>
          </p:nvGrpSpPr>
          <p:grpSpPr bwMode="auto">
            <a:xfrm>
              <a:off x="657" y="1033"/>
              <a:ext cx="4198" cy="288"/>
              <a:chOff x="657" y="1033"/>
              <a:chExt cx="4198" cy="288"/>
            </a:xfrm>
          </p:grpSpPr>
          <p:sp>
            <p:nvSpPr>
              <p:cNvPr id="21535" name="Text Box 12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39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Abaco#Battle#Car#Cold#Cod#Defense#Google#Yahoo#....</a:t>
                </a:r>
              </a:p>
            </p:txBody>
          </p:sp>
          <p:sp>
            <p:nvSpPr>
              <p:cNvPr id="21536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T</a:t>
                </a: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06438" y="3862388"/>
            <a:ext cx="6621462" cy="479425"/>
            <a:chOff x="626" y="1033"/>
            <a:chExt cx="4171" cy="302"/>
          </a:xfrm>
        </p:grpSpPr>
        <p:sp>
          <p:nvSpPr>
            <p:cNvPr id="21529" name="Rectangle 15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30" name="Group 16"/>
            <p:cNvGrpSpPr>
              <a:grpSpLocks/>
            </p:cNvGrpSpPr>
            <p:nvPr/>
          </p:nvGrpSpPr>
          <p:grpSpPr bwMode="auto">
            <a:xfrm>
              <a:off x="626" y="1033"/>
              <a:ext cx="2259" cy="291"/>
              <a:chOff x="626" y="1033"/>
              <a:chExt cx="2259" cy="291"/>
            </a:xfrm>
          </p:grpSpPr>
          <p:sp>
            <p:nvSpPr>
              <p:cNvPr id="21531" name="Text Box 17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20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10#2#5#6#20#31#3#3#....</a:t>
                </a:r>
              </a:p>
            </p:txBody>
          </p:sp>
          <p:sp>
            <p:nvSpPr>
              <p:cNvPr id="21532" name="Text Box 18"/>
              <p:cNvSpPr txBox="1">
                <a:spLocks noChangeArrowheads="1"/>
              </p:cNvSpPr>
              <p:nvPr/>
            </p:nvSpPr>
            <p:spPr bwMode="auto">
              <a:xfrm>
                <a:off x="626" y="1033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55650" y="4510088"/>
            <a:ext cx="6572250" cy="479425"/>
            <a:chOff x="657" y="1033"/>
            <a:chExt cx="4140" cy="302"/>
          </a:xfrm>
        </p:grpSpPr>
        <p:sp>
          <p:nvSpPr>
            <p:cNvPr id="21525" name="Rectangle 20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26" name="Group 21"/>
            <p:cNvGrpSpPr>
              <a:grpSpLocks/>
            </p:cNvGrpSpPr>
            <p:nvPr/>
          </p:nvGrpSpPr>
          <p:grpSpPr bwMode="auto">
            <a:xfrm>
              <a:off x="657" y="1033"/>
              <a:ext cx="2494" cy="288"/>
              <a:chOff x="657" y="1033"/>
              <a:chExt cx="2494" cy="288"/>
            </a:xfrm>
          </p:grpSpPr>
          <p:sp>
            <p:nvSpPr>
              <p:cNvPr id="21527" name="Text Box 22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2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1010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</a:t>
                </a:r>
                <a:r>
                  <a:rPr lang="it-IT" altLang="en-US" sz="2000"/>
                  <a:t>101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110</a:t>
                </a:r>
                <a:r>
                  <a:rPr lang="it-IT" altLang="en-US" sz="2000"/>
                  <a:t>1010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11111</a:t>
                </a:r>
                <a:r>
                  <a:rPr lang="it-IT" altLang="en-US" sz="2000"/>
                  <a:t>11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11</a:t>
                </a:r>
                <a:r>
                  <a:rPr lang="it-IT" altLang="en-US" sz="2000"/>
                  <a:t>....</a:t>
                </a:r>
              </a:p>
            </p:txBody>
          </p:sp>
          <p:sp>
            <p:nvSpPr>
              <p:cNvPr id="21528" name="Text Box 23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</p:grp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55650" y="2636838"/>
            <a:ext cx="6572250" cy="479425"/>
            <a:chOff x="657" y="1033"/>
            <a:chExt cx="4140" cy="302"/>
          </a:xfrm>
        </p:grpSpPr>
        <p:sp>
          <p:nvSpPr>
            <p:cNvPr id="21521" name="Rectangle 25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22" name="Group 26"/>
            <p:cNvGrpSpPr>
              <a:grpSpLocks/>
            </p:cNvGrpSpPr>
            <p:nvPr/>
          </p:nvGrpSpPr>
          <p:grpSpPr bwMode="auto">
            <a:xfrm>
              <a:off x="657" y="1033"/>
              <a:ext cx="3358" cy="288"/>
              <a:chOff x="657" y="1033"/>
              <a:chExt cx="3358" cy="288"/>
            </a:xfrm>
          </p:grpSpPr>
          <p:sp>
            <p:nvSpPr>
              <p:cNvPr id="21523" name="Text Box 27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313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Abaco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Battle</a:t>
                </a:r>
                <a:r>
                  <a:rPr lang="it-IT" altLang="en-US" sz="2000"/>
                  <a:t>Car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Cold</a:t>
                </a:r>
                <a:r>
                  <a:rPr lang="it-IT" altLang="en-US" sz="2000"/>
                  <a:t>Cod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Defense</a:t>
                </a:r>
                <a:r>
                  <a:rPr lang="it-IT" altLang="en-US" sz="2000"/>
                  <a:t>Google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Yahoo</a:t>
                </a:r>
                <a:r>
                  <a:rPr lang="it-IT" altLang="en-US" sz="2000"/>
                  <a:t>....</a:t>
                </a:r>
              </a:p>
            </p:txBody>
          </p:sp>
          <p:sp>
            <p:nvSpPr>
              <p:cNvPr id="21524" name="Text Box 28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</p:grp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755650" y="5013325"/>
            <a:ext cx="6572250" cy="479425"/>
            <a:chOff x="657" y="1033"/>
            <a:chExt cx="4140" cy="302"/>
          </a:xfrm>
        </p:grpSpPr>
        <p:sp>
          <p:nvSpPr>
            <p:cNvPr id="21517" name="Rectangle 30"/>
            <p:cNvSpPr>
              <a:spLocks noChangeArrowheads="1"/>
            </p:cNvSpPr>
            <p:nvPr/>
          </p:nvSpPr>
          <p:spPr bwMode="auto">
            <a:xfrm>
              <a:off x="896" y="1063"/>
              <a:ext cx="3901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grpSp>
          <p:nvGrpSpPr>
            <p:cNvPr id="21518" name="Group 31"/>
            <p:cNvGrpSpPr>
              <a:grpSpLocks/>
            </p:cNvGrpSpPr>
            <p:nvPr/>
          </p:nvGrpSpPr>
          <p:grpSpPr bwMode="auto">
            <a:xfrm>
              <a:off x="657" y="1033"/>
              <a:ext cx="2494" cy="288"/>
              <a:chOff x="657" y="1033"/>
              <a:chExt cx="2494" cy="288"/>
            </a:xfrm>
          </p:grpSpPr>
          <p:sp>
            <p:nvSpPr>
              <p:cNvPr id="21519" name="Text Box 32"/>
              <p:cNvSpPr txBox="1">
                <a:spLocks noChangeArrowheads="1"/>
              </p:cNvSpPr>
              <p:nvPr/>
            </p:nvSpPr>
            <p:spPr bwMode="auto">
              <a:xfrm>
                <a:off x="884" y="1071"/>
                <a:ext cx="22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1000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</a:t>
                </a:r>
                <a:r>
                  <a:rPr lang="it-IT" altLang="en-US" sz="2000"/>
                  <a:t>100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</a:t>
                </a:r>
                <a:r>
                  <a:rPr lang="it-IT" altLang="en-US" sz="2000"/>
                  <a:t>1000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10000</a:t>
                </a:r>
                <a:r>
                  <a:rPr lang="it-IT" altLang="en-US" sz="2000"/>
                  <a:t>10</a:t>
                </a:r>
                <a:r>
                  <a:rPr lang="it-IT" altLang="en-US" sz="2000">
                    <a:solidFill>
                      <a:srgbClr val="CC3300"/>
                    </a:solidFill>
                  </a:rPr>
                  <a:t>10</a:t>
                </a:r>
                <a:r>
                  <a:rPr lang="it-IT" altLang="en-US" sz="2000"/>
                  <a:t>....</a:t>
                </a:r>
              </a:p>
            </p:txBody>
          </p:sp>
          <p:sp>
            <p:nvSpPr>
              <p:cNvPr id="21520" name="Text Box 33"/>
              <p:cNvSpPr txBox="1">
                <a:spLocks noChangeArrowheads="1"/>
              </p:cNvSpPr>
              <p:nvPr/>
            </p:nvSpPr>
            <p:spPr bwMode="auto">
              <a:xfrm>
                <a:off x="657" y="1033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40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B</a:t>
                </a:r>
              </a:p>
            </p:txBody>
          </p:sp>
        </p:grpSp>
      </p:grpSp>
      <p:sp>
        <p:nvSpPr>
          <p:cNvPr id="1207330" name="AutoShape 34"/>
          <p:cNvSpPr>
            <a:spLocks noChangeArrowheads="1"/>
          </p:cNvSpPr>
          <p:nvPr/>
        </p:nvSpPr>
        <p:spPr bwMode="auto">
          <a:xfrm>
            <a:off x="6732588" y="3862388"/>
            <a:ext cx="1944687" cy="649287"/>
          </a:xfrm>
          <a:prstGeom prst="wedgeRoundRectCallout">
            <a:avLst>
              <a:gd name="adj1" fmla="val -178491"/>
              <a:gd name="adj2" fmla="val 6271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latin typeface="Comic Sans MS" panose="030F0702030302020204" pitchFamily="66" charset="0"/>
              </a:rPr>
              <a:t>We could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latin typeface="Comic Sans MS" panose="030F0702030302020204" pitchFamily="66" charset="0"/>
              </a:rPr>
              <a:t>drop msb</a:t>
            </a:r>
          </a:p>
        </p:txBody>
      </p:sp>
      <p:sp>
        <p:nvSpPr>
          <p:cNvPr id="1207331" name="Rectangle 35"/>
          <p:cNvSpPr>
            <a:spLocks noChangeArrowheads="1"/>
          </p:cNvSpPr>
          <p:nvPr/>
        </p:nvSpPr>
        <p:spPr bwMode="auto">
          <a:xfrm>
            <a:off x="611188" y="2565400"/>
            <a:ext cx="7632700" cy="1152525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1207332" name="Rectangle 36"/>
          <p:cNvSpPr>
            <a:spLocks noChangeArrowheads="1"/>
          </p:cNvSpPr>
          <p:nvPr/>
        </p:nvSpPr>
        <p:spPr bwMode="auto">
          <a:xfrm>
            <a:off x="684213" y="4437063"/>
            <a:ext cx="6985000" cy="1152525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1207333" name="AutoShape 37"/>
          <p:cNvSpPr>
            <a:spLocks noChangeArrowheads="1"/>
          </p:cNvSpPr>
          <p:nvPr/>
        </p:nvSpPr>
        <p:spPr bwMode="auto">
          <a:xfrm>
            <a:off x="1547813" y="6021388"/>
            <a:ext cx="7164387" cy="620712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dirty="0" err="1"/>
              <a:t>We</a:t>
            </a:r>
            <a:r>
              <a:rPr lang="it-IT" altLang="en-US" sz="2000" dirty="0"/>
              <a:t> </a:t>
            </a:r>
            <a:r>
              <a:rPr lang="it-IT" altLang="en-US" sz="2000" dirty="0" err="1"/>
              <a:t>aim</a:t>
            </a:r>
            <a:r>
              <a:rPr lang="it-IT" altLang="en-US" sz="2000" dirty="0"/>
              <a:t> </a:t>
            </a:r>
            <a:r>
              <a:rPr lang="it-IT" altLang="en-US" sz="2000" dirty="0" err="1"/>
              <a:t>at</a:t>
            </a:r>
            <a:r>
              <a:rPr lang="it-IT" altLang="en-US" sz="2000" dirty="0"/>
              <a:t> </a:t>
            </a:r>
            <a:r>
              <a:rPr lang="it-IT" altLang="en-US" sz="2000" dirty="0" err="1"/>
              <a:t>achieving</a:t>
            </a:r>
            <a:r>
              <a:rPr lang="it-IT" altLang="en-US" sz="2000" dirty="0"/>
              <a:t> </a:t>
            </a:r>
            <a:r>
              <a:rPr lang="it-IT" altLang="en-US" sz="2000" dirty="0">
                <a:cs typeface="Tahoma" panose="020B0604030504040204" pitchFamily="34" charset="0"/>
              </a:rPr>
              <a:t>≈ n log(m/n) </a:t>
            </a:r>
            <a:r>
              <a:rPr lang="it-IT" altLang="en-US" sz="2000">
                <a:cs typeface="Tahoma" panose="020B0604030504040204" pitchFamily="34" charset="0"/>
              </a:rPr>
              <a:t>bits </a:t>
            </a:r>
            <a:r>
              <a:rPr lang="it-IT" altLang="en-US" sz="2000" smtClean="0">
                <a:cs typeface="Tahoma" panose="020B0604030504040204" pitchFamily="34" charset="0"/>
              </a:rPr>
              <a:t>≤ </a:t>
            </a:r>
            <a:r>
              <a:rPr lang="it-IT" altLang="en-US" sz="2000" dirty="0">
                <a:cs typeface="Tahoma" panose="020B0604030504040204" pitchFamily="34" charset="0"/>
              </a:rPr>
              <a:t>n log m</a:t>
            </a:r>
          </a:p>
        </p:txBody>
      </p:sp>
    </p:spTree>
    <p:extLst>
      <p:ext uri="{BB962C8B-B14F-4D97-AF65-F5344CB8AC3E}">
        <p14:creationId xmlns:p14="http://schemas.microsoft.com/office/powerpoint/2010/main" val="149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0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0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0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0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30" grpId="0" animBg="1"/>
      <p:bldP spid="1207331" grpId="0" animBg="1"/>
      <p:bldP spid="1207332" grpId="0" animBg="1"/>
      <p:bldP spid="12073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424863" cy="720725"/>
          </a:xfrm>
        </p:spPr>
        <p:txBody>
          <a:bodyPr/>
          <a:lstStyle/>
          <a:p>
            <a:pPr eaLnBrk="1" hangingPunct="1"/>
            <a:r>
              <a:rPr lang="it-IT" altLang="en-US" smtClean="0">
                <a:solidFill>
                  <a:srgbClr val="002060"/>
                </a:solidFill>
              </a:rPr>
              <a:t>Another textDB: Labeled Graph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65400"/>
            <a:ext cx="71278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7772400" cy="503237"/>
          </a:xfrm>
        </p:spPr>
        <p:txBody>
          <a:bodyPr/>
          <a:lstStyle/>
          <a:p>
            <a:r>
              <a:rPr lang="it-IT" altLang="en-US" smtClean="0">
                <a:solidFill>
                  <a:srgbClr val="000099"/>
                </a:solidFill>
              </a:rPr>
              <a:t>Rank/Select</a:t>
            </a:r>
            <a:endParaRPr lang="it-IT" altLang="en-US" sz="2100" smtClean="0">
              <a:solidFill>
                <a:srgbClr val="000099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06500" y="3149600"/>
            <a:ext cx="6192838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87450" y="3163888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00101001010101011111110000011010101....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827088" y="3101975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39750" y="46767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000">
                <a:solidFill>
                  <a:srgbClr val="990033"/>
                </a:solidFill>
              </a:rPr>
              <a:t> </a:t>
            </a:r>
            <a:r>
              <a:rPr lang="it-IT" altLang="en-US" sz="2400">
                <a:solidFill>
                  <a:srgbClr val="990033"/>
                </a:solidFill>
              </a:rPr>
              <a:t>Rank</a:t>
            </a:r>
            <a:r>
              <a:rPr lang="it-IT" altLang="en-US" sz="2400" baseline="-25000">
                <a:solidFill>
                  <a:srgbClr val="990033"/>
                </a:solidFill>
              </a:rPr>
              <a:t>b</a:t>
            </a:r>
            <a:r>
              <a:rPr lang="it-IT" altLang="en-US" sz="2400">
                <a:solidFill>
                  <a:srgbClr val="990033"/>
                </a:solidFill>
              </a:rPr>
              <a:t>(i)</a:t>
            </a:r>
            <a:r>
              <a:rPr lang="it-IT" altLang="en-US" sz="2400">
                <a:solidFill>
                  <a:schemeClr val="tx2"/>
                </a:solidFill>
              </a:rPr>
              <a:t>   </a:t>
            </a:r>
            <a:r>
              <a:rPr lang="it-IT" altLang="en-US" sz="2400"/>
              <a:t>= </a:t>
            </a:r>
            <a:r>
              <a:rPr lang="it-IT" altLang="en-US" sz="2400">
                <a:latin typeface="Comic Sans MS" panose="030F0702030302020204" pitchFamily="66" charset="0"/>
              </a:rPr>
              <a:t>number of b in B[1,i]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400">
                <a:solidFill>
                  <a:srgbClr val="990033"/>
                </a:solidFill>
              </a:rPr>
              <a:t> Select</a:t>
            </a:r>
            <a:r>
              <a:rPr lang="it-IT" altLang="en-US" sz="2400" baseline="-25000">
                <a:solidFill>
                  <a:srgbClr val="990033"/>
                </a:solidFill>
              </a:rPr>
              <a:t>b</a:t>
            </a:r>
            <a:r>
              <a:rPr lang="it-IT" altLang="en-US" sz="2400">
                <a:solidFill>
                  <a:srgbClr val="990033"/>
                </a:solidFill>
              </a:rPr>
              <a:t>(i)</a:t>
            </a:r>
            <a:r>
              <a:rPr lang="it-IT" altLang="en-US" sz="2400">
                <a:solidFill>
                  <a:schemeClr val="tx2"/>
                </a:solidFill>
              </a:rPr>
              <a:t> </a:t>
            </a:r>
            <a:r>
              <a:rPr lang="it-IT" altLang="en-US" sz="2400"/>
              <a:t>= </a:t>
            </a:r>
            <a:r>
              <a:rPr lang="it-IT" altLang="en-US" sz="2400">
                <a:latin typeface="Comic Sans MS" panose="030F0702030302020204" pitchFamily="66" charset="0"/>
              </a:rPr>
              <a:t>position of the i-th b in B</a:t>
            </a:r>
            <a:endParaRPr lang="it-IT" altLang="en-US" sz="36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H="1" flipV="1">
            <a:off x="2168525" y="3517900"/>
            <a:ext cx="142875" cy="504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2312988" y="3860800"/>
            <a:ext cx="175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Rank</a:t>
            </a:r>
            <a:r>
              <a:rPr lang="it-IT" altLang="en-US" sz="2000" baseline="-25000">
                <a:solidFill>
                  <a:srgbClr val="006600"/>
                </a:solidFill>
                <a:latin typeface="Comic Sans MS" panose="030F0702030302020204" pitchFamily="66" charset="0"/>
              </a:rPr>
              <a:t>1</a:t>
            </a:r>
            <a:r>
              <a:rPr lang="it-IT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(6)  = 2</a:t>
            </a:r>
            <a:endParaRPr lang="it-IT" altLang="en-US" sz="16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>
            <a:off x="2484438" y="2874963"/>
            <a:ext cx="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2411413" y="258762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Select</a:t>
            </a:r>
            <a:r>
              <a:rPr lang="it-IT" altLang="en-US" sz="2000" baseline="-25000">
                <a:solidFill>
                  <a:srgbClr val="006600"/>
                </a:solidFill>
                <a:latin typeface="Comic Sans MS" panose="030F0702030302020204" pitchFamily="66" charset="0"/>
              </a:rPr>
              <a:t>1</a:t>
            </a:r>
            <a:r>
              <a:rPr lang="it-IT" altLang="en-US" sz="2000">
                <a:solidFill>
                  <a:srgbClr val="006600"/>
                </a:solidFill>
                <a:latin typeface="Comic Sans MS" panose="030F0702030302020204" pitchFamily="66" charset="0"/>
              </a:rPr>
              <a:t>(3)  = 8</a:t>
            </a:r>
            <a:endParaRPr lang="it-IT" altLang="en-US" sz="16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grpSp>
        <p:nvGrpSpPr>
          <p:cNvPr id="25611" name="Group 12"/>
          <p:cNvGrpSpPr>
            <a:grpSpLocks/>
          </p:cNvGrpSpPr>
          <p:nvPr/>
        </p:nvGrpSpPr>
        <p:grpSpPr bwMode="auto">
          <a:xfrm>
            <a:off x="7235825" y="4029075"/>
            <a:ext cx="1611313" cy="935038"/>
            <a:chOff x="4649" y="1616"/>
            <a:chExt cx="680" cy="408"/>
          </a:xfrm>
        </p:grpSpPr>
        <p:sp>
          <p:nvSpPr>
            <p:cNvPr id="25614" name="Text Box 13"/>
            <p:cNvSpPr txBox="1">
              <a:spLocks noChangeArrowheads="1"/>
            </p:cNvSpPr>
            <p:nvPr/>
          </p:nvSpPr>
          <p:spPr bwMode="auto">
            <a:xfrm>
              <a:off x="4649" y="1616"/>
              <a:ext cx="52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400">
                  <a:solidFill>
                    <a:srgbClr val="FF0000"/>
                  </a:solidFill>
                </a:rPr>
                <a:t>m = |B|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400">
                  <a:solidFill>
                    <a:srgbClr val="FF0000"/>
                  </a:solidFill>
                </a:rPr>
                <a:t>n  = #1</a:t>
              </a:r>
            </a:p>
          </p:txBody>
        </p:sp>
        <p:sp>
          <p:nvSpPr>
            <p:cNvPr id="25615" name="AutoShape 14"/>
            <p:cNvSpPr>
              <a:spLocks noChangeArrowheads="1"/>
            </p:cNvSpPr>
            <p:nvPr/>
          </p:nvSpPr>
          <p:spPr bwMode="auto">
            <a:xfrm>
              <a:off x="4649" y="1616"/>
              <a:ext cx="680" cy="40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</p:grp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0" y="5878513"/>
            <a:ext cx="8893175" cy="97948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Do exist data structures that solve this problem in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O(1) query time and </a:t>
            </a:r>
            <a:r>
              <a:rPr lang="it-IT" altLang="en-US" sz="2000">
                <a:cs typeface="Tahoma" panose="020B0604030504040204" pitchFamily="34" charset="0"/>
              </a:rPr>
              <a:t>very small extra space (i.e. +o(m) bits)</a:t>
            </a:r>
          </a:p>
        </p:txBody>
      </p:sp>
      <p:sp>
        <p:nvSpPr>
          <p:cNvPr id="25613" name="Rettangolo 1"/>
          <p:cNvSpPr>
            <a:spLocks noChangeArrowheads="1"/>
          </p:cNvSpPr>
          <p:nvPr/>
        </p:nvSpPr>
        <p:spPr bwMode="auto">
          <a:xfrm>
            <a:off x="530225" y="1701800"/>
            <a:ext cx="831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Wish to </a:t>
            </a:r>
            <a:r>
              <a:rPr lang="en-US" altLang="en-US" sz="2400" b="1">
                <a:solidFill>
                  <a:srgbClr val="FF0000"/>
                </a:solidFill>
              </a:rPr>
              <a:t>index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/>
              <a:t>the bit vector </a:t>
            </a:r>
            <a:r>
              <a:rPr lang="en-US" altLang="en-US" sz="2400">
                <a:solidFill>
                  <a:schemeClr val="folHlink"/>
                </a:solidFill>
              </a:rPr>
              <a:t>B </a:t>
            </a:r>
            <a:r>
              <a:rPr lang="en-US" altLang="en-US" sz="2400"/>
              <a:t>(possibly </a:t>
            </a:r>
            <a:r>
              <a:rPr lang="en-US" altLang="en-US" sz="2400" b="1">
                <a:solidFill>
                  <a:srgbClr val="FF0000"/>
                </a:solidFill>
              </a:rPr>
              <a:t>compressed</a:t>
            </a:r>
            <a:r>
              <a:rPr lang="en-US" altLang="en-US" sz="2400">
                <a:sym typeface="Wingdings" panose="05000000000000000000" pitchFamily="2" charset="2"/>
              </a:rPr>
              <a:t>).</a:t>
            </a:r>
            <a:endParaRPr lang="en-US" altLang="en-US" sz="2000" i="1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8200"/>
            <a:ext cx="7772400" cy="503238"/>
          </a:xfrm>
        </p:spPr>
        <p:txBody>
          <a:bodyPr/>
          <a:lstStyle/>
          <a:p>
            <a:r>
              <a:rPr lang="it-IT" altLang="en-US" sz="3800" smtClean="0">
                <a:solidFill>
                  <a:srgbClr val="000099"/>
                </a:solidFill>
              </a:rPr>
              <a:t>The Bit-Vector Index: B + o(m)</a:t>
            </a:r>
            <a:endParaRPr lang="it-IT" altLang="en-US" sz="2500" smtClean="0">
              <a:solidFill>
                <a:srgbClr val="000099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7853363" y="260350"/>
            <a:ext cx="1255712" cy="647700"/>
            <a:chOff x="4649" y="1616"/>
            <a:chExt cx="684" cy="408"/>
          </a:xfrm>
        </p:grpSpPr>
        <p:sp>
          <p:nvSpPr>
            <p:cNvPr id="27707" name="Text Box 4"/>
            <p:cNvSpPr txBox="1">
              <a:spLocks noChangeArrowheads="1"/>
            </p:cNvSpPr>
            <p:nvPr/>
          </p:nvSpPr>
          <p:spPr bwMode="auto">
            <a:xfrm>
              <a:off x="4649" y="1616"/>
              <a:ext cx="6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>
                  <a:solidFill>
                    <a:srgbClr val="FF0000"/>
                  </a:solidFill>
                </a:rPr>
                <a:t>m = |B|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>
                  <a:solidFill>
                    <a:srgbClr val="FF0000"/>
                  </a:solidFill>
                </a:rPr>
                <a:t>n  = #1s</a:t>
              </a:r>
            </a:p>
          </p:txBody>
        </p:sp>
        <p:sp>
          <p:nvSpPr>
            <p:cNvPr id="27708" name="AutoShape 5"/>
            <p:cNvSpPr>
              <a:spLocks noChangeArrowheads="1"/>
            </p:cNvSpPr>
            <p:nvPr/>
          </p:nvSpPr>
          <p:spPr bwMode="auto">
            <a:xfrm>
              <a:off x="4649" y="1616"/>
              <a:ext cx="680" cy="40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solidFill>
                  <a:srgbClr val="990033"/>
                </a:solidFill>
              </a:rPr>
              <a:t>Goal. </a:t>
            </a:r>
            <a:r>
              <a:rPr lang="it-IT" altLang="en-US" sz="2000">
                <a:latin typeface="Comic Sans MS" panose="030F0702030302020204" pitchFamily="66" charset="0"/>
              </a:rPr>
              <a:t>B is </a:t>
            </a:r>
            <a:r>
              <a:rPr lang="it-IT" altLang="en-US" sz="2000" i="1">
                <a:latin typeface="Comic Sans MS" panose="030F0702030302020204" pitchFamily="66" charset="0"/>
              </a:rPr>
              <a:t>read-only</a:t>
            </a:r>
            <a:r>
              <a:rPr lang="it-IT" altLang="en-US" sz="2000">
                <a:latin typeface="Comic Sans MS" panose="030F0702030302020204" pitchFamily="66" charset="0"/>
              </a:rPr>
              <a:t>, and the additional index takes o(m) bits.</a:t>
            </a:r>
            <a:endParaRPr lang="it-IT" altLang="en-US" sz="320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900113" y="2406650"/>
            <a:ext cx="79930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827088" y="2420938"/>
            <a:ext cx="8066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00101001010101011 1111100010110101 0101010111000....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06400" y="2382838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971550" y="2924175"/>
            <a:ext cx="2641600" cy="58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3709988" y="2884488"/>
            <a:ext cx="2505075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6407150" y="2874963"/>
            <a:ext cx="2232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1906588" y="2924175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>
                <a:solidFill>
                  <a:srgbClr val="000099"/>
                </a:solidFill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3348038" y="29241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8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5795963" y="2917825"/>
            <a:ext cx="50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18</a:t>
            </a:r>
          </a:p>
        </p:txBody>
      </p:sp>
      <p:sp>
        <p:nvSpPr>
          <p:cNvPr id="27662" name="Line 16"/>
          <p:cNvSpPr>
            <a:spLocks noChangeShapeType="1"/>
          </p:cNvSpPr>
          <p:nvPr/>
        </p:nvSpPr>
        <p:spPr bwMode="auto">
          <a:xfrm flipV="1">
            <a:off x="2632075" y="3213100"/>
            <a:ext cx="7921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611188" y="3500438"/>
            <a:ext cx="1865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(absolute) Rank</a:t>
            </a:r>
            <a:r>
              <a:rPr lang="it-IT" altLang="en-US" sz="2000" baseline="-25000"/>
              <a:t>1</a:t>
            </a:r>
            <a:endParaRPr lang="it-IT" altLang="en-US" sz="2000"/>
          </a:p>
        </p:txBody>
      </p:sp>
      <p:sp>
        <p:nvSpPr>
          <p:cNvPr id="936978" name="Rectangle 18"/>
          <p:cNvSpPr>
            <a:spLocks noChangeArrowheads="1"/>
          </p:cNvSpPr>
          <p:nvPr/>
        </p:nvSpPr>
        <p:spPr bwMode="auto">
          <a:xfrm>
            <a:off x="544513" y="4703763"/>
            <a:ext cx="8348662" cy="215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90000"/>
            </a:pPr>
            <a:r>
              <a:rPr lang="it-IT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Setting Z = poly(log m) and z=(1/2) log m</a:t>
            </a:r>
            <a:r>
              <a:rPr lang="en-GB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  <a:buSzPct val="75000"/>
            </a:pPr>
            <a:r>
              <a:rPr lang="it-IT" altLang="en-US" sz="2000">
                <a:latin typeface="Tahoma" panose="020B0604030504040204" pitchFamily="34" charset="0"/>
              </a:rPr>
              <a:t>Extra space is + (m/Z) log m + (m/z) log Z + o(m) </a:t>
            </a:r>
          </a:p>
          <a:p>
            <a:pPr lvl="2">
              <a:lnSpc>
                <a:spcPct val="120000"/>
              </a:lnSpc>
              <a:buClr>
                <a:srgbClr val="CC3300"/>
              </a:buClr>
              <a:buSzPct val="55000"/>
              <a:buFont typeface="Wingdings" panose="05000000000000000000" pitchFamily="2" charset="2"/>
              <a:buChar char="v"/>
            </a:pPr>
            <a:r>
              <a:rPr lang="it-IT" altLang="en-US" sz="1900">
                <a:solidFill>
                  <a:srgbClr val="990033"/>
                </a:solidFill>
                <a:latin typeface="Tahoma" panose="020B0604030504040204" pitchFamily="34" charset="0"/>
              </a:rPr>
              <a:t>+ O(m loglog m / log m)  = o(m) bits</a:t>
            </a:r>
          </a:p>
          <a:p>
            <a:pPr lvl="1">
              <a:lnSpc>
                <a:spcPct val="120000"/>
              </a:lnSpc>
              <a:buSzPct val="75000"/>
            </a:pPr>
            <a:r>
              <a:rPr lang="en-GB" altLang="en-US" sz="2000">
                <a:latin typeface="Tahoma" panose="020B0604030504040204" pitchFamily="34" charset="0"/>
              </a:rPr>
              <a:t>Rank time is O(1)</a:t>
            </a:r>
          </a:p>
          <a:p>
            <a:pPr lvl="1">
              <a:lnSpc>
                <a:spcPct val="120000"/>
              </a:lnSpc>
              <a:buSzPct val="75000"/>
            </a:pPr>
            <a:r>
              <a:rPr lang="it-IT" altLang="en-US" sz="2000"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Term o(m) is crucial in practice, B is untouched (not compressed)</a:t>
            </a:r>
          </a:p>
        </p:txBody>
      </p:sp>
      <p:sp>
        <p:nvSpPr>
          <p:cNvPr id="936979" name="Rectangle 19"/>
          <p:cNvSpPr>
            <a:spLocks noChangeArrowheads="1"/>
          </p:cNvSpPr>
          <p:nvPr/>
        </p:nvSpPr>
        <p:spPr bwMode="auto">
          <a:xfrm>
            <a:off x="7235825" y="3429000"/>
            <a:ext cx="1584325" cy="201612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graphicFrame>
        <p:nvGraphicFramePr>
          <p:cNvPr id="936980" name="Group 20"/>
          <p:cNvGraphicFramePr>
            <a:graphicFrameLocks noGrp="1"/>
          </p:cNvGraphicFramePr>
          <p:nvPr/>
        </p:nvGraphicFramePr>
        <p:xfrm>
          <a:off x="7265988" y="3419475"/>
          <a:ext cx="1584325" cy="2016125"/>
        </p:xfrm>
        <a:graphic>
          <a:graphicData uri="http://schemas.openxmlformats.org/drawingml/2006/table">
            <a:tbl>
              <a:tblPr/>
              <a:tblGrid>
                <a:gridCol w="649288"/>
                <a:gridCol w="406400"/>
                <a:gridCol w="528637"/>
              </a:tblGrid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t-IT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it-IT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37002" name="Group 42"/>
          <p:cNvGrpSpPr>
            <a:grpSpLocks/>
          </p:cNvGrpSpPr>
          <p:nvPr/>
        </p:nvGrpSpPr>
        <p:grpSpPr bwMode="auto">
          <a:xfrm>
            <a:off x="7137400" y="3119438"/>
            <a:ext cx="1490663" cy="304800"/>
            <a:chOff x="4558" y="1616"/>
            <a:chExt cx="939" cy="192"/>
          </a:xfrm>
        </p:grpSpPr>
        <p:sp>
          <p:nvSpPr>
            <p:cNvPr id="27704" name="Text Box 43"/>
            <p:cNvSpPr txBox="1">
              <a:spLocks noChangeArrowheads="1"/>
            </p:cNvSpPr>
            <p:nvPr/>
          </p:nvSpPr>
          <p:spPr bwMode="auto">
            <a:xfrm>
              <a:off x="4558" y="1616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400">
                  <a:solidFill>
                    <a:srgbClr val="990033"/>
                  </a:solidFill>
                </a:rPr>
                <a:t>block</a:t>
              </a:r>
            </a:p>
          </p:txBody>
        </p:sp>
        <p:sp>
          <p:nvSpPr>
            <p:cNvPr id="27705" name="Text Box 44"/>
            <p:cNvSpPr txBox="1">
              <a:spLocks noChangeArrowheads="1"/>
            </p:cNvSpPr>
            <p:nvPr/>
          </p:nvSpPr>
          <p:spPr bwMode="auto">
            <a:xfrm>
              <a:off x="4921" y="1616"/>
              <a:ext cx="2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400">
                  <a:solidFill>
                    <a:srgbClr val="990033"/>
                  </a:solidFill>
                </a:rPr>
                <a:t>pos</a:t>
              </a:r>
            </a:p>
          </p:txBody>
        </p:sp>
        <p:sp>
          <p:nvSpPr>
            <p:cNvPr id="27706" name="Text Box 45"/>
            <p:cNvSpPr txBox="1">
              <a:spLocks noChangeArrowheads="1"/>
            </p:cNvSpPr>
            <p:nvPr/>
          </p:nvSpPr>
          <p:spPr bwMode="auto">
            <a:xfrm>
              <a:off x="5239" y="1616"/>
              <a:ext cx="2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400">
                  <a:solidFill>
                    <a:srgbClr val="990033"/>
                  </a:solidFill>
                </a:rPr>
                <a:t>#1</a:t>
              </a:r>
            </a:p>
          </p:txBody>
        </p:sp>
      </p:grpSp>
      <p:grpSp>
        <p:nvGrpSpPr>
          <p:cNvPr id="937010" name="Group 50"/>
          <p:cNvGrpSpPr>
            <a:grpSpLocks/>
          </p:cNvGrpSpPr>
          <p:nvPr/>
        </p:nvGrpSpPr>
        <p:grpSpPr bwMode="auto">
          <a:xfrm>
            <a:off x="3067050" y="3216275"/>
            <a:ext cx="3089275" cy="1581150"/>
            <a:chOff x="1838" y="1525"/>
            <a:chExt cx="1946" cy="996"/>
          </a:xfrm>
        </p:grpSpPr>
        <p:sp>
          <p:nvSpPr>
            <p:cNvPr id="27695" name="Text Box 51"/>
            <p:cNvSpPr txBox="1">
              <a:spLocks noChangeArrowheads="1"/>
            </p:cNvSpPr>
            <p:nvPr/>
          </p:nvSpPr>
          <p:spPr bwMode="auto">
            <a:xfrm>
              <a:off x="2426" y="1706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>
                  <a:solidFill>
                    <a:srgbClr val="000099"/>
                  </a:solidFill>
                  <a:latin typeface="Comic Sans MS" panose="030F0702030302020204" pitchFamily="66" charset="0"/>
                </a:rPr>
                <a:t>z</a:t>
              </a:r>
            </a:p>
          </p:txBody>
        </p:sp>
        <p:grpSp>
          <p:nvGrpSpPr>
            <p:cNvPr id="27696" name="Group 52"/>
            <p:cNvGrpSpPr>
              <a:grpSpLocks/>
            </p:cNvGrpSpPr>
            <p:nvPr/>
          </p:nvGrpSpPr>
          <p:grpSpPr bwMode="auto">
            <a:xfrm>
              <a:off x="1838" y="1525"/>
              <a:ext cx="1946" cy="996"/>
              <a:chOff x="1748" y="1492"/>
              <a:chExt cx="1946" cy="996"/>
            </a:xfrm>
          </p:grpSpPr>
          <p:sp>
            <p:nvSpPr>
              <p:cNvPr id="27697" name="Rectangle 53"/>
              <p:cNvSpPr>
                <a:spLocks noChangeArrowheads="1"/>
              </p:cNvSpPr>
              <p:nvPr/>
            </p:nvSpPr>
            <p:spPr bwMode="auto">
              <a:xfrm>
                <a:off x="2151" y="1661"/>
                <a:ext cx="408" cy="52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27698" name="Rectangle 54"/>
              <p:cNvSpPr>
                <a:spLocks noChangeArrowheads="1"/>
              </p:cNvSpPr>
              <p:nvPr/>
            </p:nvSpPr>
            <p:spPr bwMode="auto">
              <a:xfrm>
                <a:off x="2608" y="1661"/>
                <a:ext cx="323" cy="5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27699" name="Rectangle 55"/>
              <p:cNvSpPr>
                <a:spLocks noChangeArrowheads="1"/>
              </p:cNvSpPr>
              <p:nvPr/>
            </p:nvSpPr>
            <p:spPr bwMode="auto">
              <a:xfrm>
                <a:off x="2946" y="1660"/>
                <a:ext cx="374" cy="46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27700" name="Rectangle 56"/>
              <p:cNvSpPr>
                <a:spLocks noChangeArrowheads="1"/>
              </p:cNvSpPr>
              <p:nvPr/>
            </p:nvSpPr>
            <p:spPr bwMode="auto">
              <a:xfrm>
                <a:off x="3376" y="1661"/>
                <a:ext cx="318" cy="4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27701" name="Line 57"/>
              <p:cNvSpPr>
                <a:spLocks noChangeShapeType="1"/>
              </p:cNvSpPr>
              <p:nvPr/>
            </p:nvSpPr>
            <p:spPr bwMode="auto">
              <a:xfrm flipH="1" flipV="1">
                <a:off x="2559" y="1749"/>
                <a:ext cx="136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Text Box 58"/>
              <p:cNvSpPr txBox="1">
                <a:spLocks noChangeArrowheads="1"/>
              </p:cNvSpPr>
              <p:nvPr/>
            </p:nvSpPr>
            <p:spPr bwMode="auto">
              <a:xfrm>
                <a:off x="1748" y="2084"/>
                <a:ext cx="158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(bucket-relative) Rank</a:t>
                </a:r>
                <a:r>
                  <a:rPr lang="it-IT" altLang="en-US" sz="2000" baseline="-25000"/>
                  <a:t>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703" name="Text Box 59"/>
              <p:cNvSpPr txBox="1">
                <a:spLocks noChangeArrowheads="1"/>
              </p:cNvSpPr>
              <p:nvPr/>
            </p:nvSpPr>
            <p:spPr bwMode="auto">
              <a:xfrm>
                <a:off x="2469" y="1492"/>
                <a:ext cx="117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1200" b="1">
                    <a:solidFill>
                      <a:srgbClr val="5C37FB"/>
                    </a:solidFill>
                  </a:rPr>
                  <a:t>4         5          8         </a:t>
                </a:r>
              </a:p>
            </p:txBody>
          </p:sp>
        </p:grpSp>
      </p:grpSp>
      <p:sp>
        <p:nvSpPr>
          <p:cNvPr id="937020" name="Rectangle 60"/>
          <p:cNvSpPr>
            <a:spLocks noChangeArrowheads="1"/>
          </p:cNvSpPr>
          <p:nvPr/>
        </p:nvSpPr>
        <p:spPr bwMode="auto">
          <a:xfrm>
            <a:off x="5003800" y="2276475"/>
            <a:ext cx="639763" cy="576263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937021" name="Rectangle 61"/>
          <p:cNvSpPr>
            <a:spLocks noChangeArrowheads="1"/>
          </p:cNvSpPr>
          <p:nvPr/>
        </p:nvSpPr>
        <p:spPr bwMode="auto">
          <a:xfrm>
            <a:off x="7164388" y="4365625"/>
            <a:ext cx="1800225" cy="576263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937022" name="Group 62"/>
          <p:cNvGrpSpPr>
            <a:grpSpLocks/>
          </p:cNvGrpSpPr>
          <p:nvPr/>
        </p:nvGrpSpPr>
        <p:grpSpPr bwMode="auto">
          <a:xfrm>
            <a:off x="5075238" y="2060575"/>
            <a:ext cx="855662" cy="430213"/>
            <a:chOff x="2925" y="890"/>
            <a:chExt cx="539" cy="271"/>
          </a:xfrm>
        </p:grpSpPr>
        <p:sp>
          <p:nvSpPr>
            <p:cNvPr id="27693" name="AutoShape 63"/>
            <p:cNvSpPr>
              <a:spLocks noChangeArrowheads="1"/>
            </p:cNvSpPr>
            <p:nvPr/>
          </p:nvSpPr>
          <p:spPr bwMode="auto">
            <a:xfrm>
              <a:off x="2925" y="935"/>
              <a:ext cx="227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7694" name="Text Box 64"/>
            <p:cNvSpPr txBox="1">
              <a:spLocks noChangeArrowheads="1"/>
            </p:cNvSpPr>
            <p:nvPr/>
          </p:nvSpPr>
          <p:spPr bwMode="auto">
            <a:xfrm>
              <a:off x="3061" y="890"/>
              <a:ext cx="4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400" b="1">
                  <a:solidFill>
                    <a:srgbClr val="CC3300"/>
                  </a:solidFill>
                </a:rPr>
                <a:t>Rank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79" grpId="0" animBg="1"/>
      <p:bldP spid="937020" grpId="0" animBg="1"/>
      <p:bldP spid="9370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3800" smtClean="0">
                <a:solidFill>
                  <a:srgbClr val="000099"/>
                </a:solidFill>
              </a:rPr>
              <a:t>The Bit-Vector Index</a:t>
            </a:r>
            <a:endParaRPr lang="it-IT" altLang="en-US" sz="2500" smtClean="0">
              <a:solidFill>
                <a:srgbClr val="000099"/>
              </a:solidFill>
            </a:endParaRP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7740650" y="188913"/>
            <a:ext cx="1230313" cy="647700"/>
            <a:chOff x="4649" y="1616"/>
            <a:chExt cx="684" cy="408"/>
          </a:xfrm>
        </p:grpSpPr>
        <p:sp>
          <p:nvSpPr>
            <p:cNvPr id="29709" name="Text Box 5"/>
            <p:cNvSpPr txBox="1">
              <a:spLocks noChangeArrowheads="1"/>
            </p:cNvSpPr>
            <p:nvPr/>
          </p:nvSpPr>
          <p:spPr bwMode="auto">
            <a:xfrm>
              <a:off x="4649" y="1616"/>
              <a:ext cx="6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>
                  <a:solidFill>
                    <a:srgbClr val="FF0000"/>
                  </a:solidFill>
                </a:rPr>
                <a:t>m = |B|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>
                  <a:solidFill>
                    <a:srgbClr val="FF0000"/>
                  </a:solidFill>
                </a:rPr>
                <a:t>n  = #1s</a:t>
              </a:r>
            </a:p>
          </p:txBody>
        </p:sp>
        <p:sp>
          <p:nvSpPr>
            <p:cNvPr id="29710" name="AutoShape 6"/>
            <p:cNvSpPr>
              <a:spLocks noChangeArrowheads="1"/>
            </p:cNvSpPr>
            <p:nvPr/>
          </p:nvSpPr>
          <p:spPr bwMode="auto">
            <a:xfrm>
              <a:off x="4649" y="1616"/>
              <a:ext cx="680" cy="40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917575" y="1685925"/>
            <a:ext cx="7758113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900113" y="1693863"/>
            <a:ext cx="88915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0010100101010101111111000001101010101010111001....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538163" y="1638300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971550" y="2203450"/>
            <a:ext cx="2736850" cy="68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3833813" y="2212975"/>
            <a:ext cx="2106612" cy="46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1011238" y="2395538"/>
            <a:ext cx="36020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>
                <a:solidFill>
                  <a:srgbClr val="000099"/>
                </a:solidFill>
                <a:latin typeface="Comic Sans MS" panose="030F0702030302020204" pitchFamily="66" charset="0"/>
              </a:rPr>
              <a:t>size r is variable </a:t>
            </a:r>
            <a:r>
              <a:rPr lang="it-IT" altLang="en-US" sz="1600">
                <a:solidFill>
                  <a:srgbClr val="000099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</a:t>
            </a:r>
            <a:r>
              <a:rPr lang="it-IT" altLang="en-US" sz="1600">
                <a:solidFill>
                  <a:srgbClr val="000099"/>
                </a:solidFill>
                <a:latin typeface="Comic Sans MS" panose="030F0702030302020204" pitchFamily="66" charset="0"/>
              </a:rPr>
              <a:t> k consecutive 1s</a:t>
            </a:r>
          </a:p>
        </p:txBody>
      </p:sp>
      <p:sp>
        <p:nvSpPr>
          <p:cNvPr id="939022" name="Rectangle 14"/>
          <p:cNvSpPr>
            <a:spLocks noChangeArrowheads="1"/>
          </p:cNvSpPr>
          <p:nvPr/>
        </p:nvSpPr>
        <p:spPr bwMode="auto">
          <a:xfrm>
            <a:off x="395288" y="2995613"/>
            <a:ext cx="8137525" cy="3313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1"/>
              </a:buClr>
              <a:buSzPct val="90000"/>
            </a:pPr>
            <a:r>
              <a:rPr lang="it-IT" altLang="en-US" sz="2000">
                <a:solidFill>
                  <a:srgbClr val="990033"/>
                </a:solidFill>
                <a:latin typeface="Tahoma" panose="020B0604030504040204" pitchFamily="34" charset="0"/>
              </a:rPr>
              <a:t>Sparse case</a:t>
            </a:r>
            <a:r>
              <a:rPr lang="it-IT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: </a:t>
            </a:r>
            <a:r>
              <a:rPr lang="it-IT" altLang="en-US" sz="2000">
                <a:latin typeface="Tahoma" panose="020B0604030504040204" pitchFamily="34" charset="0"/>
              </a:rPr>
              <a:t>If r &gt; k</a:t>
            </a:r>
            <a:r>
              <a:rPr lang="it-IT" altLang="en-US" sz="2000" baseline="30000">
                <a:latin typeface="Tahoma" panose="020B0604030504040204" pitchFamily="34" charset="0"/>
              </a:rPr>
              <a:t>2 </a:t>
            </a:r>
            <a:r>
              <a:rPr lang="it-IT" altLang="en-US" sz="2000">
                <a:latin typeface="Tahoma" panose="020B0604030504040204" pitchFamily="34" charset="0"/>
              </a:rPr>
              <a:t>store explicitly the position of the k 1s</a:t>
            </a:r>
            <a:endParaRPr lang="it-IT" altLang="en-US" sz="2000" baseline="30000">
              <a:latin typeface="Tahoma" panose="020B060403050404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it-IT" altLang="en-US" sz="2000">
                <a:solidFill>
                  <a:srgbClr val="990033"/>
                </a:solidFill>
                <a:latin typeface="Tahoma" panose="020B0604030504040204" pitchFamily="34" charset="0"/>
              </a:rPr>
              <a:t>Dense case</a:t>
            </a:r>
            <a:r>
              <a:rPr lang="it-IT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: </a:t>
            </a:r>
            <a:r>
              <a:rPr lang="it-IT" altLang="en-US" sz="2000">
                <a:latin typeface="Tahoma" panose="020B0604030504040204" pitchFamily="34" charset="0"/>
              </a:rPr>
              <a:t>k </a:t>
            </a:r>
            <a:r>
              <a:rPr lang="it-IT" altLang="en-US" sz="2000">
                <a:latin typeface="Tahoma" panose="020B0604030504040204" pitchFamily="34" charset="0"/>
                <a:cs typeface="Tahoma" panose="020B0604030504040204" pitchFamily="34" charset="0"/>
              </a:rPr>
              <a:t>≤ r ≤ k</a:t>
            </a:r>
            <a:r>
              <a:rPr lang="it-IT" altLang="en-US" sz="2000" baseline="30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it-IT" altLang="en-US" sz="2000">
                <a:latin typeface="Tahoma" panose="020B0604030504040204" pitchFamily="34" charset="0"/>
                <a:cs typeface="Tahoma" panose="020B0604030504040204" pitchFamily="34" charset="0"/>
              </a:rPr>
              <a:t>, recurse...</a:t>
            </a:r>
            <a:r>
              <a:rPr lang="it-IT" altLang="en-US" sz="20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One level is enough!!</a:t>
            </a:r>
          </a:p>
          <a:p>
            <a:pPr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it-IT" altLang="en-US" sz="2000">
                <a:latin typeface="Tahoma" panose="020B0604030504040204" pitchFamily="34" charset="0"/>
                <a:cs typeface="Tahoma" panose="020B0604030504040204" pitchFamily="34" charset="0"/>
              </a:rPr>
              <a:t>... still need a table of size o(m).</a:t>
            </a:r>
          </a:p>
          <a:p>
            <a:pPr>
              <a:buClr>
                <a:schemeClr val="tx1"/>
              </a:buClr>
              <a:buSzPct val="90000"/>
            </a:pPr>
            <a:endParaRPr lang="it-IT" altLang="en-US" sz="200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SzPct val="90000"/>
            </a:pPr>
            <a:r>
              <a:rPr lang="it-IT" altLang="en-US" sz="20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Setting k ≈ polylog m</a:t>
            </a:r>
            <a:endParaRPr lang="en-GB" altLang="en-US" sz="200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buSzPct val="75000"/>
            </a:pPr>
            <a:r>
              <a:rPr lang="it-IT" altLang="en-US" sz="2000">
                <a:latin typeface="Tahoma" panose="020B0604030504040204" pitchFamily="34" charset="0"/>
              </a:rPr>
              <a:t>Extra space is </a:t>
            </a:r>
            <a:r>
              <a:rPr lang="it-IT" altLang="en-US" sz="2000">
                <a:solidFill>
                  <a:srgbClr val="990033"/>
                </a:solidFill>
                <a:latin typeface="Tahoma" panose="020B0604030504040204" pitchFamily="34" charset="0"/>
              </a:rPr>
              <a:t>+ o(m)</a:t>
            </a:r>
            <a:r>
              <a:rPr lang="it-IT" altLang="en-US" sz="2000">
                <a:latin typeface="Tahoma" panose="020B0604030504040204" pitchFamily="34" charset="0"/>
              </a:rPr>
              <a:t>, and B is not touched!</a:t>
            </a:r>
          </a:p>
          <a:p>
            <a:pPr lvl="1">
              <a:lnSpc>
                <a:spcPct val="120000"/>
              </a:lnSpc>
              <a:buSzPct val="75000"/>
            </a:pPr>
            <a:r>
              <a:rPr lang="en-GB" altLang="en-US" sz="2000">
                <a:latin typeface="Tahoma" panose="020B0604030504040204" pitchFamily="34" charset="0"/>
              </a:rPr>
              <a:t>Select time is O(1)</a:t>
            </a:r>
          </a:p>
        </p:txBody>
      </p:sp>
      <p:sp>
        <p:nvSpPr>
          <p:cNvPr id="939023" name="AutoShape 15"/>
          <p:cNvSpPr>
            <a:spLocks noChangeArrowheads="1"/>
          </p:cNvSpPr>
          <p:nvPr/>
        </p:nvSpPr>
        <p:spPr bwMode="auto">
          <a:xfrm>
            <a:off x="4140200" y="5373688"/>
            <a:ext cx="5003800" cy="14843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There exists a Bit-Vector Index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taking o(m) </a:t>
            </a:r>
            <a:r>
              <a:rPr lang="it-IT" altLang="en-US" sz="2000" i="1"/>
              <a:t>extra</a:t>
            </a:r>
            <a:r>
              <a:rPr lang="it-IT" altLang="en-US" sz="2000"/>
              <a:t> bits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and constant time for Rank/Select.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b="1"/>
              <a:t>B is read-only</a:t>
            </a:r>
            <a:r>
              <a:rPr lang="it-IT" altLang="en-US" sz="2000"/>
              <a:t>!</a:t>
            </a:r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6011863" y="2205038"/>
            <a:ext cx="2305050" cy="53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4310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Text Box 2"/>
          <p:cNvSpPr txBox="1">
            <a:spLocks noChangeArrowheads="1"/>
          </p:cNvSpPr>
          <p:nvPr/>
        </p:nvSpPr>
        <p:spPr bwMode="auto">
          <a:xfrm>
            <a:off x="1116013" y="40767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400"/>
              <a:t>z = 3, w=2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7772400" cy="503238"/>
          </a:xfrm>
        </p:spPr>
        <p:txBody>
          <a:bodyPr/>
          <a:lstStyle/>
          <a:p>
            <a:r>
              <a:rPr lang="it-IT" altLang="en-US" sz="3600" i="1" smtClean="0">
                <a:solidFill>
                  <a:srgbClr val="000099"/>
                </a:solidFill>
              </a:rPr>
              <a:t>Elias-Fano </a:t>
            </a:r>
            <a:r>
              <a:rPr lang="it-IT" altLang="en-US" sz="3600" smtClean="0">
                <a:solidFill>
                  <a:srgbClr val="000099"/>
                </a:solidFill>
              </a:rPr>
              <a:t>index&amp;compress</a:t>
            </a:r>
            <a:endParaRPr lang="it-IT" altLang="en-US" sz="2000" smtClean="0">
              <a:solidFill>
                <a:srgbClr val="000099"/>
              </a:solidFill>
            </a:endParaRPr>
          </a:p>
        </p:txBody>
      </p:sp>
      <p:sp>
        <p:nvSpPr>
          <p:cNvPr id="1205255" name="Text Box 7"/>
          <p:cNvSpPr txBox="1">
            <a:spLocks noChangeArrowheads="1"/>
          </p:cNvSpPr>
          <p:nvPr/>
        </p:nvSpPr>
        <p:spPr bwMode="auto">
          <a:xfrm>
            <a:off x="2268538" y="2781300"/>
            <a:ext cx="673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</a:rPr>
              <a:t>If w </a:t>
            </a: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= log (m/n) and z = log n, where m = |B| and n = #1 then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 L  takes  n w = n log (m/n) bits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000">
                <a:solidFill>
                  <a:srgbClr val="CC3300"/>
                </a:solidFill>
                <a:latin typeface="Comic Sans MS" panose="030F0702030302020204" pitchFamily="66" charset="0"/>
                <a:cs typeface="Tahoma" panose="020B0604030504040204" pitchFamily="34" charset="0"/>
                <a:sym typeface="Wingdings" panose="05000000000000000000" pitchFamily="2" charset="2"/>
              </a:rPr>
              <a:t>  H takes n 1s + n 0s = 2n bits</a:t>
            </a:r>
            <a:endParaRPr lang="it-IT" altLang="en-US" sz="2000">
              <a:solidFill>
                <a:srgbClr val="CC3300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5737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52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1430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35150" y="4365625"/>
            <a:ext cx="3598863" cy="517525"/>
            <a:chOff x="1338" y="2840"/>
            <a:chExt cx="2267" cy="326"/>
          </a:xfrm>
        </p:grpSpPr>
        <p:pic>
          <p:nvPicPr>
            <p:cNvPr id="3176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931"/>
              <a:ext cx="185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7" name="AutoShape 15"/>
            <p:cNvSpPr>
              <a:spLocks noChangeArrowheads="1"/>
            </p:cNvSpPr>
            <p:nvPr/>
          </p:nvSpPr>
          <p:spPr bwMode="auto">
            <a:xfrm rot="5400000">
              <a:off x="1384" y="2794"/>
              <a:ext cx="272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494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756" y="0"/>
                  </a:moveTo>
                  <a:lnTo>
                    <a:pt x="11911" y="7200"/>
                  </a:lnTo>
                  <a:lnTo>
                    <a:pt x="14997" y="7200"/>
                  </a:lnTo>
                  <a:lnTo>
                    <a:pt x="14997" y="17497"/>
                  </a:lnTo>
                  <a:lnTo>
                    <a:pt x="0" y="17497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675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47813" y="5157788"/>
            <a:ext cx="3024187" cy="576262"/>
            <a:chOff x="340" y="3294"/>
            <a:chExt cx="1905" cy="363"/>
          </a:xfrm>
        </p:grpSpPr>
        <p:sp>
          <p:nvSpPr>
            <p:cNvPr id="31757" name="Text Box 17"/>
            <p:cNvSpPr txBox="1">
              <a:spLocks noChangeArrowheads="1"/>
            </p:cNvSpPr>
            <p:nvPr/>
          </p:nvSpPr>
          <p:spPr bwMode="auto">
            <a:xfrm>
              <a:off x="748" y="3294"/>
              <a:ext cx="14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1200"/>
                <a:t>0      1     2  3   4   5     6       7</a:t>
              </a:r>
            </a:p>
          </p:txBody>
        </p:sp>
        <p:pic>
          <p:nvPicPr>
            <p:cNvPr id="31758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430"/>
              <a:ext cx="19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9" name="Line 21"/>
            <p:cNvSpPr>
              <a:spLocks noChangeShapeType="1"/>
            </p:cNvSpPr>
            <p:nvPr/>
          </p:nvSpPr>
          <p:spPr bwMode="auto">
            <a:xfrm>
              <a:off x="930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22"/>
            <p:cNvSpPr>
              <a:spLocks noChangeShapeType="1"/>
            </p:cNvSpPr>
            <p:nvPr/>
          </p:nvSpPr>
          <p:spPr bwMode="auto">
            <a:xfrm>
              <a:off x="1202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23"/>
            <p:cNvSpPr>
              <a:spLocks noChangeShapeType="1"/>
            </p:cNvSpPr>
            <p:nvPr/>
          </p:nvSpPr>
          <p:spPr bwMode="auto">
            <a:xfrm>
              <a:off x="1314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24"/>
            <p:cNvSpPr>
              <a:spLocks noChangeShapeType="1"/>
            </p:cNvSpPr>
            <p:nvPr/>
          </p:nvSpPr>
          <p:spPr bwMode="auto">
            <a:xfrm>
              <a:off x="1429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25"/>
            <p:cNvSpPr>
              <a:spLocks noChangeShapeType="1"/>
            </p:cNvSpPr>
            <p:nvPr/>
          </p:nvSpPr>
          <p:spPr bwMode="auto">
            <a:xfrm>
              <a:off x="1610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26"/>
            <p:cNvSpPr>
              <a:spLocks noChangeShapeType="1"/>
            </p:cNvSpPr>
            <p:nvPr/>
          </p:nvSpPr>
          <p:spPr bwMode="auto">
            <a:xfrm>
              <a:off x="1722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7"/>
            <p:cNvSpPr>
              <a:spLocks noChangeShapeType="1"/>
            </p:cNvSpPr>
            <p:nvPr/>
          </p:nvSpPr>
          <p:spPr bwMode="auto">
            <a:xfrm>
              <a:off x="2026" y="333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5280" name="Text Box 32"/>
          <p:cNvSpPr txBox="1">
            <a:spLocks noChangeArrowheads="1"/>
          </p:cNvSpPr>
          <p:nvPr/>
        </p:nvSpPr>
        <p:spPr bwMode="auto">
          <a:xfrm>
            <a:off x="107950" y="5340350"/>
            <a:ext cx="127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b="1">
                <a:solidFill>
                  <a:srgbClr val="FF3300"/>
                </a:solidFill>
              </a:rPr>
              <a:t>In unary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619250" y="6380163"/>
            <a:ext cx="7526338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Actually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you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can do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binary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search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over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B,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but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it-IT" dirty="0" err="1">
                <a:latin typeface="+mn-lt"/>
                <a:ea typeface="ＭＳ Ｐゴシック" panose="020B0600070205080204" pitchFamily="34" charset="-128"/>
              </a:rPr>
              <a:t>compressed</a:t>
            </a:r>
            <a:r>
              <a:rPr lang="it-IT" dirty="0">
                <a:latin typeface="+mn-lt"/>
                <a:ea typeface="ＭＳ Ｐゴシック" panose="020B0600070205080204" pitchFamily="34" charset="-128"/>
              </a:rPr>
              <a:t> !</a:t>
            </a:r>
            <a:endParaRPr lang="it-IT" baseline="-25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547813" y="5908675"/>
            <a:ext cx="7561262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>
                <a:latin typeface="Comic Sans MS" panose="030F0702030302020204" pitchFamily="66" charset="0"/>
              </a:rPr>
              <a:t>Select</a:t>
            </a:r>
            <a:r>
              <a:rPr lang="it-IT" altLang="en-US" sz="2000" baseline="-25000">
                <a:latin typeface="Comic Sans MS" panose="030F0702030302020204" pitchFamily="66" charset="0"/>
              </a:rPr>
              <a:t>1</a:t>
            </a:r>
            <a:r>
              <a:rPr lang="it-IT" altLang="en-US" sz="2000"/>
              <a:t>(i) on B </a:t>
            </a:r>
            <a:r>
              <a:rPr lang="it-IT" altLang="en-US" sz="2000">
                <a:sym typeface="Wingdings" panose="05000000000000000000" pitchFamily="2" charset="2"/>
              </a:rPr>
              <a:t> uses L and (</a:t>
            </a:r>
            <a:r>
              <a:rPr lang="it-IT" altLang="en-US" sz="2000">
                <a:latin typeface="Comic Sans MS" panose="030F0702030302020204" pitchFamily="66" charset="0"/>
              </a:rPr>
              <a:t>Select</a:t>
            </a:r>
            <a:r>
              <a:rPr lang="it-IT" altLang="en-US" sz="2000" baseline="-25000">
                <a:latin typeface="Comic Sans MS" panose="030F0702030302020204" pitchFamily="66" charset="0"/>
              </a:rPr>
              <a:t>1</a:t>
            </a:r>
            <a:r>
              <a:rPr lang="it-IT" altLang="en-US" sz="2000">
                <a:sym typeface="Wingdings" panose="05000000000000000000" pitchFamily="2" charset="2"/>
              </a:rPr>
              <a:t>(H,i) – i) in </a:t>
            </a:r>
            <a:r>
              <a:rPr lang="it-IT" altLang="en-US" sz="2000" b="1">
                <a:sym typeface="Wingdings" panose="05000000000000000000" pitchFamily="2" charset="2"/>
              </a:rPr>
              <a:t>+o(n) </a:t>
            </a:r>
            <a:r>
              <a:rPr lang="it-IT" altLang="en-US" sz="2000">
                <a:sym typeface="Wingdings" panose="05000000000000000000" pitchFamily="2" charset="2"/>
              </a:rPr>
              <a:t>space</a:t>
            </a:r>
            <a:endParaRPr lang="it-IT" altLang="en-US" sz="200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076825" y="52292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(</a:t>
            </a:r>
            <a:r>
              <a:rPr lang="it-IT" altLang="en-US" sz="2800"/>
              <a:t>Select</a:t>
            </a:r>
            <a:r>
              <a:rPr lang="it-IT" altLang="en-US" sz="2800" baseline="-25000">
                <a:latin typeface="Comic Sans MS" panose="030F0702030302020204" pitchFamily="66" charset="0"/>
              </a:rPr>
              <a:t>1</a:t>
            </a:r>
            <a:r>
              <a:rPr lang="it-IT" altLang="en-US" sz="2800"/>
              <a:t> on H)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097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20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/>
      <p:bldP spid="1205255" grpId="0"/>
      <p:bldP spid="1205280" grpId="0"/>
      <p:bldP spid="35" grpId="0" animBg="1"/>
      <p:bldP spid="3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3200" smtClean="0"/>
              <a:t>If you wish to play with Rank and Select</a:t>
            </a:r>
            <a:endParaRPr lang="it-IT" alt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2470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>
            <a:fillRect/>
          </a:stretch>
        </p:blipFill>
        <p:spPr bwMode="auto">
          <a:xfrm>
            <a:off x="468313" y="2565400"/>
            <a:ext cx="45164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67643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40200" y="3429000"/>
            <a:ext cx="5003800" cy="216058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m/10 + n log m/n</a:t>
            </a:r>
          </a:p>
          <a:p>
            <a:pPr algn="ctr" eaLnBrk="1" hangingPunct="1">
              <a:defRPr/>
            </a:pP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Rank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 in 0.4 </a:t>
            </a:r>
            <a:r>
              <a:rPr lang="it-IT" dirty="0" err="1">
                <a:latin typeface="Symbol" pitchFamily="18" charset="2"/>
                <a:ea typeface="ＭＳ Ｐゴシック" panose="020B0600070205080204" pitchFamily="34" charset="-128"/>
              </a:rPr>
              <a:t>m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sec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, 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Select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 in &lt; 1 </a:t>
            </a:r>
            <a:r>
              <a:rPr lang="it-IT" dirty="0" err="1">
                <a:latin typeface="Symbol" pitchFamily="18" charset="2"/>
                <a:ea typeface="ＭＳ Ｐゴシック" panose="020B0600070205080204" pitchFamily="34" charset="-128"/>
              </a:rPr>
              <a:t>m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sec</a:t>
            </a:r>
            <a:endParaRPr lang="it-IT" dirty="0">
              <a:latin typeface="Comic Sans MS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endParaRPr lang="it-IT" dirty="0">
              <a:latin typeface="Comic Sans MS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defRPr/>
            </a:pPr>
            <a:r>
              <a:rPr lang="it-IT">
                <a:latin typeface="Comic Sans MS" pitchFamily="66" charset="0"/>
                <a:ea typeface="ＭＳ Ｐゴシック" panose="020B0600070205080204" pitchFamily="34" charset="-128"/>
              </a:rPr>
              <a:t>vs  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32n 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bits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 of 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explicit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 </a:t>
            </a:r>
            <a:r>
              <a:rPr lang="it-IT" dirty="0" err="1">
                <a:latin typeface="Comic Sans MS" pitchFamily="66" charset="0"/>
                <a:ea typeface="ＭＳ Ｐゴシック" panose="020B0600070205080204" pitchFamily="34" charset="-128"/>
              </a:rPr>
              <a:t>pointers</a:t>
            </a:r>
            <a:r>
              <a:rPr lang="it-IT" dirty="0">
                <a:latin typeface="Comic Sans MS" pitchFamily="66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19572</TotalTime>
  <Words>1323</Words>
  <Application>Microsoft Office PowerPoint</Application>
  <PresentationFormat>Presentazione su schermo (4:3)</PresentationFormat>
  <Paragraphs>336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4" baseType="lpstr">
      <vt:lpstr>MS PGothic</vt:lpstr>
      <vt:lpstr>MS PGothic</vt:lpstr>
      <vt:lpstr>Arial</vt:lpstr>
      <vt:lpstr>Comic Sans MS</vt:lpstr>
      <vt:lpstr>Courier New</vt:lpstr>
      <vt:lpstr>Lucida Sans</vt:lpstr>
      <vt:lpstr>Symbol</vt:lpstr>
      <vt:lpstr>Tahoma</vt:lpstr>
      <vt:lpstr>Times New Roman</vt:lpstr>
      <vt:lpstr>Wingdings</vt:lpstr>
      <vt:lpstr>Wingdings 2</vt:lpstr>
      <vt:lpstr>Wingdings 3</vt:lpstr>
      <vt:lpstr>Default Design</vt:lpstr>
      <vt:lpstr>Random access to arrays of variable-length items</vt:lpstr>
      <vt:lpstr>A basic problem !</vt:lpstr>
      <vt:lpstr>A basic problem !</vt:lpstr>
      <vt:lpstr>Another textDB: Labeled Graph</vt:lpstr>
      <vt:lpstr>Rank/Select</vt:lpstr>
      <vt:lpstr>The Bit-Vector Index: B + o(m)</vt:lpstr>
      <vt:lpstr>The Bit-Vector Index</vt:lpstr>
      <vt:lpstr>Elias-Fano index&amp;compress</vt:lpstr>
      <vt:lpstr>If you wish to play with Rank and Select</vt:lpstr>
      <vt:lpstr>Generalised Rank and Select</vt:lpstr>
      <vt:lpstr>Generalised Rank and Select</vt:lpstr>
      <vt:lpstr>The Wavelet Tree</vt:lpstr>
      <vt:lpstr>The Wavelet Tree</vt:lpstr>
      <vt:lpstr>The Wavelet Tree</vt:lpstr>
      <vt:lpstr>The Wavelet Tree</vt:lpstr>
      <vt:lpstr>The Wavelet Tree</vt:lpstr>
      <vt:lpstr>Generalised Rank and Select</vt:lpstr>
      <vt:lpstr>WT vs 2D-range search </vt:lpstr>
      <vt:lpstr>String search vs 2D-range search </vt:lpstr>
      <vt:lpstr>Prefix search vs 2D-range search </vt:lpstr>
      <vt:lpstr>Prefix search vs 2D-range search 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Paolo Ferragina</cp:lastModifiedBy>
  <cp:revision>1639</cp:revision>
  <cp:lastPrinted>2014-08-03T10:07:51Z</cp:lastPrinted>
  <dcterms:created xsi:type="dcterms:W3CDTF">2002-09-18T16:13:07Z</dcterms:created>
  <dcterms:modified xsi:type="dcterms:W3CDTF">2014-11-22T09:09:07Z</dcterms:modified>
</cp:coreProperties>
</file>