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9" r:id="rId1"/>
  </p:sldMasterIdLst>
  <p:notesMasterIdLst>
    <p:notesMasterId r:id="rId53"/>
  </p:notesMasterIdLst>
  <p:sldIdLst>
    <p:sldId id="256" r:id="rId2"/>
    <p:sldId id="304" r:id="rId3"/>
    <p:sldId id="299" r:id="rId4"/>
    <p:sldId id="311" r:id="rId5"/>
    <p:sldId id="322" r:id="rId6"/>
    <p:sldId id="315" r:id="rId7"/>
    <p:sldId id="316" r:id="rId8"/>
    <p:sldId id="312" r:id="rId9"/>
    <p:sldId id="321" r:id="rId10"/>
    <p:sldId id="313" r:id="rId11"/>
    <p:sldId id="325" r:id="rId12"/>
    <p:sldId id="309" r:id="rId13"/>
    <p:sldId id="317" r:id="rId14"/>
    <p:sldId id="318" r:id="rId15"/>
    <p:sldId id="326" r:id="rId16"/>
    <p:sldId id="327" r:id="rId17"/>
    <p:sldId id="328" r:id="rId18"/>
    <p:sldId id="319" r:id="rId19"/>
    <p:sldId id="320" r:id="rId20"/>
    <p:sldId id="310" r:id="rId21"/>
    <p:sldId id="286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257" r:id="rId32"/>
    <p:sldId id="258" r:id="rId33"/>
    <p:sldId id="264" r:id="rId34"/>
    <p:sldId id="302" r:id="rId35"/>
    <p:sldId id="303" r:id="rId36"/>
    <p:sldId id="262" r:id="rId37"/>
    <p:sldId id="268" r:id="rId38"/>
    <p:sldId id="269" r:id="rId39"/>
    <p:sldId id="261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80" r:id="rId50"/>
    <p:sldId id="301" r:id="rId51"/>
    <p:sldId id="308" r:id="rId52"/>
  </p:sldIdLst>
  <p:sldSz cx="9144000" cy="6858000" type="screen4x3"/>
  <p:notesSz cx="6858000" cy="9144000"/>
  <p:embeddedFontLst>
    <p:embeddedFont>
      <p:font typeface="Cambria Math" pitchFamily="18" charset="0"/>
      <p:regular r:id="rId54"/>
    </p:embeddedFont>
    <p:embeddedFont>
      <p:font typeface="Cambria" pitchFamily="18" charset="0"/>
      <p:regular r:id="rId55"/>
      <p:bold r:id="rId56"/>
      <p:italic r:id="rId57"/>
      <p:boldItalic r:id="rId58"/>
    </p:embeddedFont>
    <p:embeddedFont>
      <p:font typeface="Mathematica1" pitchFamily="2" charset="2"/>
      <p:regular r:id="rId59"/>
      <p:bold r:id="rId6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C3300"/>
    <a:srgbClr val="FF9999"/>
    <a:srgbClr val="DDDDDD"/>
    <a:srgbClr val="EAEAEA"/>
    <a:srgbClr val="C0C0C0"/>
    <a:srgbClr val="5F5F5F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211" autoAdjust="0"/>
    <p:restoredTop sz="94780" autoAdjust="0"/>
  </p:normalViewPr>
  <p:slideViewPr>
    <p:cSldViewPr>
      <p:cViewPr varScale="1">
        <p:scale>
          <a:sx n="180" d="100"/>
          <a:sy n="180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77B82E-CF94-487C-838B-C8B505B25F5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D6CDF-16E0-4647-BC63-F274DC8EC2B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7F2FC-5A82-4C82-8B17-7690FD6F112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26047-6ECA-4056-B5EE-23175CAAFD7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2C3DF-EA78-43DE-B8D8-2126454719D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9773C-669F-4559-B3AE-1DF141EF105F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CEE36-263F-4820-B818-479D47BC817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576F9-4A88-4EC3-A256-BFD2E71F5FA0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0B800-D6A7-412E-9B1E-BC9B3E42B31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AD26A-854E-491C-B9D1-96E807B88A81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3D12B-B734-422B-893D-13E8E784D28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9F0E7-4443-4874-9686-34D810B9C1A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3B61A-91B7-4792-96C8-9CBD93F5FEB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579F8-B635-46F8-9C90-AEAE7B087FB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897F1-9954-41F1-AA06-5A34940B6BE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DCF45-AC0C-4231-91B9-91781EEA14D8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87F39-CBCE-45F2-B703-6AE327F39E0E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3293B-20B9-470A-9734-EE902CF76C63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A76B8-2004-4E9B-965C-0489ED320320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85E90-2DF7-423F-AC56-DB2AA6DC081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C7C18-8076-4432-95D6-BC929E23AFD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8743-973E-4A2F-A626-797380DC703F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2FBED-F818-4048-AFE4-D7A7EC4C7BE9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91373-DE00-4C5D-9CE4-1092CCA7934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FB0E0-B4C8-429F-A0AC-1EC3D9B2CD8D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96521-977F-4143-8294-57F82CB41EA1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C4C30-E6E1-43C5-89AC-3C68808C9640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57B7F-E4FB-480A-A65D-A77C05B5FE52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0D99E-A8E4-424D-B05D-D02F0AF0880B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BE18C-1EE4-4B6F-96CB-1019068B18E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8FDF0-C937-4095-B119-E6494613C229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B9AD8-EFC4-4797-A83F-C67E77565E38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9621D-D7FC-4122-B784-0E73786AA6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0A08-599F-4803-A873-EC50768720B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9F0E7-4443-4874-9686-34D810B9C1A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91373-DE00-4C5D-9CE4-1092CCA7934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91373-DE00-4C5D-9CE4-1092CCA7934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AE049-EC58-4BA2-AEBF-B155D9BF391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CBE3A-C804-4C2E-9B83-BDAC0F71B61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245225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FA4315-136E-4607-9B41-10570C1644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A91E3-511E-47C7-A9F5-21F7B6DBD1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8EEA-F7CD-4F30-B3AB-A553A0AADC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7391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4000500"/>
            <a:ext cx="7391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18288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553200"/>
            <a:ext cx="60198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685800" cy="319087"/>
          </a:xfrm>
        </p:spPr>
        <p:txBody>
          <a:bodyPr/>
          <a:lstStyle>
            <a:lvl1pPr>
              <a:defRPr/>
            </a:lvl1pPr>
          </a:lstStyle>
          <a:p>
            <a:fld id="{8AC24DA3-09F0-4EB8-AAE4-15E951CC91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6DE1-A14B-4236-A71D-7B4A5BB1A5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F5E64-F3CE-4ABD-AA43-F68209BA4B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4B7E7-1CE7-4B37-9FFD-A26D77E44B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C66E-2980-4EC8-9619-52A33F9D8C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C93BA-9EAC-4350-8E8B-AA237D09FE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11A7-A97B-4E34-A53B-7A1EC01A3F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3FCAC-3070-474F-BD98-1989E96B58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15571-9AEA-47EF-A67C-11E273BC09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9075"/>
            <a:ext cx="1828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553200"/>
            <a:ext cx="6019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pl-PL" dirty="0" smtClean="0"/>
              <a:t>Iwona Bialynicka-Birula – PhD Thesis</a:t>
            </a:r>
            <a:endParaRPr lang="en-US" dirty="0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8913"/>
            <a:ext cx="6858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10E031-7B42-41DF-8538-602C73437C0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4049721"/>
            <a:ext cx="9001125" cy="947738"/>
          </a:xfrm>
        </p:spPr>
        <p:txBody>
          <a:bodyPr/>
          <a:lstStyle/>
          <a:p>
            <a:pPr algn="r"/>
            <a:r>
              <a:rPr lang="en-US" sz="3200" dirty="0" smtClean="0">
                <a:latin typeface="Cambria Math" pitchFamily="18" charset="0"/>
              </a:rPr>
              <a:t>PhD Thesis</a:t>
            </a:r>
            <a:endParaRPr lang="en-US" sz="3200" dirty="0">
              <a:latin typeface="Cambria Math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268921"/>
            <a:ext cx="8685213" cy="666750"/>
          </a:xfrm>
        </p:spPr>
        <p:txBody>
          <a:bodyPr/>
          <a:lstStyle/>
          <a:p>
            <a:pPr algn="r"/>
            <a:r>
              <a:rPr lang="en-US" sz="3200" i="1" dirty="0">
                <a:latin typeface="Cambria Math" pitchFamily="18" charset="0"/>
              </a:rPr>
              <a:t>Iwona </a:t>
            </a:r>
            <a:r>
              <a:rPr lang="en-US" sz="3200" i="1" dirty="0" smtClean="0">
                <a:latin typeface="Cambria Math" pitchFamily="18" charset="0"/>
              </a:rPr>
              <a:t>Bialynicka-Birula</a:t>
            </a:r>
            <a:endParaRPr lang="en-US" sz="3200" i="1" dirty="0">
              <a:latin typeface="Cambria Math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294044" y="1449388"/>
            <a:ext cx="5770581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kumimoji="1" lang="en-US" sz="4800" b="1" dirty="0" smtClean="0">
                <a:solidFill>
                  <a:srgbClr val="3C605F"/>
                </a:solidFill>
                <a:latin typeface="Cambria Math" pitchFamily="18" charset="0"/>
              </a:rPr>
              <a:t>Ranked Queries in Index Data Structures</a:t>
            </a:r>
            <a:endParaRPr kumimoji="1" lang="en-US" sz="4800" b="1" dirty="0">
              <a:solidFill>
                <a:srgbClr val="3C605F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with respect to y coordinate</a:t>
            </a:r>
          </a:p>
          <a:p>
            <a:r>
              <a:rPr lang="en-US" dirty="0" smtClean="0"/>
              <a:t>Inorder matches x order </a:t>
            </a:r>
          </a:p>
          <a:p>
            <a:r>
              <a:rPr lang="en-US" dirty="0" smtClean="0"/>
              <a:t>Set of points uniquely determines tree shape</a:t>
            </a:r>
          </a:p>
          <a:p>
            <a:r>
              <a:rPr lang="en-US" dirty="0" smtClean="0"/>
              <a:t>Dynamic version presented in Part IV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1AAB-A432-434C-BF05-02F7C551F6E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3424" name="Line 544"/>
          <p:cNvSpPr>
            <a:spLocks noChangeShapeType="1"/>
          </p:cNvSpPr>
          <p:nvPr/>
        </p:nvSpPr>
        <p:spPr bwMode="auto">
          <a:xfrm>
            <a:off x="4032250" y="4041775"/>
            <a:ext cx="18351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5" name="Line 545"/>
          <p:cNvSpPr>
            <a:spLocks noChangeShapeType="1"/>
          </p:cNvSpPr>
          <p:nvPr/>
        </p:nvSpPr>
        <p:spPr bwMode="auto">
          <a:xfrm flipH="1">
            <a:off x="5651500" y="4257675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6" name="Line 546"/>
          <p:cNvSpPr>
            <a:spLocks noChangeShapeType="1"/>
          </p:cNvSpPr>
          <p:nvPr/>
        </p:nvSpPr>
        <p:spPr bwMode="auto">
          <a:xfrm flipH="1">
            <a:off x="4284663" y="4724400"/>
            <a:ext cx="136683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7" name="Line 547"/>
          <p:cNvSpPr>
            <a:spLocks noChangeShapeType="1"/>
          </p:cNvSpPr>
          <p:nvPr/>
        </p:nvSpPr>
        <p:spPr bwMode="auto">
          <a:xfrm>
            <a:off x="4248150" y="4941888"/>
            <a:ext cx="9366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8" name="Line 548"/>
          <p:cNvSpPr>
            <a:spLocks noChangeShapeType="1"/>
          </p:cNvSpPr>
          <p:nvPr/>
        </p:nvSpPr>
        <p:spPr bwMode="auto">
          <a:xfrm>
            <a:off x="5184775" y="5408613"/>
            <a:ext cx="25082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9" name="Line 549"/>
          <p:cNvSpPr>
            <a:spLocks noChangeShapeType="1"/>
          </p:cNvSpPr>
          <p:nvPr/>
        </p:nvSpPr>
        <p:spPr bwMode="auto">
          <a:xfrm flipH="1">
            <a:off x="4716463" y="5408613"/>
            <a:ext cx="468312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30" name="Line 550"/>
          <p:cNvSpPr>
            <a:spLocks noChangeShapeType="1"/>
          </p:cNvSpPr>
          <p:nvPr/>
        </p:nvSpPr>
        <p:spPr bwMode="auto">
          <a:xfrm flipH="1">
            <a:off x="4500563" y="5876925"/>
            <a:ext cx="2159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3" name="Line 543"/>
          <p:cNvSpPr>
            <a:spLocks noChangeShapeType="1"/>
          </p:cNvSpPr>
          <p:nvPr/>
        </p:nvSpPr>
        <p:spPr bwMode="auto">
          <a:xfrm>
            <a:off x="3816350" y="36083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2" name="Line 542"/>
          <p:cNvSpPr>
            <a:spLocks noChangeShapeType="1"/>
          </p:cNvSpPr>
          <p:nvPr/>
        </p:nvSpPr>
        <p:spPr bwMode="auto">
          <a:xfrm>
            <a:off x="3600450" y="3141663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1" name="Line 541"/>
          <p:cNvSpPr>
            <a:spLocks noChangeShapeType="1"/>
          </p:cNvSpPr>
          <p:nvPr/>
        </p:nvSpPr>
        <p:spPr bwMode="auto">
          <a:xfrm>
            <a:off x="3348038" y="2673350"/>
            <a:ext cx="252412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0" name="Line 540"/>
          <p:cNvSpPr>
            <a:spLocks noChangeShapeType="1"/>
          </p:cNvSpPr>
          <p:nvPr/>
        </p:nvSpPr>
        <p:spPr bwMode="auto">
          <a:xfrm flipH="1">
            <a:off x="3132138" y="2673350"/>
            <a:ext cx="2159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9" name="Line 539"/>
          <p:cNvSpPr>
            <a:spLocks noChangeShapeType="1"/>
          </p:cNvSpPr>
          <p:nvPr/>
        </p:nvSpPr>
        <p:spPr bwMode="auto">
          <a:xfrm flipH="1">
            <a:off x="2663825" y="2457450"/>
            <a:ext cx="21590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8" name="Line 538"/>
          <p:cNvSpPr>
            <a:spLocks noChangeShapeType="1"/>
          </p:cNvSpPr>
          <p:nvPr/>
        </p:nvSpPr>
        <p:spPr bwMode="auto">
          <a:xfrm>
            <a:off x="2879725" y="2457450"/>
            <a:ext cx="4683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7" name="Line 537"/>
          <p:cNvSpPr>
            <a:spLocks noChangeShapeType="1"/>
          </p:cNvSpPr>
          <p:nvPr/>
        </p:nvSpPr>
        <p:spPr bwMode="auto">
          <a:xfrm flipV="1">
            <a:off x="2879725" y="2205038"/>
            <a:ext cx="3240088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6" name="Line 536"/>
          <p:cNvSpPr>
            <a:spLocks noChangeShapeType="1"/>
          </p:cNvSpPr>
          <p:nvPr/>
        </p:nvSpPr>
        <p:spPr bwMode="auto">
          <a:xfrm flipH="1" flipV="1">
            <a:off x="6804025" y="1989138"/>
            <a:ext cx="215900" cy="320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5" name="Line 535"/>
          <p:cNvSpPr>
            <a:spLocks noChangeShapeType="1"/>
          </p:cNvSpPr>
          <p:nvPr/>
        </p:nvSpPr>
        <p:spPr bwMode="auto">
          <a:xfrm flipH="1">
            <a:off x="6551613" y="19891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9" name="Line 529"/>
          <p:cNvSpPr>
            <a:spLocks noChangeShapeType="1"/>
          </p:cNvSpPr>
          <p:nvPr/>
        </p:nvSpPr>
        <p:spPr bwMode="auto">
          <a:xfrm flipH="1">
            <a:off x="2916238" y="2673350"/>
            <a:ext cx="3203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0" name="Line 530"/>
          <p:cNvSpPr>
            <a:spLocks noChangeShapeType="1"/>
          </p:cNvSpPr>
          <p:nvPr/>
        </p:nvSpPr>
        <p:spPr bwMode="auto">
          <a:xfrm flipH="1" flipV="1">
            <a:off x="3370263" y="2673350"/>
            <a:ext cx="14287" cy="3851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7" name="Line 527"/>
          <p:cNvSpPr>
            <a:spLocks noChangeShapeType="1"/>
          </p:cNvSpPr>
          <p:nvPr/>
        </p:nvSpPr>
        <p:spPr bwMode="auto">
          <a:xfrm flipH="1">
            <a:off x="2447925" y="245745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8" name="Line 528"/>
          <p:cNvSpPr>
            <a:spLocks noChangeShapeType="1"/>
          </p:cNvSpPr>
          <p:nvPr/>
        </p:nvSpPr>
        <p:spPr bwMode="auto">
          <a:xfrm flipH="1" flipV="1">
            <a:off x="2901950" y="2457450"/>
            <a:ext cx="14288" cy="406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6" name="Line 516"/>
          <p:cNvSpPr>
            <a:spLocks noChangeShapeType="1"/>
          </p:cNvSpPr>
          <p:nvPr/>
        </p:nvSpPr>
        <p:spPr bwMode="auto">
          <a:xfrm flipV="1">
            <a:off x="2209800" y="1527175"/>
            <a:ext cx="230188" cy="461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5" name="Line 525"/>
          <p:cNvSpPr>
            <a:spLocks noChangeShapeType="1"/>
          </p:cNvSpPr>
          <p:nvPr/>
        </p:nvSpPr>
        <p:spPr bwMode="auto">
          <a:xfrm flipH="1">
            <a:off x="6335713" y="198913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6" name="Line 526"/>
          <p:cNvSpPr>
            <a:spLocks noChangeShapeType="1"/>
          </p:cNvSpPr>
          <p:nvPr/>
        </p:nvSpPr>
        <p:spPr bwMode="auto">
          <a:xfrm flipH="1" flipV="1">
            <a:off x="6789738" y="1989138"/>
            <a:ext cx="14287" cy="4535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3" name="Line 523"/>
          <p:cNvSpPr>
            <a:spLocks noChangeShapeType="1"/>
          </p:cNvSpPr>
          <p:nvPr/>
        </p:nvSpPr>
        <p:spPr bwMode="auto">
          <a:xfrm flipH="1">
            <a:off x="2447925" y="2205038"/>
            <a:ext cx="3887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4" name="Line 524"/>
          <p:cNvSpPr>
            <a:spLocks noChangeShapeType="1"/>
          </p:cNvSpPr>
          <p:nvPr/>
        </p:nvSpPr>
        <p:spPr bwMode="auto">
          <a:xfrm flipH="1" flipV="1">
            <a:off x="6105525" y="2205038"/>
            <a:ext cx="14288" cy="4319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2" name="Line 522"/>
          <p:cNvSpPr>
            <a:spLocks noChangeShapeType="1"/>
          </p:cNvSpPr>
          <p:nvPr/>
        </p:nvSpPr>
        <p:spPr bwMode="auto">
          <a:xfrm flipH="1">
            <a:off x="6084888" y="1773238"/>
            <a:ext cx="25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8" name="Line 518"/>
          <p:cNvSpPr>
            <a:spLocks noChangeShapeType="1"/>
          </p:cNvSpPr>
          <p:nvPr/>
        </p:nvSpPr>
        <p:spPr bwMode="auto">
          <a:xfrm flipH="1">
            <a:off x="2447925" y="1773238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9" name="Line 519"/>
          <p:cNvSpPr>
            <a:spLocks noChangeShapeType="1"/>
          </p:cNvSpPr>
          <p:nvPr/>
        </p:nvSpPr>
        <p:spPr bwMode="auto">
          <a:xfrm flipH="1" flipV="1">
            <a:off x="6321425" y="1773238"/>
            <a:ext cx="14288" cy="4751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0" name="Line 520"/>
          <p:cNvSpPr>
            <a:spLocks noChangeShapeType="1"/>
          </p:cNvSpPr>
          <p:nvPr/>
        </p:nvSpPr>
        <p:spPr bwMode="auto">
          <a:xfrm>
            <a:off x="6335713" y="1773238"/>
            <a:ext cx="4683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5" name="Line 515"/>
          <p:cNvSpPr>
            <a:spLocks noChangeShapeType="1"/>
          </p:cNvSpPr>
          <p:nvPr/>
        </p:nvSpPr>
        <p:spPr bwMode="auto">
          <a:xfrm flipH="1" flipV="1">
            <a:off x="2439988" y="1527175"/>
            <a:ext cx="39179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4" name="Oval 514"/>
          <p:cNvSpPr>
            <a:spLocks noChangeArrowheads="1"/>
          </p:cNvSpPr>
          <p:nvPr/>
        </p:nvSpPr>
        <p:spPr bwMode="auto">
          <a:xfrm>
            <a:off x="2157413" y="6049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91" name="Line 511"/>
          <p:cNvSpPr>
            <a:spLocks noChangeShapeType="1"/>
          </p:cNvSpPr>
          <p:nvPr/>
        </p:nvSpPr>
        <p:spPr bwMode="auto">
          <a:xfrm flipH="1">
            <a:off x="1806575" y="1527175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2" name="Line 512"/>
          <p:cNvSpPr>
            <a:spLocks noChangeShapeType="1"/>
          </p:cNvSpPr>
          <p:nvPr/>
        </p:nvSpPr>
        <p:spPr bwMode="auto">
          <a:xfrm flipH="1" flipV="1">
            <a:off x="2439988" y="1527175"/>
            <a:ext cx="7937" cy="499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Cartesian tree example</a:t>
            </a:r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2386013" y="1477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22941" name="Oval 61"/>
          <p:cNvSpPr>
            <a:spLocks noChangeArrowheads="1"/>
          </p:cNvSpPr>
          <p:nvPr/>
        </p:nvSpPr>
        <p:spPr bwMode="auto">
          <a:xfrm>
            <a:off x="2614613" y="4449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2954" name="Oval 74"/>
          <p:cNvSpPr>
            <a:spLocks noChangeArrowheads="1"/>
          </p:cNvSpPr>
          <p:nvPr/>
        </p:nvSpPr>
        <p:spPr bwMode="auto">
          <a:xfrm>
            <a:off x="2843213" y="2392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2982" name="Oval 102"/>
          <p:cNvSpPr>
            <a:spLocks noChangeArrowheads="1"/>
          </p:cNvSpPr>
          <p:nvPr/>
        </p:nvSpPr>
        <p:spPr bwMode="auto">
          <a:xfrm>
            <a:off x="3071813" y="376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2999" name="Oval 119"/>
          <p:cNvSpPr>
            <a:spLocks noChangeArrowheads="1"/>
          </p:cNvSpPr>
          <p:nvPr/>
        </p:nvSpPr>
        <p:spPr bwMode="auto">
          <a:xfrm>
            <a:off x="3300413" y="2620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23" name="Oval 143"/>
          <p:cNvSpPr>
            <a:spLocks noChangeArrowheads="1"/>
          </p:cNvSpPr>
          <p:nvPr/>
        </p:nvSpPr>
        <p:spPr bwMode="auto">
          <a:xfrm>
            <a:off x="3529013" y="3078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47" name="Oval 167"/>
          <p:cNvSpPr>
            <a:spLocks noChangeArrowheads="1"/>
          </p:cNvSpPr>
          <p:nvPr/>
        </p:nvSpPr>
        <p:spPr bwMode="auto">
          <a:xfrm>
            <a:off x="3757613" y="3535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71" name="Oval 191"/>
          <p:cNvSpPr>
            <a:spLocks noChangeArrowheads="1"/>
          </p:cNvSpPr>
          <p:nvPr/>
        </p:nvSpPr>
        <p:spPr bwMode="auto">
          <a:xfrm>
            <a:off x="3986213" y="3992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97" name="Oval 217"/>
          <p:cNvSpPr>
            <a:spLocks noChangeArrowheads="1"/>
          </p:cNvSpPr>
          <p:nvPr/>
        </p:nvSpPr>
        <p:spPr bwMode="auto">
          <a:xfrm>
            <a:off x="4214813" y="4906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123" name="Oval 243"/>
          <p:cNvSpPr>
            <a:spLocks noChangeArrowheads="1"/>
          </p:cNvSpPr>
          <p:nvPr/>
        </p:nvSpPr>
        <p:spPr bwMode="auto">
          <a:xfrm>
            <a:off x="4443413" y="6278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147" name="Oval 267"/>
          <p:cNvSpPr>
            <a:spLocks noChangeArrowheads="1"/>
          </p:cNvSpPr>
          <p:nvPr/>
        </p:nvSpPr>
        <p:spPr bwMode="auto">
          <a:xfrm>
            <a:off x="4672013" y="5821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187" name="Oval 307"/>
          <p:cNvSpPr>
            <a:spLocks noChangeArrowheads="1"/>
          </p:cNvSpPr>
          <p:nvPr/>
        </p:nvSpPr>
        <p:spPr bwMode="auto">
          <a:xfrm>
            <a:off x="5129213" y="5364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12" name="Oval 332"/>
          <p:cNvSpPr>
            <a:spLocks noChangeArrowheads="1"/>
          </p:cNvSpPr>
          <p:nvPr/>
        </p:nvSpPr>
        <p:spPr bwMode="auto">
          <a:xfrm>
            <a:off x="5357813" y="5592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28" name="Oval 348"/>
          <p:cNvSpPr>
            <a:spLocks noChangeArrowheads="1"/>
          </p:cNvSpPr>
          <p:nvPr/>
        </p:nvSpPr>
        <p:spPr bwMode="auto">
          <a:xfrm>
            <a:off x="5586413" y="4678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48" name="Oval 368"/>
          <p:cNvSpPr>
            <a:spLocks noChangeArrowheads="1"/>
          </p:cNvSpPr>
          <p:nvPr/>
        </p:nvSpPr>
        <p:spPr bwMode="auto">
          <a:xfrm>
            <a:off x="5815013" y="4221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61" name="Oval 381"/>
          <p:cNvSpPr>
            <a:spLocks noChangeArrowheads="1"/>
          </p:cNvSpPr>
          <p:nvPr/>
        </p:nvSpPr>
        <p:spPr bwMode="auto">
          <a:xfrm>
            <a:off x="6043613" y="2163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81" name="Oval 401"/>
          <p:cNvSpPr>
            <a:spLocks noChangeArrowheads="1"/>
          </p:cNvSpPr>
          <p:nvPr/>
        </p:nvSpPr>
        <p:spPr bwMode="auto">
          <a:xfrm>
            <a:off x="6272213" y="170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08" name="Oval 428"/>
          <p:cNvSpPr>
            <a:spLocks noChangeArrowheads="1"/>
          </p:cNvSpPr>
          <p:nvPr/>
        </p:nvSpPr>
        <p:spPr bwMode="auto">
          <a:xfrm>
            <a:off x="6500813" y="2849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26" name="Oval 446"/>
          <p:cNvSpPr>
            <a:spLocks noChangeArrowheads="1"/>
          </p:cNvSpPr>
          <p:nvPr/>
        </p:nvSpPr>
        <p:spPr bwMode="auto">
          <a:xfrm>
            <a:off x="6729413" y="1935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62" name="Oval 482"/>
          <p:cNvSpPr>
            <a:spLocks noChangeArrowheads="1"/>
          </p:cNvSpPr>
          <p:nvPr/>
        </p:nvSpPr>
        <p:spPr bwMode="auto">
          <a:xfrm>
            <a:off x="6958013" y="5135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69" name="Text Box 489"/>
          <p:cNvSpPr txBox="1">
            <a:spLocks noChangeArrowheads="1"/>
          </p:cNvSpPr>
          <p:nvPr/>
        </p:nvSpPr>
        <p:spPr bwMode="auto">
          <a:xfrm>
            <a:off x="2525713" y="1435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〈2, 22〉</a:t>
            </a:r>
          </a:p>
        </p:txBody>
      </p:sp>
      <p:sp>
        <p:nvSpPr>
          <p:cNvPr id="123371" name="Text Box 491"/>
          <p:cNvSpPr txBox="1">
            <a:spLocks noChangeArrowheads="1"/>
          </p:cNvSpPr>
          <p:nvPr/>
        </p:nvSpPr>
        <p:spPr bwMode="auto">
          <a:xfrm>
            <a:off x="6869113" y="1892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〈21, 20〉</a:t>
            </a:r>
          </a:p>
        </p:txBody>
      </p:sp>
      <p:sp>
        <p:nvSpPr>
          <p:cNvPr id="123372" name="Text Box 492"/>
          <p:cNvSpPr txBox="1">
            <a:spLocks noChangeArrowheads="1"/>
          </p:cNvSpPr>
          <p:nvPr/>
        </p:nvSpPr>
        <p:spPr bwMode="auto">
          <a:xfrm>
            <a:off x="6183313" y="2120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〈18, 19〉</a:t>
            </a:r>
          </a:p>
        </p:txBody>
      </p:sp>
      <p:sp>
        <p:nvSpPr>
          <p:cNvPr id="123374" name="Text Box 494"/>
          <p:cNvSpPr txBox="1">
            <a:spLocks noChangeArrowheads="1"/>
          </p:cNvSpPr>
          <p:nvPr/>
        </p:nvSpPr>
        <p:spPr bwMode="auto">
          <a:xfrm>
            <a:off x="3440113" y="2578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〈6, 17〉</a:t>
            </a:r>
          </a:p>
        </p:txBody>
      </p:sp>
      <p:sp>
        <p:nvSpPr>
          <p:cNvPr id="123375" name="Text Box 495"/>
          <p:cNvSpPr txBox="1">
            <a:spLocks noChangeArrowheads="1"/>
          </p:cNvSpPr>
          <p:nvPr/>
        </p:nvSpPr>
        <p:spPr bwMode="auto">
          <a:xfrm>
            <a:off x="6640513" y="2806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〈20, 16〉</a:t>
            </a:r>
          </a:p>
        </p:txBody>
      </p:sp>
      <p:sp>
        <p:nvSpPr>
          <p:cNvPr id="123376" name="Text Box 496"/>
          <p:cNvSpPr txBox="1">
            <a:spLocks noChangeArrowheads="1"/>
          </p:cNvSpPr>
          <p:nvPr/>
        </p:nvSpPr>
        <p:spPr bwMode="auto">
          <a:xfrm>
            <a:off x="3668713" y="3035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〈7, 15〉</a:t>
            </a:r>
          </a:p>
        </p:txBody>
      </p:sp>
      <p:sp>
        <p:nvSpPr>
          <p:cNvPr id="123377" name="Text Box 497"/>
          <p:cNvSpPr txBox="1">
            <a:spLocks noChangeArrowheads="1"/>
          </p:cNvSpPr>
          <p:nvPr/>
        </p:nvSpPr>
        <p:spPr bwMode="auto">
          <a:xfrm>
            <a:off x="3897313" y="3492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〈8, 13〉</a:t>
            </a:r>
          </a:p>
        </p:txBody>
      </p:sp>
      <p:sp>
        <p:nvSpPr>
          <p:cNvPr id="123378" name="Text Box 498"/>
          <p:cNvSpPr txBox="1">
            <a:spLocks noChangeArrowheads="1"/>
          </p:cNvSpPr>
          <p:nvPr/>
        </p:nvSpPr>
        <p:spPr bwMode="auto">
          <a:xfrm>
            <a:off x="3211513" y="3721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〈5, 12〉</a:t>
            </a:r>
          </a:p>
        </p:txBody>
      </p:sp>
      <p:sp>
        <p:nvSpPr>
          <p:cNvPr id="123379" name="Text Box 499"/>
          <p:cNvSpPr txBox="1">
            <a:spLocks noChangeArrowheads="1"/>
          </p:cNvSpPr>
          <p:nvPr/>
        </p:nvSpPr>
        <p:spPr bwMode="auto">
          <a:xfrm>
            <a:off x="4125913" y="3949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〈9, 11〉</a:t>
            </a:r>
          </a:p>
        </p:txBody>
      </p:sp>
      <p:sp>
        <p:nvSpPr>
          <p:cNvPr id="123380" name="Text Box 500"/>
          <p:cNvSpPr txBox="1">
            <a:spLocks noChangeArrowheads="1"/>
          </p:cNvSpPr>
          <p:nvPr/>
        </p:nvSpPr>
        <p:spPr bwMode="auto">
          <a:xfrm>
            <a:off x="5954713" y="4178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〈17, 10〉</a:t>
            </a:r>
          </a:p>
        </p:txBody>
      </p:sp>
      <p:sp>
        <p:nvSpPr>
          <p:cNvPr id="123381" name="Text Box 501"/>
          <p:cNvSpPr txBox="1">
            <a:spLocks noChangeArrowheads="1"/>
          </p:cNvSpPr>
          <p:nvPr/>
        </p:nvSpPr>
        <p:spPr bwMode="auto">
          <a:xfrm>
            <a:off x="2754313" y="4406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〈3, 9〉</a:t>
            </a:r>
          </a:p>
        </p:txBody>
      </p:sp>
      <p:sp>
        <p:nvSpPr>
          <p:cNvPr id="123382" name="Text Box 502"/>
          <p:cNvSpPr txBox="1">
            <a:spLocks noChangeArrowheads="1"/>
          </p:cNvSpPr>
          <p:nvPr/>
        </p:nvSpPr>
        <p:spPr bwMode="auto">
          <a:xfrm>
            <a:off x="5726113" y="4635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〈16, 8〉</a:t>
            </a:r>
          </a:p>
        </p:txBody>
      </p:sp>
      <p:sp>
        <p:nvSpPr>
          <p:cNvPr id="123383" name="Text Box 503"/>
          <p:cNvSpPr txBox="1">
            <a:spLocks noChangeArrowheads="1"/>
          </p:cNvSpPr>
          <p:nvPr/>
        </p:nvSpPr>
        <p:spPr bwMode="auto">
          <a:xfrm>
            <a:off x="4354513" y="4864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〈10, 7〉</a:t>
            </a:r>
          </a:p>
        </p:txBody>
      </p:sp>
      <p:sp>
        <p:nvSpPr>
          <p:cNvPr id="123384" name="Text Box 504"/>
          <p:cNvSpPr txBox="1">
            <a:spLocks noChangeArrowheads="1"/>
          </p:cNvSpPr>
          <p:nvPr/>
        </p:nvSpPr>
        <p:spPr bwMode="auto">
          <a:xfrm>
            <a:off x="7097713" y="5092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〈22, 6〉</a:t>
            </a:r>
          </a:p>
        </p:txBody>
      </p:sp>
      <p:sp>
        <p:nvSpPr>
          <p:cNvPr id="123386" name="Text Box 506"/>
          <p:cNvSpPr txBox="1">
            <a:spLocks noChangeArrowheads="1"/>
          </p:cNvSpPr>
          <p:nvPr/>
        </p:nvSpPr>
        <p:spPr bwMode="auto">
          <a:xfrm>
            <a:off x="5497513" y="5549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〈15, 4〉</a:t>
            </a:r>
          </a:p>
        </p:txBody>
      </p:sp>
      <p:sp>
        <p:nvSpPr>
          <p:cNvPr id="123387" name="Text Box 507"/>
          <p:cNvSpPr txBox="1">
            <a:spLocks noChangeArrowheads="1"/>
          </p:cNvSpPr>
          <p:nvPr/>
        </p:nvSpPr>
        <p:spPr bwMode="auto">
          <a:xfrm>
            <a:off x="4811713" y="5778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〈12, 3〉</a:t>
            </a:r>
          </a:p>
        </p:txBody>
      </p:sp>
      <p:sp>
        <p:nvSpPr>
          <p:cNvPr id="123388" name="Text Box 508"/>
          <p:cNvSpPr txBox="1">
            <a:spLocks noChangeArrowheads="1"/>
          </p:cNvSpPr>
          <p:nvPr/>
        </p:nvSpPr>
        <p:spPr bwMode="auto">
          <a:xfrm>
            <a:off x="2297113" y="6007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〈1, 2〉</a:t>
            </a:r>
          </a:p>
        </p:txBody>
      </p:sp>
      <p:sp>
        <p:nvSpPr>
          <p:cNvPr id="123389" name="Text Box 509"/>
          <p:cNvSpPr txBox="1">
            <a:spLocks noChangeArrowheads="1"/>
          </p:cNvSpPr>
          <p:nvPr/>
        </p:nvSpPr>
        <p:spPr bwMode="auto">
          <a:xfrm>
            <a:off x="4583113" y="6235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〈11, 1〉</a:t>
            </a:r>
          </a:p>
        </p:txBody>
      </p:sp>
      <p:sp>
        <p:nvSpPr>
          <p:cNvPr id="123370" name="Text Box 490"/>
          <p:cNvSpPr txBox="1">
            <a:spLocks noChangeArrowheads="1"/>
          </p:cNvSpPr>
          <p:nvPr/>
        </p:nvSpPr>
        <p:spPr bwMode="auto">
          <a:xfrm>
            <a:off x="6411913" y="1663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〈19, 21〉</a:t>
            </a:r>
          </a:p>
        </p:txBody>
      </p:sp>
      <p:sp>
        <p:nvSpPr>
          <p:cNvPr id="123373" name="Text Box 493"/>
          <p:cNvSpPr txBox="1">
            <a:spLocks noChangeArrowheads="1"/>
          </p:cNvSpPr>
          <p:nvPr/>
        </p:nvSpPr>
        <p:spPr bwMode="auto">
          <a:xfrm>
            <a:off x="2982913" y="2349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〈4, 18〉</a:t>
            </a:r>
          </a:p>
        </p:txBody>
      </p:sp>
      <p:sp>
        <p:nvSpPr>
          <p:cNvPr id="123385" name="Text Box 505"/>
          <p:cNvSpPr txBox="1">
            <a:spLocks noChangeArrowheads="1"/>
          </p:cNvSpPr>
          <p:nvPr/>
        </p:nvSpPr>
        <p:spPr bwMode="auto">
          <a:xfrm>
            <a:off x="5268913" y="5321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〈14, 5〉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3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23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3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3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3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23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24" grpId="0" animBg="1"/>
      <p:bldP spid="123425" grpId="0" animBg="1"/>
      <p:bldP spid="123426" grpId="0" animBg="1"/>
      <p:bldP spid="123427" grpId="0" animBg="1"/>
      <p:bldP spid="123428" grpId="0" animBg="1"/>
      <p:bldP spid="123429" grpId="0" animBg="1"/>
      <p:bldP spid="123430" grpId="0" animBg="1"/>
      <p:bldP spid="123423" grpId="0" animBg="1"/>
      <p:bldP spid="123422" grpId="0" animBg="1"/>
      <p:bldP spid="123421" grpId="0" animBg="1"/>
      <p:bldP spid="123420" grpId="0" animBg="1"/>
      <p:bldP spid="123419" grpId="0" animBg="1"/>
      <p:bldP spid="123418" grpId="0" animBg="1"/>
      <p:bldP spid="123417" grpId="0" animBg="1"/>
      <p:bldP spid="123416" grpId="0" animBg="1"/>
      <p:bldP spid="123415" grpId="0" animBg="1"/>
      <p:bldP spid="123409" grpId="0" animBg="1"/>
      <p:bldP spid="123409" grpId="1" animBg="1"/>
      <p:bldP spid="123410" grpId="0" animBg="1"/>
      <p:bldP spid="123410" grpId="1" animBg="1"/>
      <p:bldP spid="123407" grpId="0" animBg="1"/>
      <p:bldP spid="123407" grpId="1" animBg="1"/>
      <p:bldP spid="123408" grpId="0" animBg="1"/>
      <p:bldP spid="123408" grpId="1" animBg="1"/>
      <p:bldP spid="123396" grpId="0" animBg="1"/>
      <p:bldP spid="123405" grpId="0" animBg="1"/>
      <p:bldP spid="123405" grpId="1" animBg="1"/>
      <p:bldP spid="123406" grpId="0" animBg="1"/>
      <p:bldP spid="123406" grpId="1" animBg="1"/>
      <p:bldP spid="123403" grpId="0" animBg="1"/>
      <p:bldP spid="123403" grpId="1" animBg="1"/>
      <p:bldP spid="123404" grpId="0" animBg="1"/>
      <p:bldP spid="123404" grpId="1" animBg="1"/>
      <p:bldP spid="123402" grpId="0" animBg="1"/>
      <p:bldP spid="123398" grpId="0" animBg="1"/>
      <p:bldP spid="123398" grpId="1" animBg="1"/>
      <p:bldP spid="123399" grpId="0" animBg="1"/>
      <p:bldP spid="123399" grpId="1" animBg="1"/>
      <p:bldP spid="123400" grpId="0" animBg="1"/>
      <p:bldP spid="123395" grpId="0" animBg="1"/>
      <p:bldP spid="123394" grpId="0" animBg="1"/>
      <p:bldP spid="123391" grpId="0" animBg="1"/>
      <p:bldP spid="123391" grpId="1" animBg="1"/>
      <p:bldP spid="123392" grpId="0" animBg="1"/>
      <p:bldP spid="123392" grpId="1" animBg="1"/>
      <p:bldP spid="122906" grpId="0" animBg="1"/>
      <p:bldP spid="123281" grpId="0" animBg="1"/>
      <p:bldP spid="123369" grpId="0"/>
      <p:bldP spid="123388" grpId="0"/>
      <p:bldP spid="123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Part </a:t>
            </a:r>
            <a:r>
              <a:rPr lang="en-US" dirty="0" smtClean="0">
                <a:latin typeface="Cambria Math" pitchFamily="18" charset="0"/>
              </a:rPr>
              <a:t>II</a:t>
            </a:r>
            <a:endParaRPr lang="en-US" dirty="0">
              <a:latin typeface="Cambria Math" pitchFamily="18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Adding rank-sensitivity to suffix trees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>
            <a:stCxn id="85" idx="4"/>
            <a:endCxn id="78" idx="0"/>
          </p:cNvCxnSpPr>
          <p:nvPr/>
        </p:nvCxnSpPr>
        <p:spPr bwMode="auto">
          <a:xfrm rot="5400000">
            <a:off x="2473010" y="2982223"/>
            <a:ext cx="543638" cy="763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85" idx="4"/>
            <a:endCxn id="10" idx="0"/>
          </p:cNvCxnSpPr>
          <p:nvPr/>
        </p:nvCxnSpPr>
        <p:spPr bwMode="auto">
          <a:xfrm rot="16200000" flipH="1">
            <a:off x="3236740" y="2982223"/>
            <a:ext cx="543638" cy="763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88" idx="4"/>
            <a:endCxn id="85" idx="0"/>
          </p:cNvCxnSpPr>
          <p:nvPr/>
        </p:nvCxnSpPr>
        <p:spPr bwMode="auto">
          <a:xfrm rot="5400000">
            <a:off x="3534169" y="1958591"/>
            <a:ext cx="543638" cy="1358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/>
          <p:nvPr/>
        </p:nvSpPr>
        <p:spPr bwMode="auto">
          <a:xfrm>
            <a:off x="2965428" y="2844792"/>
            <a:ext cx="328617" cy="328617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135822" y="445136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799141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93375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345010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78237" y="2183501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454246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5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900617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14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5643048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2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6385479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16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7127910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3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4243383" y="4341825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9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7882512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4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5229234" y="3538539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5350944" y="445136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35806" y="445136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8624943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7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6981858" y="284479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6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7456527" y="3538539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12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2271681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943064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15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2685495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11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3427926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13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4170357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8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2405562" y="52587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890424" y="52587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035411" y="290970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752587" y="290970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992051" y="290970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393999" y="2183501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986118" y="1457298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760499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10</a:t>
            </a:r>
          </a:p>
        </p:txBody>
      </p:sp>
      <p:cxnSp>
        <p:nvCxnSpPr>
          <p:cNvPr id="100" name="Straight Connector 99"/>
          <p:cNvCxnSpPr>
            <a:stCxn id="89" idx="4"/>
            <a:endCxn id="88" idx="0"/>
          </p:cNvCxnSpPr>
          <p:nvPr/>
        </p:nvCxnSpPr>
        <p:spPr bwMode="auto">
          <a:xfrm rot="5400000">
            <a:off x="5009523" y="1115623"/>
            <a:ext cx="543638" cy="15921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89" idx="4"/>
            <a:endCxn id="13" idx="0"/>
          </p:cNvCxnSpPr>
          <p:nvPr/>
        </p:nvCxnSpPr>
        <p:spPr bwMode="auto">
          <a:xfrm rot="16200000" flipH="1">
            <a:off x="6601641" y="1115622"/>
            <a:ext cx="543638" cy="15921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88" idx="4"/>
            <a:endCxn id="86" idx="0"/>
          </p:cNvCxnSpPr>
          <p:nvPr/>
        </p:nvCxnSpPr>
        <p:spPr bwMode="auto">
          <a:xfrm rot="16200000" flipH="1">
            <a:off x="4892757" y="1958591"/>
            <a:ext cx="543638" cy="1358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3" idx="4"/>
            <a:endCxn id="76" idx="0"/>
          </p:cNvCxnSpPr>
          <p:nvPr/>
        </p:nvCxnSpPr>
        <p:spPr bwMode="auto">
          <a:xfrm rot="5400000">
            <a:off x="7177609" y="2352881"/>
            <a:ext cx="478726" cy="505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3" idx="4"/>
            <a:endCxn id="87" idx="0"/>
          </p:cNvCxnSpPr>
          <p:nvPr/>
        </p:nvCxnSpPr>
        <p:spPr bwMode="auto">
          <a:xfrm rot="16200000" flipH="1">
            <a:off x="7604608" y="2430978"/>
            <a:ext cx="543638" cy="413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87" idx="4"/>
            <a:endCxn id="77" idx="0"/>
          </p:cNvCxnSpPr>
          <p:nvPr/>
        </p:nvCxnSpPr>
        <p:spPr bwMode="auto">
          <a:xfrm rot="5400000">
            <a:off x="7638078" y="3093283"/>
            <a:ext cx="446270" cy="44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87" idx="4"/>
            <a:endCxn id="12" idx="0"/>
          </p:cNvCxnSpPr>
          <p:nvPr/>
        </p:nvCxnSpPr>
        <p:spPr bwMode="auto">
          <a:xfrm rot="16200000" flipH="1">
            <a:off x="7987994" y="3187608"/>
            <a:ext cx="543638" cy="352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stCxn id="86" idx="4"/>
            <a:endCxn id="66" idx="0"/>
          </p:cNvCxnSpPr>
          <p:nvPr/>
        </p:nvCxnSpPr>
        <p:spPr bwMode="auto">
          <a:xfrm rot="5400000">
            <a:off x="5404700" y="3099369"/>
            <a:ext cx="446270" cy="432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86" idx="4"/>
            <a:endCxn id="11" idx="0"/>
          </p:cNvCxnSpPr>
          <p:nvPr/>
        </p:nvCxnSpPr>
        <p:spPr bwMode="auto">
          <a:xfrm rot="16200000" flipH="1">
            <a:off x="5742445" y="3193694"/>
            <a:ext cx="543638" cy="340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78" idx="4"/>
            <a:endCxn id="96" idx="0"/>
          </p:cNvCxnSpPr>
          <p:nvPr/>
        </p:nvCxnSpPr>
        <p:spPr bwMode="auto">
          <a:xfrm rot="5400000">
            <a:off x="1881195" y="3880341"/>
            <a:ext cx="543638" cy="419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stCxn id="78" idx="4"/>
            <a:endCxn id="55" idx="0"/>
          </p:cNvCxnSpPr>
          <p:nvPr/>
        </p:nvCxnSpPr>
        <p:spPr bwMode="auto">
          <a:xfrm rot="16200000" flipH="1">
            <a:off x="2228068" y="3953367"/>
            <a:ext cx="543638" cy="273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0" idx="4"/>
            <a:endCxn id="7" idx="0"/>
          </p:cNvCxnSpPr>
          <p:nvPr/>
        </p:nvCxnSpPr>
        <p:spPr bwMode="auto">
          <a:xfrm rot="5400000">
            <a:off x="3242319" y="3803259"/>
            <a:ext cx="632892" cy="663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stCxn id="10" idx="4"/>
            <a:endCxn id="62" idx="0"/>
          </p:cNvCxnSpPr>
          <p:nvPr/>
        </p:nvCxnSpPr>
        <p:spPr bwMode="auto">
          <a:xfrm rot="16200000" flipH="1">
            <a:off x="3896510" y="3812386"/>
            <a:ext cx="523353" cy="535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11" idx="4"/>
            <a:endCxn id="72" idx="0"/>
          </p:cNvCxnSpPr>
          <p:nvPr/>
        </p:nvCxnSpPr>
        <p:spPr bwMode="auto">
          <a:xfrm rot="5400000">
            <a:off x="5496997" y="3763703"/>
            <a:ext cx="632892" cy="742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1" idx="4"/>
            <a:endCxn id="73" idx="0"/>
          </p:cNvCxnSpPr>
          <p:nvPr/>
        </p:nvCxnSpPr>
        <p:spPr bwMode="auto">
          <a:xfrm rot="16200000" flipH="1">
            <a:off x="6239427" y="3763702"/>
            <a:ext cx="632892" cy="742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>
            <a:stCxn id="12" idx="4"/>
            <a:endCxn id="65" idx="0"/>
          </p:cNvCxnSpPr>
          <p:nvPr/>
        </p:nvCxnSpPr>
        <p:spPr bwMode="auto">
          <a:xfrm rot="5400000">
            <a:off x="7978866" y="3904683"/>
            <a:ext cx="543638" cy="371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12" idx="4"/>
            <a:endCxn id="75" idx="0"/>
          </p:cNvCxnSpPr>
          <p:nvPr/>
        </p:nvCxnSpPr>
        <p:spPr bwMode="auto">
          <a:xfrm rot="16200000" flipH="1">
            <a:off x="8350081" y="3904683"/>
            <a:ext cx="543638" cy="37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7" idx="4"/>
            <a:endCxn id="83" idx="0"/>
          </p:cNvCxnSpPr>
          <p:nvPr/>
        </p:nvCxnSpPr>
        <p:spPr bwMode="auto">
          <a:xfrm rot="5400000">
            <a:off x="2549586" y="4581188"/>
            <a:ext cx="624778" cy="730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>
            <a:stCxn id="7" idx="4"/>
            <a:endCxn id="84" idx="0"/>
          </p:cNvCxnSpPr>
          <p:nvPr/>
        </p:nvCxnSpPr>
        <p:spPr bwMode="auto">
          <a:xfrm rot="16200000" flipH="1">
            <a:off x="3292017" y="4569017"/>
            <a:ext cx="624778" cy="754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>
            <a:stCxn id="72" idx="4"/>
            <a:endCxn id="58" idx="0"/>
          </p:cNvCxnSpPr>
          <p:nvPr/>
        </p:nvCxnSpPr>
        <p:spPr bwMode="auto">
          <a:xfrm rot="5400000">
            <a:off x="5007114" y="4709998"/>
            <a:ext cx="511182" cy="359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>
            <a:stCxn id="72" idx="4"/>
            <a:endCxn id="59" idx="0"/>
          </p:cNvCxnSpPr>
          <p:nvPr/>
        </p:nvCxnSpPr>
        <p:spPr bwMode="auto">
          <a:xfrm rot="16200000" flipH="1">
            <a:off x="5378329" y="4697827"/>
            <a:ext cx="511182" cy="383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>
            <a:stCxn id="73" idx="4"/>
            <a:endCxn id="60" idx="0"/>
          </p:cNvCxnSpPr>
          <p:nvPr/>
        </p:nvCxnSpPr>
        <p:spPr bwMode="auto">
          <a:xfrm rot="5400000">
            <a:off x="6491976" y="4709998"/>
            <a:ext cx="511182" cy="359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stCxn id="73" idx="4"/>
            <a:endCxn id="61" idx="0"/>
          </p:cNvCxnSpPr>
          <p:nvPr/>
        </p:nvCxnSpPr>
        <p:spPr bwMode="auto">
          <a:xfrm rot="16200000" flipH="1">
            <a:off x="6863191" y="4697827"/>
            <a:ext cx="511182" cy="383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>
            <a:stCxn id="83" idx="4"/>
            <a:endCxn id="79" idx="0"/>
          </p:cNvCxnSpPr>
          <p:nvPr/>
        </p:nvCxnSpPr>
        <p:spPr bwMode="auto">
          <a:xfrm rot="5400000">
            <a:off x="2039418" y="5527483"/>
            <a:ext cx="543638" cy="371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>
            <a:stCxn id="83" idx="4"/>
            <a:endCxn id="80" idx="0"/>
          </p:cNvCxnSpPr>
          <p:nvPr/>
        </p:nvCxnSpPr>
        <p:spPr bwMode="auto">
          <a:xfrm rot="16200000" flipH="1">
            <a:off x="2410633" y="5527483"/>
            <a:ext cx="543638" cy="37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>
            <a:stCxn id="84" idx="4"/>
            <a:endCxn id="81" idx="0"/>
          </p:cNvCxnSpPr>
          <p:nvPr/>
        </p:nvCxnSpPr>
        <p:spPr bwMode="auto">
          <a:xfrm rot="5400000">
            <a:off x="3524280" y="5527483"/>
            <a:ext cx="543638" cy="371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84" idx="4"/>
            <a:endCxn id="82" idx="0"/>
          </p:cNvCxnSpPr>
          <p:nvPr/>
        </p:nvCxnSpPr>
        <p:spPr bwMode="auto">
          <a:xfrm rot="16200000" flipH="1">
            <a:off x="3895495" y="5527483"/>
            <a:ext cx="543638" cy="37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Arrow Connector 177"/>
          <p:cNvCxnSpPr>
            <a:stCxn id="176" idx="4"/>
            <a:endCxn id="55" idx="0"/>
          </p:cNvCxnSpPr>
          <p:nvPr/>
        </p:nvCxnSpPr>
        <p:spPr bwMode="auto">
          <a:xfrm rot="5400000">
            <a:off x="2288924" y="3521296"/>
            <a:ext cx="1188701" cy="492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Curved Connector 179"/>
          <p:cNvCxnSpPr>
            <a:stCxn id="55" idx="0"/>
            <a:endCxn id="82" idx="0"/>
          </p:cNvCxnSpPr>
          <p:nvPr/>
        </p:nvCxnSpPr>
        <p:spPr bwMode="auto">
          <a:xfrm rot="16200000" flipH="1">
            <a:off x="2683466" y="4315455"/>
            <a:ext cx="1622800" cy="1716111"/>
          </a:xfrm>
          <a:prstGeom prst="curvedConnector3">
            <a:avLst>
              <a:gd name="adj1" fmla="val -11481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3" name="Shape 182"/>
          <p:cNvCxnSpPr>
            <a:stCxn id="82" idx="0"/>
            <a:endCxn id="62" idx="6"/>
          </p:cNvCxnSpPr>
          <p:nvPr/>
        </p:nvCxnSpPr>
        <p:spPr bwMode="auto">
          <a:xfrm rot="5400000" flipH="1" flipV="1">
            <a:off x="3747415" y="5123813"/>
            <a:ext cx="1466605" cy="255591"/>
          </a:xfrm>
          <a:prstGeom prst="curvedConnector4">
            <a:avLst>
              <a:gd name="adj1" fmla="val 43983"/>
              <a:gd name="adj2" fmla="val 189440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5" name="Curved Connector 184"/>
          <p:cNvCxnSpPr>
            <a:stCxn id="62" idx="0"/>
            <a:endCxn id="96" idx="0"/>
          </p:cNvCxnSpPr>
          <p:nvPr/>
        </p:nvCxnSpPr>
        <p:spPr bwMode="auto">
          <a:xfrm rot="16200000" flipH="1" flipV="1">
            <a:off x="3174363" y="3110525"/>
            <a:ext cx="20285" cy="2482884"/>
          </a:xfrm>
          <a:prstGeom prst="curvedConnector3">
            <a:avLst>
              <a:gd name="adj1" fmla="val -1986804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Curved Connector 187"/>
          <p:cNvCxnSpPr>
            <a:stCxn id="96" idx="4"/>
            <a:endCxn id="80" idx="0"/>
          </p:cNvCxnSpPr>
          <p:nvPr/>
        </p:nvCxnSpPr>
        <p:spPr bwMode="auto">
          <a:xfrm rot="16200000" flipH="1">
            <a:off x="1770642" y="4887491"/>
            <a:ext cx="1269841" cy="924996"/>
          </a:xfrm>
          <a:prstGeom prst="curvedConnector3">
            <a:avLst>
              <a:gd name="adj1" fmla="val 26274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Curved Connector 190"/>
          <p:cNvCxnSpPr>
            <a:stCxn id="80" idx="0"/>
            <a:endCxn id="81" idx="0"/>
          </p:cNvCxnSpPr>
          <p:nvPr/>
        </p:nvCxnSpPr>
        <p:spPr bwMode="auto">
          <a:xfrm rot="5400000" flipH="1" flipV="1">
            <a:off x="3239275" y="5613695"/>
            <a:ext cx="1588" cy="742431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Curved Connector 192"/>
          <p:cNvCxnSpPr>
            <a:stCxn id="81" idx="0"/>
            <a:endCxn id="79" idx="0"/>
          </p:cNvCxnSpPr>
          <p:nvPr/>
        </p:nvCxnSpPr>
        <p:spPr bwMode="auto">
          <a:xfrm rot="16200000" flipV="1">
            <a:off x="2868060" y="5242479"/>
            <a:ext cx="1588" cy="1484862"/>
          </a:xfrm>
          <a:prstGeom prst="curvedConnector3">
            <a:avLst>
              <a:gd name="adj1" fmla="val 26377779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solution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391400" cy="2790834"/>
          </a:xfrm>
        </p:spPr>
        <p:txBody>
          <a:bodyPr/>
          <a:lstStyle/>
          <a:p>
            <a:r>
              <a:rPr lang="en-US" dirty="0" smtClean="0"/>
              <a:t>For each node, store best-ranking descendant</a:t>
            </a:r>
          </a:p>
          <a:p>
            <a:r>
              <a:rPr lang="en-US" dirty="0" smtClean="0"/>
              <a:t>For each leaf– ancestor pair, store successor</a:t>
            </a:r>
          </a:p>
          <a:p>
            <a:r>
              <a:rPr lang="en-US" dirty="0" smtClean="0"/>
              <a:t>Problem: quadratic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25635" y="4159260"/>
          <a:ext cx="5988131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</a:tblGrid>
              <a:tr h="13236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solution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391400" cy="2790834"/>
          </a:xfrm>
        </p:spPr>
        <p:txBody>
          <a:bodyPr/>
          <a:lstStyle/>
          <a:p>
            <a:r>
              <a:rPr lang="en-US" dirty="0" smtClean="0"/>
              <a:t>Store only distinct successors</a:t>
            </a:r>
          </a:p>
          <a:p>
            <a:r>
              <a:rPr lang="en-US" dirty="0" smtClean="0"/>
              <a:t>Space is now O(n log n)</a:t>
            </a:r>
          </a:p>
          <a:p>
            <a:r>
              <a:rPr lang="en-US" dirty="0" smtClean="0"/>
              <a:t>Problem: non-constant time </a:t>
            </a:r>
          </a:p>
          <a:p>
            <a:pPr lvl="1"/>
            <a:r>
              <a:rPr lang="en-US" dirty="0" smtClean="0"/>
              <a:t>not rank-sensitive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25635" y="4159260"/>
          <a:ext cx="5988131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  <a:gridCol w="352243"/>
              </a:tblGrid>
              <a:tr h="13236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2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3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4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5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6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7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2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3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5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6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8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7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2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3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14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7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8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ym typeface="Symbol"/>
                        </a:rPr>
                        <a:t>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ym typeface="Symbol"/>
                        </a:rPr>
                        <a:t>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3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14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7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10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14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16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ym typeface="Symbol"/>
                        </a:rPr>
                        <a:t>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ym typeface="Symbol"/>
                        </a:rPr>
                        <a:t>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ym typeface="Symbol"/>
                        </a:rPr>
                        <a:t>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ym typeface="Symbol"/>
                        </a:rPr>
                        <a:t></a:t>
                      </a:r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60"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b="1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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Ranked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predecessors, not successors</a:t>
            </a:r>
          </a:p>
          <a:p>
            <a:pPr lvl="1"/>
            <a:r>
              <a:rPr lang="en-US" dirty="0" smtClean="0"/>
              <a:t>There is now need to store 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, ... , 2</a:t>
            </a:r>
            <a:r>
              <a:rPr lang="en-US" baseline="30000" dirty="0" smtClean="0"/>
              <a:t>l-th</a:t>
            </a:r>
            <a:r>
              <a:rPr lang="en-US" dirty="0" smtClean="0"/>
              <a:t> – best ranking descendents instead of just the first</a:t>
            </a:r>
            <a:br>
              <a:rPr lang="en-US" dirty="0" smtClean="0"/>
            </a:br>
            <a:r>
              <a:rPr lang="en-US" dirty="0" smtClean="0"/>
              <a:t>O(log n) per node</a:t>
            </a:r>
          </a:p>
          <a:p>
            <a:r>
              <a:rPr lang="en-US" dirty="0" smtClean="0"/>
              <a:t>Store only distinct predecessors</a:t>
            </a:r>
            <a:br>
              <a:rPr lang="en-US" dirty="0" smtClean="0"/>
            </a:br>
            <a:r>
              <a:rPr lang="en-US" i="1" dirty="0" smtClean="0"/>
              <a:t> </a:t>
            </a:r>
            <a:r>
              <a:rPr lang="en-US" dirty="0" smtClean="0"/>
              <a:t>O(log n) per node</a:t>
            </a:r>
          </a:p>
          <a:p>
            <a:pPr lvl="1"/>
            <a:r>
              <a:rPr lang="en-US" dirty="0" smtClean="0"/>
              <a:t>Augment list with pointers to quickly access any </a:t>
            </a:r>
            <a:r>
              <a:rPr lang="en-US" i="1" dirty="0" smtClean="0"/>
              <a:t>light depth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O(log n) per node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>
            <a:stCxn id="88" idx="4"/>
            <a:endCxn id="85" idx="0"/>
          </p:cNvCxnSpPr>
          <p:nvPr/>
        </p:nvCxnSpPr>
        <p:spPr bwMode="auto">
          <a:xfrm rot="5400000">
            <a:off x="3533916" y="1962901"/>
            <a:ext cx="539581" cy="1354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89" idx="4"/>
            <a:endCxn id="88" idx="0"/>
          </p:cNvCxnSpPr>
          <p:nvPr/>
        </p:nvCxnSpPr>
        <p:spPr bwMode="auto">
          <a:xfrm rot="5400000">
            <a:off x="5005213" y="1115369"/>
            <a:ext cx="547695" cy="15966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88" idx="4"/>
            <a:endCxn id="86" idx="0"/>
          </p:cNvCxnSpPr>
          <p:nvPr/>
        </p:nvCxnSpPr>
        <p:spPr bwMode="auto">
          <a:xfrm rot="16200000" flipH="1">
            <a:off x="4892504" y="1958337"/>
            <a:ext cx="539581" cy="1363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Oval 90"/>
          <p:cNvSpPr/>
          <p:nvPr/>
        </p:nvSpPr>
        <p:spPr bwMode="auto">
          <a:xfrm>
            <a:off x="4316409" y="2114532"/>
            <a:ext cx="328617" cy="328617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115" name="Straight Connector 114"/>
          <p:cNvCxnSpPr>
            <a:stCxn id="85" idx="4"/>
            <a:endCxn id="78" idx="0"/>
          </p:cNvCxnSpPr>
          <p:nvPr/>
        </p:nvCxnSpPr>
        <p:spPr bwMode="auto">
          <a:xfrm rot="5400000">
            <a:off x="2473010" y="2982223"/>
            <a:ext cx="543638" cy="763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85" idx="4"/>
            <a:endCxn id="10" idx="0"/>
          </p:cNvCxnSpPr>
          <p:nvPr/>
        </p:nvCxnSpPr>
        <p:spPr bwMode="auto">
          <a:xfrm rot="16200000" flipH="1">
            <a:off x="3236740" y="2982223"/>
            <a:ext cx="543638" cy="7637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135822" y="445136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799141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93375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345010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78237" y="2183501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454246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5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900617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14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5643048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2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6385479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16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7127910" y="5145111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3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4225126" y="4366167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9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7882512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4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5229234" y="3538539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5350944" y="445136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35806" y="445136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8624943" y="43621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7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6981858" y="284479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6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7456527" y="3538539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12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2271681" y="36359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943064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15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2691580" y="5972739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11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3427926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13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4170357" y="5984910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8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2405562" y="52587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890424" y="525870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035411" y="290970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752587" y="290970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992051" y="290970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389435" y="2187558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986118" y="1457298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778755" y="4366167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10</a:t>
            </a:r>
          </a:p>
        </p:txBody>
      </p:sp>
      <p:cxnSp>
        <p:nvCxnSpPr>
          <p:cNvPr id="104" name="Straight Connector 103"/>
          <p:cNvCxnSpPr>
            <a:stCxn id="89" idx="4"/>
            <a:endCxn id="13" idx="0"/>
          </p:cNvCxnSpPr>
          <p:nvPr/>
        </p:nvCxnSpPr>
        <p:spPr bwMode="auto">
          <a:xfrm rot="16200000" flipH="1">
            <a:off x="6601641" y="1115622"/>
            <a:ext cx="543638" cy="15921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3" idx="4"/>
            <a:endCxn id="76" idx="0"/>
          </p:cNvCxnSpPr>
          <p:nvPr/>
        </p:nvCxnSpPr>
        <p:spPr bwMode="auto">
          <a:xfrm rot="5400000">
            <a:off x="7177609" y="2352881"/>
            <a:ext cx="478726" cy="505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3" idx="4"/>
            <a:endCxn id="87" idx="0"/>
          </p:cNvCxnSpPr>
          <p:nvPr/>
        </p:nvCxnSpPr>
        <p:spPr bwMode="auto">
          <a:xfrm rot="16200000" flipH="1">
            <a:off x="7604608" y="2430978"/>
            <a:ext cx="543638" cy="4138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87" idx="4"/>
            <a:endCxn id="77" idx="0"/>
          </p:cNvCxnSpPr>
          <p:nvPr/>
        </p:nvCxnSpPr>
        <p:spPr bwMode="auto">
          <a:xfrm rot="5400000">
            <a:off x="7638078" y="3093283"/>
            <a:ext cx="446270" cy="44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87" idx="4"/>
            <a:endCxn id="12" idx="0"/>
          </p:cNvCxnSpPr>
          <p:nvPr/>
        </p:nvCxnSpPr>
        <p:spPr bwMode="auto">
          <a:xfrm rot="16200000" flipH="1">
            <a:off x="7987994" y="3187608"/>
            <a:ext cx="543638" cy="3529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stCxn id="86" idx="4"/>
            <a:endCxn id="66" idx="0"/>
          </p:cNvCxnSpPr>
          <p:nvPr/>
        </p:nvCxnSpPr>
        <p:spPr bwMode="auto">
          <a:xfrm rot="5400000">
            <a:off x="5404700" y="3099369"/>
            <a:ext cx="446270" cy="432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86" idx="4"/>
            <a:endCxn id="11" idx="0"/>
          </p:cNvCxnSpPr>
          <p:nvPr/>
        </p:nvCxnSpPr>
        <p:spPr bwMode="auto">
          <a:xfrm rot="16200000" flipH="1">
            <a:off x="5742445" y="3193694"/>
            <a:ext cx="543638" cy="3407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78" idx="4"/>
            <a:endCxn id="96" idx="0"/>
          </p:cNvCxnSpPr>
          <p:nvPr/>
        </p:nvCxnSpPr>
        <p:spPr bwMode="auto">
          <a:xfrm rot="5400000">
            <a:off x="1888295" y="3891497"/>
            <a:ext cx="547695" cy="4016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stCxn id="78" idx="4"/>
            <a:endCxn id="55" idx="0"/>
          </p:cNvCxnSpPr>
          <p:nvPr/>
        </p:nvCxnSpPr>
        <p:spPr bwMode="auto">
          <a:xfrm rot="16200000" flipH="1">
            <a:off x="2228068" y="3953367"/>
            <a:ext cx="543638" cy="273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0" idx="4"/>
            <a:endCxn id="7" idx="0"/>
          </p:cNvCxnSpPr>
          <p:nvPr/>
        </p:nvCxnSpPr>
        <p:spPr bwMode="auto">
          <a:xfrm rot="5400000">
            <a:off x="3242319" y="3803259"/>
            <a:ext cx="632892" cy="6633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stCxn id="10" idx="4"/>
            <a:endCxn id="62" idx="0"/>
          </p:cNvCxnSpPr>
          <p:nvPr/>
        </p:nvCxnSpPr>
        <p:spPr bwMode="auto">
          <a:xfrm rot="16200000" flipH="1">
            <a:off x="3875210" y="3833685"/>
            <a:ext cx="547695" cy="5172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11" idx="4"/>
            <a:endCxn id="72" idx="0"/>
          </p:cNvCxnSpPr>
          <p:nvPr/>
        </p:nvCxnSpPr>
        <p:spPr bwMode="auto">
          <a:xfrm rot="5400000">
            <a:off x="5496997" y="3763703"/>
            <a:ext cx="632892" cy="7424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1" idx="4"/>
            <a:endCxn id="73" idx="0"/>
          </p:cNvCxnSpPr>
          <p:nvPr/>
        </p:nvCxnSpPr>
        <p:spPr bwMode="auto">
          <a:xfrm rot="16200000" flipH="1">
            <a:off x="6239427" y="3763702"/>
            <a:ext cx="632892" cy="742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>
            <a:stCxn id="12" idx="4"/>
            <a:endCxn id="65" idx="0"/>
          </p:cNvCxnSpPr>
          <p:nvPr/>
        </p:nvCxnSpPr>
        <p:spPr bwMode="auto">
          <a:xfrm rot="5400000">
            <a:off x="7978866" y="3904683"/>
            <a:ext cx="543638" cy="3712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12" idx="4"/>
            <a:endCxn id="75" idx="0"/>
          </p:cNvCxnSpPr>
          <p:nvPr/>
        </p:nvCxnSpPr>
        <p:spPr bwMode="auto">
          <a:xfrm rot="16200000" flipH="1">
            <a:off x="8350081" y="3904683"/>
            <a:ext cx="543638" cy="37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7" idx="4"/>
            <a:endCxn id="83" idx="0"/>
          </p:cNvCxnSpPr>
          <p:nvPr/>
        </p:nvCxnSpPr>
        <p:spPr bwMode="auto">
          <a:xfrm rot="5400000">
            <a:off x="2549586" y="4581188"/>
            <a:ext cx="624778" cy="730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>
            <a:stCxn id="7" idx="4"/>
            <a:endCxn id="84" idx="0"/>
          </p:cNvCxnSpPr>
          <p:nvPr/>
        </p:nvCxnSpPr>
        <p:spPr bwMode="auto">
          <a:xfrm rot="16200000" flipH="1">
            <a:off x="3292017" y="4569017"/>
            <a:ext cx="624778" cy="754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>
            <a:stCxn id="72" idx="4"/>
            <a:endCxn id="58" idx="0"/>
          </p:cNvCxnSpPr>
          <p:nvPr/>
        </p:nvCxnSpPr>
        <p:spPr bwMode="auto">
          <a:xfrm rot="5400000">
            <a:off x="5007114" y="4709998"/>
            <a:ext cx="511182" cy="359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>
            <a:stCxn id="72" idx="4"/>
            <a:endCxn id="59" idx="0"/>
          </p:cNvCxnSpPr>
          <p:nvPr/>
        </p:nvCxnSpPr>
        <p:spPr bwMode="auto">
          <a:xfrm rot="16200000" flipH="1">
            <a:off x="5378329" y="4697827"/>
            <a:ext cx="511182" cy="3833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>
            <a:stCxn id="73" idx="4"/>
            <a:endCxn id="60" idx="0"/>
          </p:cNvCxnSpPr>
          <p:nvPr/>
        </p:nvCxnSpPr>
        <p:spPr bwMode="auto">
          <a:xfrm rot="5400000">
            <a:off x="6491976" y="4709998"/>
            <a:ext cx="511182" cy="359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stCxn id="73" idx="4"/>
            <a:endCxn id="61" idx="0"/>
          </p:cNvCxnSpPr>
          <p:nvPr/>
        </p:nvCxnSpPr>
        <p:spPr bwMode="auto">
          <a:xfrm rot="16200000" flipH="1">
            <a:off x="6863191" y="4697827"/>
            <a:ext cx="511182" cy="383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>
            <a:stCxn id="83" idx="4"/>
            <a:endCxn id="79" idx="0"/>
          </p:cNvCxnSpPr>
          <p:nvPr/>
        </p:nvCxnSpPr>
        <p:spPr bwMode="auto">
          <a:xfrm rot="5400000">
            <a:off x="2039418" y="5527483"/>
            <a:ext cx="543638" cy="371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>
            <a:stCxn id="83" idx="4"/>
            <a:endCxn id="80" idx="0"/>
          </p:cNvCxnSpPr>
          <p:nvPr/>
        </p:nvCxnSpPr>
        <p:spPr bwMode="auto">
          <a:xfrm rot="16200000" flipH="1">
            <a:off x="2419762" y="5518355"/>
            <a:ext cx="531467" cy="3773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>
            <a:stCxn id="84" idx="4"/>
            <a:endCxn id="81" idx="0"/>
          </p:cNvCxnSpPr>
          <p:nvPr/>
        </p:nvCxnSpPr>
        <p:spPr bwMode="auto">
          <a:xfrm rot="5400000">
            <a:off x="3524280" y="5527483"/>
            <a:ext cx="543638" cy="3712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84" idx="4"/>
            <a:endCxn id="82" idx="0"/>
          </p:cNvCxnSpPr>
          <p:nvPr/>
        </p:nvCxnSpPr>
        <p:spPr bwMode="auto">
          <a:xfrm rot="16200000" flipH="1">
            <a:off x="3895495" y="5527483"/>
            <a:ext cx="543638" cy="37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650960" y="134775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993300"/>
                </a:solidFill>
              </a:rPr>
              <a:t>k = 5</a:t>
            </a:r>
            <a:endParaRPr lang="en-US" i="1" dirty="0">
              <a:solidFill>
                <a:srgbClr val="993300"/>
              </a:solidFill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4791078" y="2041506"/>
          <a:ext cx="1898675" cy="63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35"/>
                <a:gridCol w="379735"/>
                <a:gridCol w="379735"/>
                <a:gridCol w="379735"/>
                <a:gridCol w="379735"/>
              </a:tblGrid>
              <a:tr h="31607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solidFill>
                              <a:srgbClr val="993300"/>
                            </a:solidFill>
                          </a:ln>
                          <a:solidFill>
                            <a:srgbClr val="993300"/>
                          </a:solidFill>
                        </a:rPr>
                        <a:t>1</a:t>
                      </a:r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solidFill>
                              <a:srgbClr val="993300"/>
                            </a:solidFill>
                          </a:ln>
                          <a:solidFill>
                            <a:srgbClr val="993300"/>
                          </a:solidFill>
                        </a:rPr>
                        <a:t>2</a:t>
                      </a:r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solidFill>
                              <a:srgbClr val="993300"/>
                            </a:solidFill>
                          </a:ln>
                          <a:solidFill>
                            <a:srgbClr val="993300"/>
                          </a:solidFill>
                        </a:rPr>
                        <a:t>4</a:t>
                      </a:r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solidFill>
                              <a:srgbClr val="993300"/>
                            </a:solidFill>
                          </a:ln>
                          <a:solidFill>
                            <a:srgbClr val="993300"/>
                          </a:solidFill>
                        </a:rPr>
                        <a:t>8</a:t>
                      </a:r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solidFill>
                              <a:srgbClr val="993300"/>
                            </a:solidFill>
                          </a:ln>
                          <a:solidFill>
                            <a:srgbClr val="993300"/>
                          </a:solidFill>
                        </a:rPr>
                        <a:t>12</a:t>
                      </a:r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71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rgbClr val="993300"/>
                          </a:solidFill>
                        </a:ln>
                        <a:solidFill>
                          <a:srgbClr val="9933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9" name="Straight Arrow Connector 98"/>
          <p:cNvCxnSpPr>
            <a:endCxn id="66" idx="0"/>
          </p:cNvCxnSpPr>
          <p:nvPr/>
        </p:nvCxnSpPr>
        <p:spPr bwMode="auto">
          <a:xfrm rot="16200000" flipH="1">
            <a:off x="4681539" y="2808279"/>
            <a:ext cx="1022364" cy="4381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01" name="Straight Arrow Connector 100"/>
          <p:cNvCxnSpPr>
            <a:endCxn id="59" idx="0"/>
          </p:cNvCxnSpPr>
          <p:nvPr/>
        </p:nvCxnSpPr>
        <p:spPr bwMode="auto">
          <a:xfrm rot="16200000" flipH="1">
            <a:off x="4285981" y="3605479"/>
            <a:ext cx="2628936" cy="4503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03" name="Straight Arrow Connector 102"/>
          <p:cNvCxnSpPr>
            <a:endCxn id="55" idx="0"/>
          </p:cNvCxnSpPr>
          <p:nvPr/>
        </p:nvCxnSpPr>
        <p:spPr bwMode="auto">
          <a:xfrm rot="10800000" flipV="1">
            <a:off x="2636811" y="2516174"/>
            <a:ext cx="3140118" cy="1845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05" name="Straight Arrow Connector 104"/>
          <p:cNvCxnSpPr>
            <a:endCxn id="80" idx="0"/>
          </p:cNvCxnSpPr>
          <p:nvPr/>
        </p:nvCxnSpPr>
        <p:spPr bwMode="auto">
          <a:xfrm rot="5400000">
            <a:off x="2779823" y="2610499"/>
            <a:ext cx="3456563" cy="3267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07" name="Straight Arrow Connector 106"/>
          <p:cNvCxnSpPr>
            <a:endCxn id="60" idx="0"/>
          </p:cNvCxnSpPr>
          <p:nvPr/>
        </p:nvCxnSpPr>
        <p:spPr bwMode="auto">
          <a:xfrm rot="16200000" flipH="1">
            <a:off x="5223148" y="3800215"/>
            <a:ext cx="2628936" cy="60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3367071" y="430531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8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060818" y="34655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9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94045" y="27717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10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636811" y="5911884"/>
            <a:ext cx="474669" cy="474669"/>
          </a:xfrm>
          <a:prstGeom prst="ellipse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723986" y="4305312"/>
            <a:ext cx="474669" cy="474669"/>
          </a:xfrm>
          <a:prstGeom prst="ellipse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94045" y="280827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9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170357" y="4305312"/>
            <a:ext cx="474669" cy="474669"/>
          </a:xfrm>
          <a:prstGeom prst="ellipse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/>
      <p:bldP spid="80" grpId="0" animBg="1"/>
      <p:bldP spid="92" grpId="0"/>
      <p:bldP spid="114" grpId="0"/>
      <p:bldP spid="114" grpId="1"/>
      <p:bldP spid="117" grpId="0"/>
      <p:bldP spid="117" grpId="1"/>
      <p:bldP spid="118" grpId="0"/>
      <p:bldP spid="118" grpId="1"/>
      <p:bldP spid="118" grpId="2"/>
      <p:bldP spid="120" grpId="0" animBg="1"/>
      <p:bldP spid="125" grpId="0" animBg="1"/>
      <p:bldP spid="126" grpId="3"/>
      <p:bldP spid="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Space: O(n log n)</a:t>
            </a:r>
          </a:p>
          <a:p>
            <a:r>
              <a:rPr lang="en-US" dirty="0" smtClean="0"/>
              <a:t>Query time: O(k)</a:t>
            </a:r>
          </a:p>
          <a:p>
            <a:pPr lvl="1"/>
            <a:r>
              <a:rPr lang="en-US" dirty="0" smtClean="0"/>
              <a:t>Amortized over the k elements reported</a:t>
            </a:r>
          </a:p>
          <a:p>
            <a:pPr lvl="1"/>
            <a:r>
              <a:rPr lang="en-US" dirty="0" smtClean="0"/>
              <a:t>No additional search cost if pointer to node given (e.g. suffix trees)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various texts and queries </a:t>
            </a:r>
          </a:p>
          <a:p>
            <a:pPr lvl="1"/>
            <a:r>
              <a:rPr lang="en-US" dirty="0" smtClean="0"/>
              <a:t>random, English, DNA</a:t>
            </a:r>
          </a:p>
          <a:p>
            <a:pPr lvl="1"/>
            <a:r>
              <a:rPr lang="en-US" dirty="0" smtClean="0"/>
              <a:t>up to 2×10</a:t>
            </a:r>
            <a:r>
              <a:rPr lang="en-US" baseline="30000" dirty="0" smtClean="0"/>
              <a:t>6</a:t>
            </a:r>
            <a:r>
              <a:rPr lang="en-US" dirty="0" smtClean="0"/>
              <a:t> characters long</a:t>
            </a:r>
          </a:p>
          <a:p>
            <a:r>
              <a:rPr lang="en-US" dirty="0" smtClean="0"/>
              <a:t>Query time depends only on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For total results &lt; 10000</a:t>
            </a:r>
          </a:p>
          <a:p>
            <a:pPr lvl="1"/>
            <a:r>
              <a:rPr lang="en-US" dirty="0" smtClean="0"/>
              <a:t>even faster than unsorted subtree traversal</a:t>
            </a:r>
          </a:p>
          <a:p>
            <a:pPr lvl="1"/>
            <a:r>
              <a:rPr lang="en-US" dirty="0" smtClean="0"/>
              <a:t>4–5 times faster than traversal + sorting</a:t>
            </a:r>
          </a:p>
          <a:p>
            <a:r>
              <a:rPr lang="en-US" dirty="0" smtClean="0"/>
              <a:t>For all values tested </a:t>
            </a:r>
          </a:p>
          <a:p>
            <a:pPr lvl="1"/>
            <a:r>
              <a:rPr lang="en-US" dirty="0" smtClean="0"/>
              <a:t>faster than traversal + sorting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B8E-8621-48FE-B1E9-B33D364300F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Outline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Background</a:t>
            </a:r>
          </a:p>
          <a:p>
            <a:pPr lvl="1"/>
            <a:r>
              <a:rPr lang="en-US" dirty="0" smtClean="0">
                <a:latin typeface="Cambria Math" pitchFamily="18" charset="0"/>
              </a:rPr>
              <a:t>The problem</a:t>
            </a:r>
          </a:p>
          <a:p>
            <a:pPr lvl="1"/>
            <a:r>
              <a:rPr lang="en-US" dirty="0" smtClean="0">
                <a:latin typeface="Cambria Math" pitchFamily="18" charset="0"/>
              </a:rPr>
              <a:t>State of the art</a:t>
            </a:r>
          </a:p>
          <a:p>
            <a:r>
              <a:rPr lang="en-US" dirty="0" smtClean="0">
                <a:latin typeface="Cambria Math" pitchFamily="18" charset="0"/>
              </a:rPr>
              <a:t>Rank-sensitivity</a:t>
            </a:r>
            <a:endParaRPr lang="en-US" dirty="0">
              <a:latin typeface="Cambria Math" pitchFamily="18" charset="0"/>
            </a:endParaRPr>
          </a:p>
          <a:p>
            <a:pPr lvl="1"/>
            <a:r>
              <a:rPr lang="en-US" dirty="0" smtClean="0">
                <a:latin typeface="Cambria Math" pitchFamily="18" charset="0"/>
              </a:rPr>
              <a:t>Making suffix trees rank-sensitive</a:t>
            </a:r>
          </a:p>
          <a:p>
            <a:pPr lvl="2"/>
            <a:r>
              <a:rPr lang="en-US" dirty="0" smtClean="0">
                <a:latin typeface="Cambria Math" pitchFamily="18" charset="0"/>
              </a:rPr>
              <a:t>Experimental results</a:t>
            </a:r>
          </a:p>
          <a:p>
            <a:pPr lvl="1"/>
            <a:r>
              <a:rPr lang="en-US" dirty="0" smtClean="0">
                <a:latin typeface="Cambria Math" pitchFamily="18" charset="0"/>
              </a:rPr>
              <a:t>A general framework</a:t>
            </a:r>
            <a:endParaRPr lang="en-US" dirty="0">
              <a:latin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</a:rPr>
              <a:t>Dynamic </a:t>
            </a:r>
            <a:r>
              <a:rPr lang="en-US" dirty="0">
                <a:latin typeface="Cambria Math" pitchFamily="18" charset="0"/>
              </a:rPr>
              <a:t>Cartesian </a:t>
            </a:r>
            <a:r>
              <a:rPr lang="en-US" dirty="0" smtClean="0">
                <a:latin typeface="Cambria Math" pitchFamily="18" charset="0"/>
              </a:rPr>
              <a:t>trees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Part </a:t>
            </a:r>
            <a:r>
              <a:rPr lang="en-US" dirty="0" smtClean="0">
                <a:latin typeface="Cambria Math" pitchFamily="18" charset="0"/>
              </a:rPr>
              <a:t>III</a:t>
            </a:r>
            <a:endParaRPr lang="en-US" dirty="0">
              <a:latin typeface="Cambria Math" pitchFamily="18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Rank-sensitivity – a general framework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DA5-7FB9-4DDA-A7A1-ABF13AD4763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 Math" pitchFamily="18" charset="0"/>
              </a:rPr>
              <a:t>Generic solution</a:t>
            </a:r>
            <a:endParaRPr lang="en-US" sz="4000" dirty="0">
              <a:latin typeface="Cambria Math" pitchFamily="18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Tree data structures</a:t>
            </a:r>
          </a:p>
          <a:p>
            <a:r>
              <a:rPr lang="en-US" dirty="0">
                <a:latin typeface="Cambria Math" pitchFamily="18" charset="0"/>
              </a:rPr>
              <a:t>Result set is obtained from</a:t>
            </a:r>
          </a:p>
          <a:p>
            <a:pPr lvl="1"/>
            <a:r>
              <a:rPr lang="en-US" dirty="0">
                <a:latin typeface="Cambria Math" pitchFamily="18" charset="0"/>
              </a:rPr>
              <a:t>An interval of consecutive leaves or</a:t>
            </a:r>
          </a:p>
          <a:p>
            <a:pPr lvl="1"/>
            <a:r>
              <a:rPr lang="en-US" dirty="0">
                <a:latin typeface="Cambria Math" pitchFamily="18" charset="0"/>
              </a:rPr>
              <a:t>O(polylog n) such disjoint </a:t>
            </a:r>
            <a:r>
              <a:rPr lang="en-US" dirty="0" smtClean="0">
                <a:latin typeface="Cambria Math" pitchFamily="18" charset="0"/>
              </a:rPr>
              <a:t>intervals</a:t>
            </a:r>
          </a:p>
          <a:p>
            <a:r>
              <a:rPr lang="en-US" dirty="0" smtClean="0">
                <a:latin typeface="Cambria Math" pitchFamily="18" charset="0"/>
              </a:rPr>
              <a:t>Examples</a:t>
            </a:r>
          </a:p>
          <a:p>
            <a:pPr lvl="1"/>
            <a:r>
              <a:rPr lang="en-US" dirty="0" smtClean="0">
                <a:latin typeface="Cambria Math" pitchFamily="18" charset="0"/>
              </a:rPr>
              <a:t>Suffix trees</a:t>
            </a:r>
          </a:p>
          <a:p>
            <a:pPr lvl="1"/>
            <a:r>
              <a:rPr lang="en-US" dirty="0" smtClean="0">
                <a:latin typeface="Cambria Math" pitchFamily="18" charset="0"/>
              </a:rPr>
              <a:t>Range trees</a:t>
            </a:r>
          </a:p>
          <a:p>
            <a:pPr lvl="1"/>
            <a:r>
              <a:rPr lang="en-US" dirty="0" smtClean="0">
                <a:latin typeface="Cambria Math" pitchFamily="18" charset="0"/>
              </a:rPr>
              <a:t>Hierarchy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8F22F-A370-4E32-BEA8-EA3B83E887D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Our results in this model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3962400"/>
            <a:ext cx="3671888" cy="2562225"/>
          </a:xfrm>
        </p:spPr>
        <p:txBody>
          <a:bodyPr/>
          <a:lstStyle/>
          <a:p>
            <a:r>
              <a:rPr lang="en-US" dirty="0">
                <a:latin typeface="Cambria Math" pitchFamily="18" charset="0"/>
              </a:rPr>
              <a:t>Static version</a:t>
            </a:r>
          </a:p>
          <a:p>
            <a:pPr lvl="1"/>
            <a:r>
              <a:rPr lang="en-US" dirty="0">
                <a:latin typeface="Cambria Math" pitchFamily="18" charset="0"/>
              </a:rPr>
              <a:t>Query time: O(t(n)+k)</a:t>
            </a:r>
          </a:p>
          <a:p>
            <a:pPr lvl="1"/>
            <a:r>
              <a:rPr lang="en-US" dirty="0">
                <a:latin typeface="Cambria Math" pitchFamily="18" charset="0"/>
                <a:sym typeface="Symbol" pitchFamily="18" charset="2"/>
              </a:rPr>
              <a:t>Space: |</a:t>
            </a:r>
            <a:r>
              <a:rPr lang="en-US" dirty="0">
                <a:latin typeface="Cambria Math" pitchFamily="18" charset="0"/>
              </a:rPr>
              <a:t>D</a:t>
            </a:r>
            <a:r>
              <a:rPr lang="en-US" dirty="0">
                <a:latin typeface="Cambria Math" pitchFamily="18" charset="0"/>
                <a:sym typeface="Symbol" pitchFamily="18" charset="2"/>
              </a:rPr>
              <a:t>|</a:t>
            </a:r>
            <a:r>
              <a:rPr lang="en-US" dirty="0">
                <a:latin typeface="Cambria Math" pitchFamily="18" charset="0"/>
              </a:rPr>
              <a:t>+O(s(n)log</a:t>
            </a:r>
            <a:r>
              <a:rPr lang="en-US" baseline="30000" dirty="0">
                <a:latin typeface="Cambria Math" pitchFamily="18" charset="0"/>
                <a:sym typeface="Symbol" pitchFamily="18" charset="2"/>
              </a:rPr>
              <a:t></a:t>
            </a:r>
            <a:r>
              <a:rPr lang="en-US" dirty="0">
                <a:latin typeface="Cambria Math" pitchFamily="18" charset="0"/>
              </a:rPr>
              <a:t>n)</a:t>
            </a:r>
          </a:p>
          <a:p>
            <a:pPr lvl="2"/>
            <a:r>
              <a:rPr lang="en-US" dirty="0">
                <a:latin typeface="Cambria Math" pitchFamily="18" charset="0"/>
              </a:rPr>
              <a:t>for any</a:t>
            </a:r>
            <a:r>
              <a:rPr lang="en-US" dirty="0">
                <a:latin typeface="Cambria Math" pitchFamily="18" charset="0"/>
                <a:sym typeface="Symbol" pitchFamily="18" charset="2"/>
              </a:rPr>
              <a:t>01</a:t>
            </a:r>
            <a:r>
              <a:rPr lang="en-US" dirty="0">
                <a:latin typeface="Cambria Math" pitchFamily="18" charset="0"/>
              </a:rPr>
              <a:t> 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962400"/>
            <a:ext cx="4572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Dynamic version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Query time: O(t(n)+k)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mbria Math" pitchFamily="18" charset="0"/>
              </a:rPr>
              <a:t>+O(log </a:t>
            </a:r>
            <a:r>
              <a:rPr lang="en-US" dirty="0">
                <a:latin typeface="Cambria Math" pitchFamily="18" charset="0"/>
              </a:rPr>
              <a:t>n / log log n)</a:t>
            </a:r>
            <a:r>
              <a:rPr lang="en-US" dirty="0" smtClean="0">
                <a:latin typeface="Cambria Math" pitchFamily="18" charset="0"/>
              </a:rPr>
              <a:t>∗interval</a:t>
            </a:r>
            <a:endParaRPr lang="en-US" dirty="0">
              <a:latin typeface="Cambria Math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  <a:sym typeface="Symbol" pitchFamily="18" charset="2"/>
              </a:rPr>
              <a:t>Space:</a:t>
            </a:r>
            <a:br>
              <a:rPr lang="en-US" dirty="0">
                <a:latin typeface="Cambria Math" pitchFamily="18" charset="0"/>
                <a:sym typeface="Symbol" pitchFamily="18" charset="2"/>
              </a:rPr>
            </a:br>
            <a:r>
              <a:rPr lang="en-US" dirty="0">
                <a:latin typeface="Cambria Math" pitchFamily="18" charset="0"/>
                <a:sym typeface="Symbol" pitchFamily="18" charset="2"/>
              </a:rPr>
              <a:t>|</a:t>
            </a:r>
            <a:r>
              <a:rPr lang="en-US" dirty="0">
                <a:latin typeface="Cambria Math" pitchFamily="18" charset="0"/>
              </a:rPr>
              <a:t>D|+</a:t>
            </a:r>
            <a:r>
              <a:rPr lang="en-US" dirty="0">
                <a:latin typeface="Cambria Math" pitchFamily="18" charset="0"/>
                <a:sym typeface="Symbol" pitchFamily="18" charset="2"/>
              </a:rPr>
              <a:t>O</a:t>
            </a:r>
            <a:r>
              <a:rPr lang="en-US" dirty="0">
                <a:latin typeface="Cambria Math" pitchFamily="18" charset="0"/>
              </a:rPr>
              <a:t>(s(n)log n/log log n)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 Update: O(log n)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per copy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511300" y="1268413"/>
            <a:ext cx="76327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</a:pPr>
            <a:r>
              <a:rPr kumimoji="1" lang="en-US" sz="2800" dirty="0">
                <a:latin typeface="Cambria Math" pitchFamily="18" charset="0"/>
              </a:rPr>
              <a:t>D – output-sensitive data structure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</a:pPr>
            <a:r>
              <a:rPr kumimoji="1" lang="en-US" dirty="0">
                <a:latin typeface="Cambria Math" pitchFamily="18" charset="0"/>
                <a:sym typeface="Symbol" pitchFamily="18" charset="2"/>
              </a:rPr>
              <a:t>Query time: </a:t>
            </a:r>
            <a:r>
              <a:rPr kumimoji="1" lang="en-US" dirty="0">
                <a:latin typeface="Cambria Math" pitchFamily="18" charset="0"/>
              </a:rPr>
              <a:t>O(t(n)+l) </a:t>
            </a:r>
            <a:endParaRPr kumimoji="1" lang="en-US" dirty="0">
              <a:latin typeface="Cambria Math" pitchFamily="18" charset="0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</a:pPr>
            <a:r>
              <a:rPr kumimoji="1" lang="en-US" dirty="0">
                <a:latin typeface="Cambria Math" pitchFamily="18" charset="0"/>
                <a:sym typeface="Symbol" pitchFamily="18" charset="2"/>
              </a:rPr>
              <a:t>Space: |</a:t>
            </a:r>
            <a:r>
              <a:rPr kumimoji="1" lang="en-US" dirty="0">
                <a:latin typeface="Cambria Math" pitchFamily="18" charset="0"/>
              </a:rPr>
              <a:t>D|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</a:pPr>
            <a:r>
              <a:rPr kumimoji="1" lang="en-US" sz="2000" dirty="0">
                <a:latin typeface="Cambria Math" pitchFamily="18" charset="0"/>
              </a:rPr>
              <a:t>in memory words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</a:pPr>
            <a:r>
              <a:rPr kumimoji="1" lang="en-US" sz="2000" dirty="0">
                <a:latin typeface="Cambria Math" pitchFamily="18" charset="0"/>
              </a:rPr>
              <a:t>s(n) – number of items stored in D (incl. copies)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</a:pPr>
            <a:r>
              <a:rPr kumimoji="1" lang="en-US" sz="2800" dirty="0">
                <a:latin typeface="Cambria Math" pitchFamily="18" charset="0"/>
              </a:rPr>
              <a:t>D</a:t>
            </a:r>
            <a:r>
              <a:rPr kumimoji="1" lang="en-US" sz="2800" dirty="0">
                <a:latin typeface="Cambria Math" pitchFamily="18" charset="0"/>
                <a:sym typeface="Symbol" pitchFamily="18" charset="2"/>
              </a:rPr>
              <a:t></a:t>
            </a:r>
            <a:r>
              <a:rPr kumimoji="1" lang="en-US" sz="2800" dirty="0">
                <a:latin typeface="Cambria Math" pitchFamily="18" charset="0"/>
              </a:rPr>
              <a:t> – rank-sensitive version of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39E0-7341-4C91-A075-85EDE99C842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82274" name="Line 2"/>
          <p:cNvSpPr>
            <a:spLocks noChangeShapeType="1"/>
          </p:cNvSpPr>
          <p:nvPr/>
        </p:nvSpPr>
        <p:spPr bwMode="auto">
          <a:xfrm flipV="1">
            <a:off x="26717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 flipH="1" flipV="1">
            <a:off x="35861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 flipV="1">
            <a:off x="63293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H="1" flipV="1">
            <a:off x="72437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V="1">
            <a:off x="3586163" y="1965325"/>
            <a:ext cx="18288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flipH="1" flipV="1">
            <a:off x="5414963" y="1965325"/>
            <a:ext cx="18288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Basic idea</a:t>
            </a: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19859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9003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flipV="1">
            <a:off x="22145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 flipV="1">
            <a:off x="26717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22145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2286" name="Rectangle 14"/>
          <p:cNvSpPr>
            <a:spLocks noChangeArrowheads="1"/>
          </p:cNvSpPr>
          <p:nvPr/>
        </p:nvSpPr>
        <p:spPr bwMode="auto">
          <a:xfrm>
            <a:off x="26717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38147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47291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 flipV="1">
            <a:off x="40433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 flipH="1" flipV="1">
            <a:off x="45005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40433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45005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2293" name="Rectangle 21"/>
          <p:cNvSpPr>
            <a:spLocks noChangeArrowheads="1"/>
          </p:cNvSpPr>
          <p:nvPr/>
        </p:nvSpPr>
        <p:spPr bwMode="auto">
          <a:xfrm>
            <a:off x="56435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5579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V="1">
            <a:off x="58721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 flipH="1" flipV="1">
            <a:off x="63293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58721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63293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2299" name="Rectangle 27"/>
          <p:cNvSpPr>
            <a:spLocks noChangeArrowheads="1"/>
          </p:cNvSpPr>
          <p:nvPr/>
        </p:nvSpPr>
        <p:spPr bwMode="auto">
          <a:xfrm>
            <a:off x="74723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83867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 flipV="1">
            <a:off x="77009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 flipH="1" flipV="1">
            <a:off x="81581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 rIns="137160"/>
          <a:lstStyle/>
          <a:p>
            <a:endParaRPr lang="en-US" dirty="0"/>
          </a:p>
        </p:txBody>
      </p:sp>
      <p:sp>
        <p:nvSpPr>
          <p:cNvPr id="182303" name="Rectangle 31"/>
          <p:cNvSpPr>
            <a:spLocks noChangeArrowheads="1"/>
          </p:cNvSpPr>
          <p:nvPr/>
        </p:nvSpPr>
        <p:spPr bwMode="auto">
          <a:xfrm>
            <a:off x="77009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2304" name="Rectangle 32"/>
          <p:cNvSpPr>
            <a:spLocks noChangeArrowheads="1"/>
          </p:cNvSpPr>
          <p:nvPr/>
        </p:nvSpPr>
        <p:spPr bwMode="auto">
          <a:xfrm>
            <a:off x="81581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2305" name="Rectangle 33"/>
          <p:cNvSpPr>
            <a:spLocks noChangeArrowheads="1"/>
          </p:cNvSpPr>
          <p:nvPr/>
        </p:nvSpPr>
        <p:spPr bwMode="auto">
          <a:xfrm>
            <a:off x="26717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31289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2307" name="Rectangle 35"/>
          <p:cNvSpPr>
            <a:spLocks noChangeArrowheads="1"/>
          </p:cNvSpPr>
          <p:nvPr/>
        </p:nvSpPr>
        <p:spPr bwMode="auto">
          <a:xfrm>
            <a:off x="35861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2308" name="Rectangle 36"/>
          <p:cNvSpPr>
            <a:spLocks noChangeArrowheads="1"/>
          </p:cNvSpPr>
          <p:nvPr/>
        </p:nvSpPr>
        <p:spPr bwMode="auto">
          <a:xfrm>
            <a:off x="40433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63293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67865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2311" name="Rectangle 39"/>
          <p:cNvSpPr>
            <a:spLocks noChangeArrowheads="1"/>
          </p:cNvSpPr>
          <p:nvPr/>
        </p:nvSpPr>
        <p:spPr bwMode="auto">
          <a:xfrm>
            <a:off x="72437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2312" name="Rectangle 40"/>
          <p:cNvSpPr>
            <a:spLocks noChangeArrowheads="1"/>
          </p:cNvSpPr>
          <p:nvPr/>
        </p:nvSpPr>
        <p:spPr bwMode="auto">
          <a:xfrm>
            <a:off x="77009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2313" name="Rectangle 41"/>
          <p:cNvSpPr>
            <a:spLocks noChangeArrowheads="1"/>
          </p:cNvSpPr>
          <p:nvPr/>
        </p:nvSpPr>
        <p:spPr bwMode="auto">
          <a:xfrm>
            <a:off x="35861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2314" name="Rectangle 42"/>
          <p:cNvSpPr>
            <a:spLocks noChangeArrowheads="1"/>
          </p:cNvSpPr>
          <p:nvPr/>
        </p:nvSpPr>
        <p:spPr bwMode="auto">
          <a:xfrm>
            <a:off x="40433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45005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2316" name="Rectangle 44"/>
          <p:cNvSpPr>
            <a:spLocks noChangeArrowheads="1"/>
          </p:cNvSpPr>
          <p:nvPr/>
        </p:nvSpPr>
        <p:spPr bwMode="auto">
          <a:xfrm>
            <a:off x="49577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2317" name="Rectangle 45"/>
          <p:cNvSpPr>
            <a:spLocks noChangeArrowheads="1"/>
          </p:cNvSpPr>
          <p:nvPr/>
        </p:nvSpPr>
        <p:spPr bwMode="auto">
          <a:xfrm>
            <a:off x="54149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2318" name="Rectangle 46"/>
          <p:cNvSpPr>
            <a:spLocks noChangeArrowheads="1"/>
          </p:cNvSpPr>
          <p:nvPr/>
        </p:nvSpPr>
        <p:spPr bwMode="auto">
          <a:xfrm>
            <a:off x="58721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2319" name="Rectangle 47"/>
          <p:cNvSpPr>
            <a:spLocks noChangeArrowheads="1"/>
          </p:cNvSpPr>
          <p:nvPr/>
        </p:nvSpPr>
        <p:spPr bwMode="auto">
          <a:xfrm>
            <a:off x="63293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2320" name="Rectangle 48"/>
          <p:cNvSpPr>
            <a:spLocks noChangeArrowheads="1"/>
          </p:cNvSpPr>
          <p:nvPr/>
        </p:nvSpPr>
        <p:spPr bwMode="auto">
          <a:xfrm>
            <a:off x="67865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rIns="137160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2321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r>
              <a:rPr lang="en-US" dirty="0">
                <a:latin typeface="Cambria Math" pitchFamily="18" charset="0"/>
              </a:rPr>
              <a:t>O(n log n)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275" grpId="0" animBg="1"/>
      <p:bldP spid="182276" grpId="0" animBg="1"/>
      <p:bldP spid="182277" grpId="0" animBg="1"/>
      <p:bldP spid="182278" grpId="0" animBg="1"/>
      <p:bldP spid="182279" grpId="0" animBg="1"/>
      <p:bldP spid="182283" grpId="0" animBg="1"/>
      <p:bldP spid="182284" grpId="0" animBg="1"/>
      <p:bldP spid="182285" grpId="0" animBg="1"/>
      <p:bldP spid="182286" grpId="0" animBg="1"/>
      <p:bldP spid="182289" grpId="0" animBg="1"/>
      <p:bldP spid="182290" grpId="0" animBg="1"/>
      <p:bldP spid="182291" grpId="0" animBg="1"/>
      <p:bldP spid="182292" grpId="0" animBg="1"/>
      <p:bldP spid="182295" grpId="0" animBg="1"/>
      <p:bldP spid="182296" grpId="0" animBg="1"/>
      <p:bldP spid="182297" grpId="0" animBg="1"/>
      <p:bldP spid="182298" grpId="0" animBg="1"/>
      <p:bldP spid="182301" grpId="0" animBg="1"/>
      <p:bldP spid="182302" grpId="0" animBg="1"/>
      <p:bldP spid="182303" grpId="0" animBg="1"/>
      <p:bldP spid="182304" grpId="0" animBg="1"/>
      <p:bldP spid="182305" grpId="0" animBg="1"/>
      <p:bldP spid="182306" grpId="0" animBg="1"/>
      <p:bldP spid="182307" grpId="0" animBg="1"/>
      <p:bldP spid="182308" grpId="0" animBg="1"/>
      <p:bldP spid="182309" grpId="0" animBg="1"/>
      <p:bldP spid="182310" grpId="0" animBg="1"/>
      <p:bldP spid="182311" grpId="0" animBg="1"/>
      <p:bldP spid="182312" grpId="0" animBg="1"/>
      <p:bldP spid="182313" grpId="0" animBg="1"/>
      <p:bldP spid="182314" grpId="0" animBg="1"/>
      <p:bldP spid="182315" grpId="0" animBg="1"/>
      <p:bldP spid="182316" grpId="0" animBg="1"/>
      <p:bldP spid="182317" grpId="0" animBg="1"/>
      <p:bldP spid="182318" grpId="0" animBg="1"/>
      <p:bldP spid="182319" grpId="0" animBg="1"/>
      <p:bldP spid="182320" grpId="0" animBg="1"/>
      <p:bldP spid="1823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C642-3B60-4114-AC70-0E6FC6D1163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Query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V="1">
            <a:off x="26717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H="1" flipV="1">
            <a:off x="35861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V="1">
            <a:off x="63293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 flipH="1" flipV="1">
            <a:off x="7243763" y="287972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 flipV="1">
            <a:off x="3586163" y="1965325"/>
            <a:ext cx="18288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H="1" flipV="1">
            <a:off x="5414963" y="1965325"/>
            <a:ext cx="18288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19859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29003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V="1">
            <a:off x="22145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 flipH="1" flipV="1">
            <a:off x="26717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22145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26717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38147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47291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40433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 flipH="1" flipV="1">
            <a:off x="45005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40433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4340" name="Rectangle 20"/>
          <p:cNvSpPr>
            <a:spLocks noChangeArrowheads="1"/>
          </p:cNvSpPr>
          <p:nvPr/>
        </p:nvSpPr>
        <p:spPr bwMode="auto">
          <a:xfrm>
            <a:off x="45005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56435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65579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4343" name="Line 23"/>
          <p:cNvSpPr>
            <a:spLocks noChangeShapeType="1"/>
          </p:cNvSpPr>
          <p:nvPr/>
        </p:nvSpPr>
        <p:spPr bwMode="auto">
          <a:xfrm flipV="1">
            <a:off x="58721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44" name="Line 24"/>
          <p:cNvSpPr>
            <a:spLocks noChangeShapeType="1"/>
          </p:cNvSpPr>
          <p:nvPr/>
        </p:nvSpPr>
        <p:spPr bwMode="auto">
          <a:xfrm flipH="1" flipV="1">
            <a:off x="63293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45" name="Rectangle 25"/>
          <p:cNvSpPr>
            <a:spLocks noChangeArrowheads="1"/>
          </p:cNvSpPr>
          <p:nvPr/>
        </p:nvSpPr>
        <p:spPr bwMode="auto">
          <a:xfrm>
            <a:off x="58721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4346" name="Rectangle 26"/>
          <p:cNvSpPr>
            <a:spLocks noChangeArrowheads="1"/>
          </p:cNvSpPr>
          <p:nvPr/>
        </p:nvSpPr>
        <p:spPr bwMode="auto">
          <a:xfrm>
            <a:off x="63293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4347" name="Rectangle 27"/>
          <p:cNvSpPr>
            <a:spLocks noChangeArrowheads="1"/>
          </p:cNvSpPr>
          <p:nvPr/>
        </p:nvSpPr>
        <p:spPr bwMode="auto">
          <a:xfrm>
            <a:off x="74723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4348" name="Rectangle 28"/>
          <p:cNvSpPr>
            <a:spLocks noChangeArrowheads="1"/>
          </p:cNvSpPr>
          <p:nvPr/>
        </p:nvSpPr>
        <p:spPr bwMode="auto">
          <a:xfrm>
            <a:off x="8386763" y="44799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4349" name="Line 29"/>
          <p:cNvSpPr>
            <a:spLocks noChangeShapeType="1"/>
          </p:cNvSpPr>
          <p:nvPr/>
        </p:nvSpPr>
        <p:spPr bwMode="auto">
          <a:xfrm flipV="1">
            <a:off x="77009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50" name="Line 30"/>
          <p:cNvSpPr>
            <a:spLocks noChangeShapeType="1"/>
          </p:cNvSpPr>
          <p:nvPr/>
        </p:nvSpPr>
        <p:spPr bwMode="auto">
          <a:xfrm flipH="1" flipV="1">
            <a:off x="8158163" y="379412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4351" name="Rectangle 31"/>
          <p:cNvSpPr>
            <a:spLocks noChangeArrowheads="1"/>
          </p:cNvSpPr>
          <p:nvPr/>
        </p:nvSpPr>
        <p:spPr bwMode="auto">
          <a:xfrm>
            <a:off x="77009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4352" name="Rectangle 32"/>
          <p:cNvSpPr>
            <a:spLocks noChangeArrowheads="1"/>
          </p:cNvSpPr>
          <p:nvPr/>
        </p:nvSpPr>
        <p:spPr bwMode="auto">
          <a:xfrm>
            <a:off x="8158163" y="35655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26717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31289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35861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40433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4357" name="Rectangle 37"/>
          <p:cNvSpPr>
            <a:spLocks noChangeArrowheads="1"/>
          </p:cNvSpPr>
          <p:nvPr/>
        </p:nvSpPr>
        <p:spPr bwMode="auto">
          <a:xfrm>
            <a:off x="63293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4358" name="Rectangle 38"/>
          <p:cNvSpPr>
            <a:spLocks noChangeArrowheads="1"/>
          </p:cNvSpPr>
          <p:nvPr/>
        </p:nvSpPr>
        <p:spPr bwMode="auto">
          <a:xfrm>
            <a:off x="67865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4359" name="Rectangle 39"/>
          <p:cNvSpPr>
            <a:spLocks noChangeArrowheads="1"/>
          </p:cNvSpPr>
          <p:nvPr/>
        </p:nvSpPr>
        <p:spPr bwMode="auto">
          <a:xfrm>
            <a:off x="72437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4360" name="Rectangle 40"/>
          <p:cNvSpPr>
            <a:spLocks noChangeArrowheads="1"/>
          </p:cNvSpPr>
          <p:nvPr/>
        </p:nvSpPr>
        <p:spPr bwMode="auto">
          <a:xfrm>
            <a:off x="7700963" y="26511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4361" name="Rectangle 41"/>
          <p:cNvSpPr>
            <a:spLocks noChangeArrowheads="1"/>
          </p:cNvSpPr>
          <p:nvPr/>
        </p:nvSpPr>
        <p:spPr bwMode="auto">
          <a:xfrm>
            <a:off x="35861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4362" name="Rectangle 42"/>
          <p:cNvSpPr>
            <a:spLocks noChangeArrowheads="1"/>
          </p:cNvSpPr>
          <p:nvPr/>
        </p:nvSpPr>
        <p:spPr bwMode="auto">
          <a:xfrm>
            <a:off x="40433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4363" name="Rectangle 43"/>
          <p:cNvSpPr>
            <a:spLocks noChangeArrowheads="1"/>
          </p:cNvSpPr>
          <p:nvPr/>
        </p:nvSpPr>
        <p:spPr bwMode="auto">
          <a:xfrm>
            <a:off x="45005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4364" name="Rectangle 44"/>
          <p:cNvSpPr>
            <a:spLocks noChangeArrowheads="1"/>
          </p:cNvSpPr>
          <p:nvPr/>
        </p:nvSpPr>
        <p:spPr bwMode="auto">
          <a:xfrm>
            <a:off x="49577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4365" name="Rectangle 45"/>
          <p:cNvSpPr>
            <a:spLocks noChangeArrowheads="1"/>
          </p:cNvSpPr>
          <p:nvPr/>
        </p:nvSpPr>
        <p:spPr bwMode="auto">
          <a:xfrm>
            <a:off x="54149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4366" name="Rectangle 46"/>
          <p:cNvSpPr>
            <a:spLocks noChangeArrowheads="1"/>
          </p:cNvSpPr>
          <p:nvPr/>
        </p:nvSpPr>
        <p:spPr bwMode="auto">
          <a:xfrm>
            <a:off x="58721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4367" name="Rectangle 47"/>
          <p:cNvSpPr>
            <a:spLocks noChangeArrowheads="1"/>
          </p:cNvSpPr>
          <p:nvPr/>
        </p:nvSpPr>
        <p:spPr bwMode="auto">
          <a:xfrm>
            <a:off x="63293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4368" name="Rectangle 48"/>
          <p:cNvSpPr>
            <a:spLocks noChangeArrowheads="1"/>
          </p:cNvSpPr>
          <p:nvPr/>
        </p:nvSpPr>
        <p:spPr bwMode="auto">
          <a:xfrm>
            <a:off x="6786563" y="173672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4369" name="Rectangle 4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endParaRPr lang="en-US" dirty="0">
              <a:latin typeface="Cambria Math" pitchFamily="18" charset="0"/>
            </a:endParaRPr>
          </a:p>
          <a:p>
            <a:r>
              <a:rPr lang="en-US" dirty="0">
                <a:latin typeface="Cambria Math" pitchFamily="18" charset="0"/>
              </a:rPr>
              <a:t>Reduced to merging O(log n) lists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6" grpId="0" animBg="1"/>
      <p:bldP spid="184327" grpId="0" animBg="1"/>
      <p:bldP spid="184328" grpId="0" animBg="1"/>
      <p:bldP spid="184335" grpId="0" animBg="1"/>
      <p:bldP spid="184336" grpId="0" animBg="1"/>
      <p:bldP spid="184337" grpId="0" animBg="1"/>
      <p:bldP spid="184345" grpId="0" animBg="1"/>
      <p:bldP spid="184346" grpId="0" animBg="1"/>
      <p:bldP spid="184347" grpId="0" animBg="1"/>
      <p:bldP spid="184349" grpId="0" animBg="1"/>
      <p:bldP spid="18436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8F16-9510-4225-A50F-356E34C6E70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Space reduction in static case</a:t>
            </a:r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 flipV="1">
            <a:off x="2659063" y="287337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 flipH="1" flipV="1">
            <a:off x="3573463" y="287337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 flipV="1">
            <a:off x="6316663" y="287337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 flipH="1" flipV="1">
            <a:off x="7231063" y="2873375"/>
            <a:ext cx="9144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V="1">
            <a:off x="3573463" y="1958975"/>
            <a:ext cx="18288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 flipH="1" flipV="1">
            <a:off x="5402263" y="1958975"/>
            <a:ext cx="1828800" cy="914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19732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28876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 flipV="1">
            <a:off x="22018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 flipH="1" flipV="1">
            <a:off x="26590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22018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26590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38020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47164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40306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 flipH="1" flipV="1">
            <a:off x="44878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40306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44878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56308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65452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 flipV="1">
            <a:off x="58594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 flipH="1" flipV="1">
            <a:off x="63166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93" name="Rectangle 25"/>
          <p:cNvSpPr>
            <a:spLocks noChangeArrowheads="1"/>
          </p:cNvSpPr>
          <p:nvPr/>
        </p:nvSpPr>
        <p:spPr bwMode="auto">
          <a:xfrm>
            <a:off x="58594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6394" name="Rectangle 26"/>
          <p:cNvSpPr>
            <a:spLocks noChangeArrowheads="1"/>
          </p:cNvSpPr>
          <p:nvPr/>
        </p:nvSpPr>
        <p:spPr bwMode="auto">
          <a:xfrm>
            <a:off x="63166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6395" name="Rectangle 27"/>
          <p:cNvSpPr>
            <a:spLocks noChangeArrowheads="1"/>
          </p:cNvSpPr>
          <p:nvPr/>
        </p:nvSpPr>
        <p:spPr bwMode="auto">
          <a:xfrm>
            <a:off x="74596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8374063" y="44735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 flipV="1">
            <a:off x="76882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 flipH="1" flipV="1">
            <a:off x="8145463" y="3787775"/>
            <a:ext cx="457200" cy="685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109728" tIns="146304"/>
          <a:lstStyle/>
          <a:p>
            <a:endParaRPr lang="en-US" dirty="0"/>
          </a:p>
        </p:txBody>
      </p:sp>
      <p:sp>
        <p:nvSpPr>
          <p:cNvPr id="186399" name="Rectangle 31"/>
          <p:cNvSpPr>
            <a:spLocks noChangeArrowheads="1"/>
          </p:cNvSpPr>
          <p:nvPr/>
        </p:nvSpPr>
        <p:spPr bwMode="auto">
          <a:xfrm>
            <a:off x="76882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6400" name="Rectangle 32"/>
          <p:cNvSpPr>
            <a:spLocks noChangeArrowheads="1"/>
          </p:cNvSpPr>
          <p:nvPr/>
        </p:nvSpPr>
        <p:spPr bwMode="auto">
          <a:xfrm>
            <a:off x="81454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6401" name="Rectangle 33"/>
          <p:cNvSpPr>
            <a:spLocks noChangeArrowheads="1"/>
          </p:cNvSpPr>
          <p:nvPr/>
        </p:nvSpPr>
        <p:spPr bwMode="auto">
          <a:xfrm>
            <a:off x="26590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02" name="Rectangle 34"/>
          <p:cNvSpPr>
            <a:spLocks noChangeArrowheads="1"/>
          </p:cNvSpPr>
          <p:nvPr/>
        </p:nvSpPr>
        <p:spPr bwMode="auto">
          <a:xfrm>
            <a:off x="31162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6403" name="Rectangle 35"/>
          <p:cNvSpPr>
            <a:spLocks noChangeArrowheads="1"/>
          </p:cNvSpPr>
          <p:nvPr/>
        </p:nvSpPr>
        <p:spPr bwMode="auto">
          <a:xfrm>
            <a:off x="35734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6404" name="Rectangle 36"/>
          <p:cNvSpPr>
            <a:spLocks noChangeArrowheads="1"/>
          </p:cNvSpPr>
          <p:nvPr/>
        </p:nvSpPr>
        <p:spPr bwMode="auto">
          <a:xfrm>
            <a:off x="40306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6405" name="Rectangle 37"/>
          <p:cNvSpPr>
            <a:spLocks noChangeArrowheads="1"/>
          </p:cNvSpPr>
          <p:nvPr/>
        </p:nvSpPr>
        <p:spPr bwMode="auto">
          <a:xfrm>
            <a:off x="63166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6406" name="Rectangle 38"/>
          <p:cNvSpPr>
            <a:spLocks noChangeArrowheads="1"/>
          </p:cNvSpPr>
          <p:nvPr/>
        </p:nvSpPr>
        <p:spPr bwMode="auto">
          <a:xfrm>
            <a:off x="67738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6407" name="Rectangle 39"/>
          <p:cNvSpPr>
            <a:spLocks noChangeArrowheads="1"/>
          </p:cNvSpPr>
          <p:nvPr/>
        </p:nvSpPr>
        <p:spPr bwMode="auto">
          <a:xfrm>
            <a:off x="72310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6408" name="Rectangle 40"/>
          <p:cNvSpPr>
            <a:spLocks noChangeArrowheads="1"/>
          </p:cNvSpPr>
          <p:nvPr/>
        </p:nvSpPr>
        <p:spPr bwMode="auto">
          <a:xfrm>
            <a:off x="76882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6409" name="Rectangle 41"/>
          <p:cNvSpPr>
            <a:spLocks noChangeArrowheads="1"/>
          </p:cNvSpPr>
          <p:nvPr/>
        </p:nvSpPr>
        <p:spPr bwMode="auto">
          <a:xfrm>
            <a:off x="35734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10" name="Rectangle 42"/>
          <p:cNvSpPr>
            <a:spLocks noChangeArrowheads="1"/>
          </p:cNvSpPr>
          <p:nvPr/>
        </p:nvSpPr>
        <p:spPr bwMode="auto">
          <a:xfrm>
            <a:off x="40306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44878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86412" name="Rectangle 44"/>
          <p:cNvSpPr>
            <a:spLocks noChangeArrowheads="1"/>
          </p:cNvSpPr>
          <p:nvPr/>
        </p:nvSpPr>
        <p:spPr bwMode="auto">
          <a:xfrm>
            <a:off x="49450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4</a:t>
            </a:r>
          </a:p>
        </p:txBody>
      </p:sp>
      <p:sp>
        <p:nvSpPr>
          <p:cNvPr id="186413" name="Rectangle 45"/>
          <p:cNvSpPr>
            <a:spLocks noChangeArrowheads="1"/>
          </p:cNvSpPr>
          <p:nvPr/>
        </p:nvSpPr>
        <p:spPr bwMode="auto">
          <a:xfrm>
            <a:off x="54022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5</a:t>
            </a:r>
          </a:p>
        </p:txBody>
      </p:sp>
      <p:sp>
        <p:nvSpPr>
          <p:cNvPr id="186414" name="Rectangle 46"/>
          <p:cNvSpPr>
            <a:spLocks noChangeArrowheads="1"/>
          </p:cNvSpPr>
          <p:nvPr/>
        </p:nvSpPr>
        <p:spPr bwMode="auto">
          <a:xfrm>
            <a:off x="58594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86415" name="Rectangle 47"/>
          <p:cNvSpPr>
            <a:spLocks noChangeArrowheads="1"/>
          </p:cNvSpPr>
          <p:nvPr/>
        </p:nvSpPr>
        <p:spPr bwMode="auto">
          <a:xfrm>
            <a:off x="63166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86416" name="Rectangle 48"/>
          <p:cNvSpPr>
            <a:spLocks noChangeArrowheads="1"/>
          </p:cNvSpPr>
          <p:nvPr/>
        </p:nvSpPr>
        <p:spPr bwMode="auto">
          <a:xfrm>
            <a:off x="67738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8</a:t>
            </a:r>
          </a:p>
        </p:txBody>
      </p:sp>
      <p:sp>
        <p:nvSpPr>
          <p:cNvPr id="186417" name="Rectangle 4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mbria Math" pitchFamily="18" charset="0"/>
              </a:rPr>
              <a:t>Chazelle </a:t>
            </a:r>
            <a:r>
              <a:rPr lang="en-US" dirty="0">
                <a:latin typeface="Cambria Math" pitchFamily="18" charset="0"/>
              </a:rPr>
              <a:t>1988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O(n log</a:t>
            </a:r>
            <a:r>
              <a:rPr lang="en-US" baseline="30000" dirty="0">
                <a:latin typeface="Cambria Math" pitchFamily="18" charset="0"/>
                <a:sym typeface="Symbol" pitchFamily="18" charset="2"/>
              </a:rPr>
              <a:t></a:t>
            </a:r>
            <a:r>
              <a:rPr lang="en-US" dirty="0">
                <a:latin typeface="Cambria Math" pitchFamily="18" charset="0"/>
              </a:rPr>
              <a:t>n) space</a:t>
            </a:r>
          </a:p>
        </p:txBody>
      </p:sp>
      <p:sp>
        <p:nvSpPr>
          <p:cNvPr id="186418" name="Rectangle 50"/>
          <p:cNvSpPr>
            <a:spLocks noChangeArrowheads="1"/>
          </p:cNvSpPr>
          <p:nvPr/>
        </p:nvSpPr>
        <p:spPr bwMode="auto">
          <a:xfrm>
            <a:off x="22018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19" name="Rectangle 51"/>
          <p:cNvSpPr>
            <a:spLocks noChangeArrowheads="1"/>
          </p:cNvSpPr>
          <p:nvPr/>
        </p:nvSpPr>
        <p:spPr bwMode="auto">
          <a:xfrm>
            <a:off x="26590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20" name="Rectangle 52"/>
          <p:cNvSpPr>
            <a:spLocks noChangeArrowheads="1"/>
          </p:cNvSpPr>
          <p:nvPr/>
        </p:nvSpPr>
        <p:spPr bwMode="auto">
          <a:xfrm>
            <a:off x="40306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21" name="Rectangle 53"/>
          <p:cNvSpPr>
            <a:spLocks noChangeArrowheads="1"/>
          </p:cNvSpPr>
          <p:nvPr/>
        </p:nvSpPr>
        <p:spPr bwMode="auto">
          <a:xfrm>
            <a:off x="44878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22" name="Rectangle 54"/>
          <p:cNvSpPr>
            <a:spLocks noChangeArrowheads="1"/>
          </p:cNvSpPr>
          <p:nvPr/>
        </p:nvSpPr>
        <p:spPr bwMode="auto">
          <a:xfrm>
            <a:off x="58594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63166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24" name="Rectangle 56"/>
          <p:cNvSpPr>
            <a:spLocks noChangeArrowheads="1"/>
          </p:cNvSpPr>
          <p:nvPr/>
        </p:nvSpPr>
        <p:spPr bwMode="auto">
          <a:xfrm>
            <a:off x="76882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25" name="Rectangle 57"/>
          <p:cNvSpPr>
            <a:spLocks noChangeArrowheads="1"/>
          </p:cNvSpPr>
          <p:nvPr/>
        </p:nvSpPr>
        <p:spPr bwMode="auto">
          <a:xfrm>
            <a:off x="8145463" y="35591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26" name="Rectangle 58"/>
          <p:cNvSpPr>
            <a:spLocks noChangeArrowheads="1"/>
          </p:cNvSpPr>
          <p:nvPr/>
        </p:nvSpPr>
        <p:spPr bwMode="auto">
          <a:xfrm>
            <a:off x="26590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27" name="Rectangle 59"/>
          <p:cNvSpPr>
            <a:spLocks noChangeArrowheads="1"/>
          </p:cNvSpPr>
          <p:nvPr/>
        </p:nvSpPr>
        <p:spPr bwMode="auto">
          <a:xfrm>
            <a:off x="31162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28" name="Rectangle 60"/>
          <p:cNvSpPr>
            <a:spLocks noChangeArrowheads="1"/>
          </p:cNvSpPr>
          <p:nvPr/>
        </p:nvSpPr>
        <p:spPr bwMode="auto">
          <a:xfrm>
            <a:off x="35734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29" name="Rectangle 61"/>
          <p:cNvSpPr>
            <a:spLocks noChangeArrowheads="1"/>
          </p:cNvSpPr>
          <p:nvPr/>
        </p:nvSpPr>
        <p:spPr bwMode="auto">
          <a:xfrm>
            <a:off x="40306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0" name="Rectangle 62"/>
          <p:cNvSpPr>
            <a:spLocks noChangeArrowheads="1"/>
          </p:cNvSpPr>
          <p:nvPr/>
        </p:nvSpPr>
        <p:spPr bwMode="auto">
          <a:xfrm>
            <a:off x="63166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1" name="Rectangle 63"/>
          <p:cNvSpPr>
            <a:spLocks noChangeArrowheads="1"/>
          </p:cNvSpPr>
          <p:nvPr/>
        </p:nvSpPr>
        <p:spPr bwMode="auto">
          <a:xfrm>
            <a:off x="67738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32" name="Rectangle 64"/>
          <p:cNvSpPr>
            <a:spLocks noChangeArrowheads="1"/>
          </p:cNvSpPr>
          <p:nvPr/>
        </p:nvSpPr>
        <p:spPr bwMode="auto">
          <a:xfrm>
            <a:off x="72310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33" name="Rectangle 65"/>
          <p:cNvSpPr>
            <a:spLocks noChangeArrowheads="1"/>
          </p:cNvSpPr>
          <p:nvPr/>
        </p:nvSpPr>
        <p:spPr bwMode="auto">
          <a:xfrm>
            <a:off x="7688263" y="26447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4" name="Rectangle 66"/>
          <p:cNvSpPr>
            <a:spLocks noChangeArrowheads="1"/>
          </p:cNvSpPr>
          <p:nvPr/>
        </p:nvSpPr>
        <p:spPr bwMode="auto">
          <a:xfrm>
            <a:off x="35734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35" name="Rectangle 67"/>
          <p:cNvSpPr>
            <a:spLocks noChangeArrowheads="1"/>
          </p:cNvSpPr>
          <p:nvPr/>
        </p:nvSpPr>
        <p:spPr bwMode="auto">
          <a:xfrm>
            <a:off x="40306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6" name="Rectangle 68"/>
          <p:cNvSpPr>
            <a:spLocks noChangeArrowheads="1"/>
          </p:cNvSpPr>
          <p:nvPr/>
        </p:nvSpPr>
        <p:spPr bwMode="auto">
          <a:xfrm>
            <a:off x="44878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7" name="Rectangle 69"/>
          <p:cNvSpPr>
            <a:spLocks noChangeArrowheads="1"/>
          </p:cNvSpPr>
          <p:nvPr/>
        </p:nvSpPr>
        <p:spPr bwMode="auto">
          <a:xfrm>
            <a:off x="49450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8" name="Rectangle 70"/>
          <p:cNvSpPr>
            <a:spLocks noChangeArrowheads="1"/>
          </p:cNvSpPr>
          <p:nvPr/>
        </p:nvSpPr>
        <p:spPr bwMode="auto">
          <a:xfrm>
            <a:off x="54022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86439" name="Rectangle 71"/>
          <p:cNvSpPr>
            <a:spLocks noChangeArrowheads="1"/>
          </p:cNvSpPr>
          <p:nvPr/>
        </p:nvSpPr>
        <p:spPr bwMode="auto">
          <a:xfrm>
            <a:off x="58594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40" name="Rectangle 72"/>
          <p:cNvSpPr>
            <a:spLocks noChangeArrowheads="1"/>
          </p:cNvSpPr>
          <p:nvPr/>
        </p:nvSpPr>
        <p:spPr bwMode="auto">
          <a:xfrm>
            <a:off x="63166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  <p:sp>
        <p:nvSpPr>
          <p:cNvPr id="186441" name="Rectangle 73"/>
          <p:cNvSpPr>
            <a:spLocks noChangeArrowheads="1"/>
          </p:cNvSpPr>
          <p:nvPr/>
        </p:nvSpPr>
        <p:spPr bwMode="auto">
          <a:xfrm>
            <a:off x="6773863" y="173037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7" grpId="0" build="p"/>
      <p:bldP spid="186418" grpId="0" animBg="1"/>
      <p:bldP spid="186419" grpId="0" animBg="1"/>
      <p:bldP spid="186420" grpId="0" animBg="1"/>
      <p:bldP spid="186421" grpId="0" animBg="1"/>
      <p:bldP spid="186422" grpId="0" animBg="1"/>
      <p:bldP spid="186423" grpId="0" animBg="1"/>
      <p:bldP spid="186424" grpId="0" animBg="1"/>
      <p:bldP spid="186425" grpId="0" animBg="1"/>
      <p:bldP spid="186426" grpId="0" animBg="1"/>
      <p:bldP spid="186427" grpId="0" animBg="1"/>
      <p:bldP spid="186428" grpId="0" animBg="1"/>
      <p:bldP spid="186429" grpId="0" animBg="1"/>
      <p:bldP spid="186430" grpId="0" animBg="1"/>
      <p:bldP spid="186431" grpId="0" animBg="1"/>
      <p:bldP spid="186432" grpId="0" animBg="1"/>
      <p:bldP spid="186433" grpId="0" animBg="1"/>
      <p:bldP spid="186434" grpId="0" animBg="1"/>
      <p:bldP spid="186435" grpId="0" animBg="1"/>
      <p:bldP spid="186436" grpId="0" animBg="1"/>
      <p:bldP spid="186437" grpId="0" animBg="1"/>
      <p:bldP spid="186438" grpId="0" animBg="1"/>
      <p:bldP spid="186439" grpId="0" animBg="1"/>
      <p:bldP spid="186440" grpId="0" animBg="1"/>
      <p:bldP spid="1864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28FF-1160-46E2-96CC-4E50B465A0F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Dynamic case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Store explicit values in lists</a:t>
            </a:r>
          </a:p>
          <a:p>
            <a:r>
              <a:rPr lang="en-US" dirty="0">
                <a:latin typeface="Cambria Math" pitchFamily="18" charset="0"/>
              </a:rPr>
              <a:t>Weight-balanced B-tree</a:t>
            </a:r>
          </a:p>
          <a:p>
            <a:r>
              <a:rPr lang="en-US" dirty="0">
                <a:latin typeface="Cambria Math" pitchFamily="18" charset="0"/>
              </a:rPr>
              <a:t>Degree proportional to log n/log log n</a:t>
            </a:r>
          </a:p>
          <a:p>
            <a:r>
              <a:rPr lang="en-US" dirty="0">
                <a:latin typeface="Cambria Math" pitchFamily="18" charset="0"/>
              </a:rPr>
              <a:t>Dynamic fractional cascading</a:t>
            </a:r>
          </a:p>
          <a:p>
            <a:endParaRPr lang="en-US" dirty="0">
              <a:latin typeface="Cambria Math" pitchFamily="18" charset="0"/>
            </a:endParaRPr>
          </a:p>
          <a:p>
            <a:r>
              <a:rPr lang="en-US" dirty="0">
                <a:latin typeface="Cambria Math" pitchFamily="18" charset="0"/>
              </a:rPr>
              <a:t>Multi-Q-heaps</a:t>
            </a:r>
          </a:p>
          <a:p>
            <a:r>
              <a:rPr lang="en-US" dirty="0">
                <a:latin typeface="Cambria Math" pitchFamily="18" charset="0"/>
              </a:rPr>
              <a:t>Constant-depth hierarchical pipeline of heaps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5F2-BC42-4050-B662-2267ABCBBA4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Multi-Q-heaps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Similar to Q-heap</a:t>
            </a:r>
          </a:p>
          <a:p>
            <a:pPr lvl="1"/>
            <a:r>
              <a:rPr lang="en-US" dirty="0">
                <a:latin typeface="Cambria Math" pitchFamily="18" charset="0"/>
              </a:rPr>
              <a:t>Stores up to O(log N/log log N) integers</a:t>
            </a:r>
          </a:p>
          <a:p>
            <a:pPr lvl="1"/>
            <a:r>
              <a:rPr lang="en-US" dirty="0">
                <a:latin typeface="Cambria Math" pitchFamily="18" charset="0"/>
              </a:rPr>
              <a:t>The integers are from 0...O(N)</a:t>
            </a:r>
          </a:p>
          <a:p>
            <a:pPr lvl="1"/>
            <a:r>
              <a:rPr lang="en-US" dirty="0">
                <a:latin typeface="Cambria Math" pitchFamily="18" charset="0"/>
              </a:rPr>
              <a:t>Search, find-min, insert, delete takes O(1)</a:t>
            </a:r>
          </a:p>
          <a:p>
            <a:pPr lvl="1"/>
            <a:r>
              <a:rPr lang="en-US" dirty="0">
                <a:latin typeface="Cambria Math" pitchFamily="18" charset="0"/>
              </a:rPr>
              <a:t>Requires lookup tables of O(N) space</a:t>
            </a:r>
          </a:p>
          <a:p>
            <a:r>
              <a:rPr lang="en-US" dirty="0">
                <a:latin typeface="Cambria Math" pitchFamily="18" charset="0"/>
              </a:rPr>
              <a:t>Performs operations on any subset of items</a:t>
            </a:r>
          </a:p>
          <a:p>
            <a:r>
              <a:rPr lang="en-US" dirty="0">
                <a:latin typeface="Cambria Math" pitchFamily="18" charset="0"/>
              </a:rPr>
              <a:t>Simple implementation, no special instructions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9C6A-A47D-4E7D-9818-F8501A5ECCA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Multi-Q-heaps in our solution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5387975" y="1438275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5083175" y="1438275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3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6302375" y="1438275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997575" y="1438275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5692775" y="1438275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6607175" y="1743075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>
            <a:off x="6607175" y="1438275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5387975" y="19002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5083175" y="190023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11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6302375" y="19002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5997575" y="19002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692775" y="19002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6607175" y="22050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6607175" y="19002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29" name="Rectangle 17"/>
          <p:cNvSpPr>
            <a:spLocks noChangeArrowheads="1"/>
          </p:cNvSpPr>
          <p:nvPr/>
        </p:nvSpPr>
        <p:spPr bwMode="auto">
          <a:xfrm>
            <a:off x="5387975" y="23574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5083175" y="235743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6302375" y="23574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5997575" y="23574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33" name="Rectangle 21"/>
          <p:cNvSpPr>
            <a:spLocks noChangeArrowheads="1"/>
          </p:cNvSpPr>
          <p:nvPr/>
        </p:nvSpPr>
        <p:spPr bwMode="auto">
          <a:xfrm>
            <a:off x="5692775" y="23574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>
            <a:off x="6607175" y="26622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6607175" y="23574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36" name="Rectangle 24"/>
          <p:cNvSpPr>
            <a:spLocks noChangeArrowheads="1"/>
          </p:cNvSpPr>
          <p:nvPr/>
        </p:nvSpPr>
        <p:spPr bwMode="auto">
          <a:xfrm>
            <a:off x="5387975" y="2967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37" name="Rectangle 25"/>
          <p:cNvSpPr>
            <a:spLocks noChangeArrowheads="1"/>
          </p:cNvSpPr>
          <p:nvPr/>
        </p:nvSpPr>
        <p:spPr bwMode="auto">
          <a:xfrm>
            <a:off x="5083175" y="296703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6</a:t>
            </a:r>
          </a:p>
        </p:txBody>
      </p:sp>
      <p:sp>
        <p:nvSpPr>
          <p:cNvPr id="192538" name="Rectangle 26"/>
          <p:cNvSpPr>
            <a:spLocks noChangeArrowheads="1"/>
          </p:cNvSpPr>
          <p:nvPr/>
        </p:nvSpPr>
        <p:spPr bwMode="auto">
          <a:xfrm>
            <a:off x="6302375" y="2967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39" name="Rectangle 27"/>
          <p:cNvSpPr>
            <a:spLocks noChangeArrowheads="1"/>
          </p:cNvSpPr>
          <p:nvPr/>
        </p:nvSpPr>
        <p:spPr bwMode="auto">
          <a:xfrm>
            <a:off x="5997575" y="2967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5692775" y="2967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6607175" y="32718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6607175" y="29670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43" name="Rectangle 31"/>
          <p:cNvSpPr>
            <a:spLocks noChangeArrowheads="1"/>
          </p:cNvSpPr>
          <p:nvPr/>
        </p:nvSpPr>
        <p:spPr bwMode="auto">
          <a:xfrm>
            <a:off x="5387975" y="3429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44" name="Rectangle 32"/>
          <p:cNvSpPr>
            <a:spLocks noChangeArrowheads="1"/>
          </p:cNvSpPr>
          <p:nvPr/>
        </p:nvSpPr>
        <p:spPr bwMode="auto">
          <a:xfrm>
            <a:off x="5083175" y="342900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7</a:t>
            </a:r>
          </a:p>
        </p:txBody>
      </p:sp>
      <p:sp>
        <p:nvSpPr>
          <p:cNvPr id="192545" name="Rectangle 33"/>
          <p:cNvSpPr>
            <a:spLocks noChangeArrowheads="1"/>
          </p:cNvSpPr>
          <p:nvPr/>
        </p:nvSpPr>
        <p:spPr bwMode="auto">
          <a:xfrm>
            <a:off x="6302375" y="3429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46" name="Rectangle 34"/>
          <p:cNvSpPr>
            <a:spLocks noChangeArrowheads="1"/>
          </p:cNvSpPr>
          <p:nvPr/>
        </p:nvSpPr>
        <p:spPr bwMode="auto">
          <a:xfrm>
            <a:off x="5997575" y="3429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47" name="Rectangle 35"/>
          <p:cNvSpPr>
            <a:spLocks noChangeArrowheads="1"/>
          </p:cNvSpPr>
          <p:nvPr/>
        </p:nvSpPr>
        <p:spPr bwMode="auto">
          <a:xfrm>
            <a:off x="5692775" y="3429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>
            <a:off x="6607175" y="37338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6607175" y="34290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50" name="Rectangle 38"/>
          <p:cNvSpPr>
            <a:spLocks noChangeArrowheads="1"/>
          </p:cNvSpPr>
          <p:nvPr/>
        </p:nvSpPr>
        <p:spPr bwMode="auto">
          <a:xfrm>
            <a:off x="5387975" y="3886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51" name="Rectangle 39"/>
          <p:cNvSpPr>
            <a:spLocks noChangeArrowheads="1"/>
          </p:cNvSpPr>
          <p:nvPr/>
        </p:nvSpPr>
        <p:spPr bwMode="auto">
          <a:xfrm>
            <a:off x="5083175" y="388620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92552" name="Rectangle 40"/>
          <p:cNvSpPr>
            <a:spLocks noChangeArrowheads="1"/>
          </p:cNvSpPr>
          <p:nvPr/>
        </p:nvSpPr>
        <p:spPr bwMode="auto">
          <a:xfrm>
            <a:off x="6302375" y="3886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53" name="Rectangle 41"/>
          <p:cNvSpPr>
            <a:spLocks noChangeArrowheads="1"/>
          </p:cNvSpPr>
          <p:nvPr/>
        </p:nvSpPr>
        <p:spPr bwMode="auto">
          <a:xfrm>
            <a:off x="5997575" y="3886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54" name="Rectangle 42"/>
          <p:cNvSpPr>
            <a:spLocks noChangeArrowheads="1"/>
          </p:cNvSpPr>
          <p:nvPr/>
        </p:nvSpPr>
        <p:spPr bwMode="auto">
          <a:xfrm>
            <a:off x="5692775" y="3886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6607175" y="41910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>
            <a:off x="6607175" y="38862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57" name="Rectangle 45"/>
          <p:cNvSpPr>
            <a:spLocks noChangeArrowheads="1"/>
          </p:cNvSpPr>
          <p:nvPr/>
        </p:nvSpPr>
        <p:spPr bwMode="auto">
          <a:xfrm>
            <a:off x="5387975" y="4491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58" name="Rectangle 46"/>
          <p:cNvSpPr>
            <a:spLocks noChangeArrowheads="1"/>
          </p:cNvSpPr>
          <p:nvPr/>
        </p:nvSpPr>
        <p:spPr bwMode="auto">
          <a:xfrm>
            <a:off x="5083175" y="449103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26</a:t>
            </a:r>
          </a:p>
        </p:txBody>
      </p:sp>
      <p:sp>
        <p:nvSpPr>
          <p:cNvPr id="192559" name="Rectangle 47"/>
          <p:cNvSpPr>
            <a:spLocks noChangeArrowheads="1"/>
          </p:cNvSpPr>
          <p:nvPr/>
        </p:nvSpPr>
        <p:spPr bwMode="auto">
          <a:xfrm>
            <a:off x="6302375" y="4491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0" name="Rectangle 48"/>
          <p:cNvSpPr>
            <a:spLocks noChangeArrowheads="1"/>
          </p:cNvSpPr>
          <p:nvPr/>
        </p:nvSpPr>
        <p:spPr bwMode="auto">
          <a:xfrm>
            <a:off x="5997575" y="4491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1" name="Rectangle 49"/>
          <p:cNvSpPr>
            <a:spLocks noChangeArrowheads="1"/>
          </p:cNvSpPr>
          <p:nvPr/>
        </p:nvSpPr>
        <p:spPr bwMode="auto">
          <a:xfrm>
            <a:off x="5692775" y="4491038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2" name="Line 50"/>
          <p:cNvSpPr>
            <a:spLocks noChangeShapeType="1"/>
          </p:cNvSpPr>
          <p:nvPr/>
        </p:nvSpPr>
        <p:spPr bwMode="auto">
          <a:xfrm>
            <a:off x="6607175" y="47958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63" name="Line 51"/>
          <p:cNvSpPr>
            <a:spLocks noChangeShapeType="1"/>
          </p:cNvSpPr>
          <p:nvPr/>
        </p:nvSpPr>
        <p:spPr bwMode="auto">
          <a:xfrm>
            <a:off x="6607175" y="4491038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5387975" y="4953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5" name="Rectangle 53"/>
          <p:cNvSpPr>
            <a:spLocks noChangeArrowheads="1"/>
          </p:cNvSpPr>
          <p:nvPr/>
        </p:nvSpPr>
        <p:spPr bwMode="auto">
          <a:xfrm>
            <a:off x="5083175" y="495300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13</a:t>
            </a:r>
          </a:p>
        </p:txBody>
      </p:sp>
      <p:sp>
        <p:nvSpPr>
          <p:cNvPr id="192566" name="Rectangle 54"/>
          <p:cNvSpPr>
            <a:spLocks noChangeArrowheads="1"/>
          </p:cNvSpPr>
          <p:nvPr/>
        </p:nvSpPr>
        <p:spPr bwMode="auto">
          <a:xfrm>
            <a:off x="6302375" y="4953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7" name="Rectangle 55"/>
          <p:cNvSpPr>
            <a:spLocks noChangeArrowheads="1"/>
          </p:cNvSpPr>
          <p:nvPr/>
        </p:nvSpPr>
        <p:spPr bwMode="auto">
          <a:xfrm>
            <a:off x="5997575" y="4953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8" name="Rectangle 56"/>
          <p:cNvSpPr>
            <a:spLocks noChangeArrowheads="1"/>
          </p:cNvSpPr>
          <p:nvPr/>
        </p:nvSpPr>
        <p:spPr bwMode="auto">
          <a:xfrm>
            <a:off x="5692775" y="49530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69" name="Line 57"/>
          <p:cNvSpPr>
            <a:spLocks noChangeShapeType="1"/>
          </p:cNvSpPr>
          <p:nvPr/>
        </p:nvSpPr>
        <p:spPr bwMode="auto">
          <a:xfrm>
            <a:off x="6607175" y="52578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70" name="Line 58"/>
          <p:cNvSpPr>
            <a:spLocks noChangeShapeType="1"/>
          </p:cNvSpPr>
          <p:nvPr/>
        </p:nvSpPr>
        <p:spPr bwMode="auto">
          <a:xfrm>
            <a:off x="6607175" y="49530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71" name="Rectangle 59"/>
          <p:cNvSpPr>
            <a:spLocks noChangeArrowheads="1"/>
          </p:cNvSpPr>
          <p:nvPr/>
        </p:nvSpPr>
        <p:spPr bwMode="auto">
          <a:xfrm>
            <a:off x="5387975" y="5410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72" name="Rectangle 60"/>
          <p:cNvSpPr>
            <a:spLocks noChangeArrowheads="1"/>
          </p:cNvSpPr>
          <p:nvPr/>
        </p:nvSpPr>
        <p:spPr bwMode="auto">
          <a:xfrm>
            <a:off x="5083175" y="541020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16</a:t>
            </a: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6302375" y="5410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74" name="Rectangle 62"/>
          <p:cNvSpPr>
            <a:spLocks noChangeArrowheads="1"/>
          </p:cNvSpPr>
          <p:nvPr/>
        </p:nvSpPr>
        <p:spPr bwMode="auto">
          <a:xfrm>
            <a:off x="5997575" y="5410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75" name="Rectangle 63"/>
          <p:cNvSpPr>
            <a:spLocks noChangeArrowheads="1"/>
          </p:cNvSpPr>
          <p:nvPr/>
        </p:nvSpPr>
        <p:spPr bwMode="auto">
          <a:xfrm>
            <a:off x="5692775" y="54102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76" name="Line 64"/>
          <p:cNvSpPr>
            <a:spLocks noChangeShapeType="1"/>
          </p:cNvSpPr>
          <p:nvPr/>
        </p:nvSpPr>
        <p:spPr bwMode="auto">
          <a:xfrm>
            <a:off x="6607175" y="57150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77" name="Line 65"/>
          <p:cNvSpPr>
            <a:spLocks noChangeShapeType="1"/>
          </p:cNvSpPr>
          <p:nvPr/>
        </p:nvSpPr>
        <p:spPr bwMode="auto">
          <a:xfrm>
            <a:off x="6607175" y="5410200"/>
            <a:ext cx="3063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2578" name="AutoShape 66"/>
          <p:cNvSpPr>
            <a:spLocks/>
          </p:cNvSpPr>
          <p:nvPr/>
        </p:nvSpPr>
        <p:spPr bwMode="auto">
          <a:xfrm rot="10800000">
            <a:off x="6913563" y="1438275"/>
            <a:ext cx="304800" cy="1223963"/>
          </a:xfrm>
          <a:prstGeom prst="leftBrace">
            <a:avLst>
              <a:gd name="adj1" fmla="val 334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79" name="AutoShape 67"/>
          <p:cNvSpPr>
            <a:spLocks/>
          </p:cNvSpPr>
          <p:nvPr/>
        </p:nvSpPr>
        <p:spPr bwMode="auto">
          <a:xfrm rot="10800000">
            <a:off x="6884988" y="2967038"/>
            <a:ext cx="304800" cy="1223962"/>
          </a:xfrm>
          <a:prstGeom prst="leftBrace">
            <a:avLst>
              <a:gd name="adj1" fmla="val 334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80" name="AutoShape 68"/>
          <p:cNvSpPr>
            <a:spLocks/>
          </p:cNvSpPr>
          <p:nvPr/>
        </p:nvSpPr>
        <p:spPr bwMode="auto">
          <a:xfrm rot="10800000">
            <a:off x="6913563" y="4491038"/>
            <a:ext cx="304800" cy="1223962"/>
          </a:xfrm>
          <a:prstGeom prst="leftBrace">
            <a:avLst>
              <a:gd name="adj1" fmla="val 334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81" name="AutoShape 69"/>
          <p:cNvSpPr>
            <a:spLocks/>
          </p:cNvSpPr>
          <p:nvPr/>
        </p:nvSpPr>
        <p:spPr bwMode="auto">
          <a:xfrm rot="10800000">
            <a:off x="8027988" y="1449388"/>
            <a:ext cx="304800" cy="4276725"/>
          </a:xfrm>
          <a:prstGeom prst="leftBrace">
            <a:avLst>
              <a:gd name="adj1" fmla="val 1169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82" name="AutoShape 70"/>
          <p:cNvSpPr>
            <a:spLocks noChangeArrowheads="1"/>
          </p:cNvSpPr>
          <p:nvPr/>
        </p:nvSpPr>
        <p:spPr bwMode="auto">
          <a:xfrm rot="16200000">
            <a:off x="3788568" y="1520032"/>
            <a:ext cx="1223963" cy="1060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vert="eaVert" wrap="none" lIns="109728" tIns="182880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83" name="Rectangle 71"/>
          <p:cNvSpPr>
            <a:spLocks noChangeArrowheads="1"/>
          </p:cNvSpPr>
          <p:nvPr/>
        </p:nvSpPr>
        <p:spPr bwMode="auto">
          <a:xfrm>
            <a:off x="3717925" y="190023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2</a:t>
            </a:r>
          </a:p>
        </p:txBody>
      </p:sp>
      <p:sp>
        <p:nvSpPr>
          <p:cNvPr id="192584" name="AutoShape 72"/>
          <p:cNvSpPr>
            <a:spLocks noChangeArrowheads="1"/>
          </p:cNvSpPr>
          <p:nvPr/>
        </p:nvSpPr>
        <p:spPr bwMode="auto">
          <a:xfrm rot="16200000">
            <a:off x="3788568" y="3047207"/>
            <a:ext cx="1223963" cy="1060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vert="eaVert" wrap="none" lIns="109728" tIns="182880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85" name="Rectangle 73"/>
          <p:cNvSpPr>
            <a:spLocks noChangeArrowheads="1"/>
          </p:cNvSpPr>
          <p:nvPr/>
        </p:nvSpPr>
        <p:spPr bwMode="auto">
          <a:xfrm>
            <a:off x="3717925" y="3427413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92586" name="AutoShape 74"/>
          <p:cNvSpPr>
            <a:spLocks noChangeArrowheads="1"/>
          </p:cNvSpPr>
          <p:nvPr/>
        </p:nvSpPr>
        <p:spPr bwMode="auto">
          <a:xfrm rot="16200000">
            <a:off x="3788569" y="4572794"/>
            <a:ext cx="1223962" cy="1060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vert="eaVert" wrap="none" lIns="109728" tIns="182880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87" name="Rectangle 75"/>
          <p:cNvSpPr>
            <a:spLocks noChangeArrowheads="1"/>
          </p:cNvSpPr>
          <p:nvPr/>
        </p:nvSpPr>
        <p:spPr bwMode="auto">
          <a:xfrm>
            <a:off x="3717925" y="495300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13</a:t>
            </a:r>
          </a:p>
        </p:txBody>
      </p:sp>
      <p:sp>
        <p:nvSpPr>
          <p:cNvPr id="192588" name="Text Box 76"/>
          <p:cNvSpPr txBox="1">
            <a:spLocks noChangeArrowheads="1"/>
          </p:cNvSpPr>
          <p:nvPr/>
        </p:nvSpPr>
        <p:spPr bwMode="auto">
          <a:xfrm>
            <a:off x="2989263" y="3209925"/>
            <a:ext cx="608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chemeClr val="folHlink"/>
                </a:solidFill>
                <a:latin typeface="Cambria Math" pitchFamily="18" charset="0"/>
              </a:rPr>
              <a:t>...</a:t>
            </a:r>
          </a:p>
        </p:txBody>
      </p:sp>
      <p:sp>
        <p:nvSpPr>
          <p:cNvPr id="192589" name="AutoShape 77"/>
          <p:cNvSpPr>
            <a:spLocks noChangeArrowheads="1"/>
          </p:cNvSpPr>
          <p:nvPr/>
        </p:nvSpPr>
        <p:spPr bwMode="auto">
          <a:xfrm rot="16200000">
            <a:off x="1718469" y="3042444"/>
            <a:ext cx="1223962" cy="1060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vert="eaVert" wrap="none" lIns="109728" tIns="182880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90" name="Rectangle 78"/>
          <p:cNvSpPr>
            <a:spLocks noChangeArrowheads="1"/>
          </p:cNvSpPr>
          <p:nvPr/>
        </p:nvSpPr>
        <p:spPr bwMode="auto">
          <a:xfrm>
            <a:off x="1647825" y="342265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109728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92591" name="AutoShape 79"/>
          <p:cNvSpPr>
            <a:spLocks/>
          </p:cNvSpPr>
          <p:nvPr/>
        </p:nvSpPr>
        <p:spPr bwMode="auto">
          <a:xfrm rot="16200000">
            <a:off x="3099594" y="4318794"/>
            <a:ext cx="304800" cy="3265488"/>
          </a:xfrm>
          <a:prstGeom prst="leftBrace">
            <a:avLst>
              <a:gd name="adj1" fmla="val 892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2592" name="Text Box 80"/>
          <p:cNvSpPr txBox="1">
            <a:spLocks noChangeArrowheads="1"/>
          </p:cNvSpPr>
          <p:nvPr/>
        </p:nvSpPr>
        <p:spPr bwMode="auto">
          <a:xfrm>
            <a:off x="2376488" y="6165850"/>
            <a:ext cx="167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 Math" pitchFamily="18" charset="0"/>
              </a:rPr>
              <a:t>Constant depth</a:t>
            </a:r>
          </a:p>
        </p:txBody>
      </p:sp>
      <p:sp>
        <p:nvSpPr>
          <p:cNvPr id="192593" name="Text Box 81"/>
          <p:cNvSpPr txBox="1">
            <a:spLocks noChangeArrowheads="1"/>
          </p:cNvSpPr>
          <p:nvPr/>
        </p:nvSpPr>
        <p:spPr bwMode="auto">
          <a:xfrm>
            <a:off x="8302625" y="3357563"/>
            <a:ext cx="841897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46304">
            <a:spAutoFit/>
          </a:bodyPr>
          <a:lstStyle/>
          <a:p>
            <a:r>
              <a:rPr lang="en-US" sz="1400" dirty="0">
                <a:latin typeface="Cambria Math" pitchFamily="18" charset="0"/>
              </a:rPr>
              <a:t>O(log N)</a:t>
            </a:r>
          </a:p>
        </p:txBody>
      </p:sp>
      <p:sp>
        <p:nvSpPr>
          <p:cNvPr id="192594" name="Text Box 82"/>
          <p:cNvSpPr txBox="1">
            <a:spLocks noChangeArrowheads="1"/>
          </p:cNvSpPr>
          <p:nvPr/>
        </p:nvSpPr>
        <p:spPr bwMode="auto">
          <a:xfrm>
            <a:off x="1952625" y="3343275"/>
            <a:ext cx="925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46304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Multi-Q</a:t>
            </a:r>
          </a:p>
        </p:txBody>
      </p:sp>
      <p:sp>
        <p:nvSpPr>
          <p:cNvPr id="192595" name="Text Box 83"/>
          <p:cNvSpPr txBox="1">
            <a:spLocks noChangeArrowheads="1"/>
          </p:cNvSpPr>
          <p:nvPr/>
        </p:nvSpPr>
        <p:spPr bwMode="auto">
          <a:xfrm>
            <a:off x="4016375" y="3348038"/>
            <a:ext cx="925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46304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Multi-Q</a:t>
            </a:r>
          </a:p>
        </p:txBody>
      </p:sp>
      <p:sp>
        <p:nvSpPr>
          <p:cNvPr id="192596" name="Text Box 84"/>
          <p:cNvSpPr txBox="1">
            <a:spLocks noChangeArrowheads="1"/>
          </p:cNvSpPr>
          <p:nvPr/>
        </p:nvSpPr>
        <p:spPr bwMode="auto">
          <a:xfrm>
            <a:off x="4016375" y="4872038"/>
            <a:ext cx="925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46304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Multi-Q</a:t>
            </a:r>
          </a:p>
        </p:txBody>
      </p:sp>
      <p:sp>
        <p:nvSpPr>
          <p:cNvPr id="192597" name="Text Box 85"/>
          <p:cNvSpPr txBox="1">
            <a:spLocks noChangeArrowheads="1"/>
          </p:cNvSpPr>
          <p:nvPr/>
        </p:nvSpPr>
        <p:spPr bwMode="auto">
          <a:xfrm>
            <a:off x="4016375" y="1824038"/>
            <a:ext cx="925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46304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Multi-Q</a:t>
            </a:r>
          </a:p>
        </p:txBody>
      </p:sp>
      <p:grpSp>
        <p:nvGrpSpPr>
          <p:cNvPr id="192602" name="Group 90"/>
          <p:cNvGrpSpPr>
            <a:grpSpLocks/>
          </p:cNvGrpSpPr>
          <p:nvPr/>
        </p:nvGrpSpPr>
        <p:grpSpPr bwMode="auto">
          <a:xfrm>
            <a:off x="7164386" y="3213102"/>
            <a:ext cx="1051832" cy="692885"/>
            <a:chOff x="4416" y="3526"/>
            <a:chExt cx="742" cy="489"/>
          </a:xfrm>
        </p:grpSpPr>
        <p:sp>
          <p:nvSpPr>
            <p:cNvPr id="192603" name="Text Box 91"/>
            <p:cNvSpPr txBox="1">
              <a:spLocks noChangeArrowheads="1"/>
            </p:cNvSpPr>
            <p:nvPr/>
          </p:nvSpPr>
          <p:spPr bwMode="auto">
            <a:xfrm>
              <a:off x="4560" y="3574"/>
              <a:ext cx="59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</a:rPr>
                <a:t>______</a:t>
              </a:r>
            </a:p>
            <a:p>
              <a:r>
                <a:rPr lang="en-US" sz="1400" dirty="0" smtClean="0">
                  <a:latin typeface="Cambria Math" pitchFamily="18" charset="0"/>
                </a:rPr>
                <a:t>log log N</a:t>
              </a:r>
              <a:endParaRPr lang="en-US" sz="1400" dirty="0">
                <a:latin typeface="Cambria Math" pitchFamily="18" charset="0"/>
              </a:endParaRPr>
            </a:p>
          </p:txBody>
        </p:sp>
        <p:sp>
          <p:nvSpPr>
            <p:cNvPr id="192604" name="Text Box 92"/>
            <p:cNvSpPr txBox="1">
              <a:spLocks noChangeArrowheads="1"/>
            </p:cNvSpPr>
            <p:nvPr/>
          </p:nvSpPr>
          <p:spPr bwMode="auto">
            <a:xfrm>
              <a:off x="4607" y="3526"/>
              <a:ext cx="40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</a:rPr>
                <a:t>log N</a:t>
              </a:r>
              <a:endParaRPr lang="en-US" sz="1400" dirty="0">
                <a:latin typeface="Cambria Math" pitchFamily="18" charset="0"/>
              </a:endParaRPr>
            </a:p>
          </p:txBody>
        </p:sp>
        <p:sp>
          <p:nvSpPr>
            <p:cNvPr id="192605" name="Text Box 93"/>
            <p:cNvSpPr txBox="1">
              <a:spLocks noChangeArrowheads="1"/>
            </p:cNvSpPr>
            <p:nvPr/>
          </p:nvSpPr>
          <p:spPr bwMode="auto">
            <a:xfrm>
              <a:off x="4416" y="3622"/>
              <a:ext cx="21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>
                  <a:latin typeface="Cambria Math" pitchFamily="18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192610" name="Group 98"/>
          <p:cNvGrpSpPr>
            <a:grpSpLocks/>
          </p:cNvGrpSpPr>
          <p:nvPr/>
        </p:nvGrpSpPr>
        <p:grpSpPr bwMode="auto">
          <a:xfrm>
            <a:off x="7164386" y="1700215"/>
            <a:ext cx="1051832" cy="692885"/>
            <a:chOff x="4416" y="3526"/>
            <a:chExt cx="742" cy="489"/>
          </a:xfrm>
        </p:grpSpPr>
        <p:sp>
          <p:nvSpPr>
            <p:cNvPr id="192611" name="Text Box 99"/>
            <p:cNvSpPr txBox="1">
              <a:spLocks noChangeArrowheads="1"/>
            </p:cNvSpPr>
            <p:nvPr/>
          </p:nvSpPr>
          <p:spPr bwMode="auto">
            <a:xfrm>
              <a:off x="4560" y="3574"/>
              <a:ext cx="59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</a:rPr>
                <a:t>______</a:t>
              </a:r>
            </a:p>
            <a:p>
              <a:r>
                <a:rPr lang="en-US" sz="1400" dirty="0" smtClean="0">
                  <a:latin typeface="Cambria Math" pitchFamily="18" charset="0"/>
                </a:rPr>
                <a:t>log log N</a:t>
              </a:r>
              <a:endParaRPr lang="en-US" sz="1400" dirty="0">
                <a:latin typeface="Cambria Math" pitchFamily="18" charset="0"/>
              </a:endParaRPr>
            </a:p>
          </p:txBody>
        </p:sp>
        <p:sp>
          <p:nvSpPr>
            <p:cNvPr id="192612" name="Text Box 100"/>
            <p:cNvSpPr txBox="1">
              <a:spLocks noChangeArrowheads="1"/>
            </p:cNvSpPr>
            <p:nvPr/>
          </p:nvSpPr>
          <p:spPr bwMode="auto">
            <a:xfrm>
              <a:off x="4607" y="3526"/>
              <a:ext cx="40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</a:rPr>
                <a:t>log N</a:t>
              </a:r>
              <a:endParaRPr lang="en-US" sz="1400" dirty="0">
                <a:latin typeface="Cambria Math" pitchFamily="18" charset="0"/>
              </a:endParaRPr>
            </a:p>
          </p:txBody>
        </p:sp>
        <p:sp>
          <p:nvSpPr>
            <p:cNvPr id="192613" name="Text Box 101"/>
            <p:cNvSpPr txBox="1">
              <a:spLocks noChangeArrowheads="1"/>
            </p:cNvSpPr>
            <p:nvPr/>
          </p:nvSpPr>
          <p:spPr bwMode="auto">
            <a:xfrm>
              <a:off x="4416" y="3622"/>
              <a:ext cx="21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>
                  <a:latin typeface="Cambria Math" pitchFamily="18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192614" name="Group 102"/>
          <p:cNvGrpSpPr>
            <a:grpSpLocks/>
          </p:cNvGrpSpPr>
          <p:nvPr/>
        </p:nvGrpSpPr>
        <p:grpSpPr bwMode="auto">
          <a:xfrm>
            <a:off x="7164386" y="4760915"/>
            <a:ext cx="1051832" cy="692885"/>
            <a:chOff x="4416" y="3526"/>
            <a:chExt cx="742" cy="489"/>
          </a:xfrm>
        </p:grpSpPr>
        <p:sp>
          <p:nvSpPr>
            <p:cNvPr id="192615" name="Text Box 103"/>
            <p:cNvSpPr txBox="1">
              <a:spLocks noChangeArrowheads="1"/>
            </p:cNvSpPr>
            <p:nvPr/>
          </p:nvSpPr>
          <p:spPr bwMode="auto">
            <a:xfrm>
              <a:off x="4560" y="3574"/>
              <a:ext cx="59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</a:rPr>
                <a:t>______</a:t>
              </a:r>
            </a:p>
            <a:p>
              <a:r>
                <a:rPr lang="en-US" sz="1400" dirty="0" smtClean="0">
                  <a:latin typeface="Cambria Math" pitchFamily="18" charset="0"/>
                </a:rPr>
                <a:t>log log N</a:t>
              </a:r>
              <a:endParaRPr lang="en-US" sz="1400" dirty="0">
                <a:latin typeface="Cambria Math" pitchFamily="18" charset="0"/>
              </a:endParaRPr>
            </a:p>
          </p:txBody>
        </p:sp>
        <p:sp>
          <p:nvSpPr>
            <p:cNvPr id="192616" name="Text Box 104"/>
            <p:cNvSpPr txBox="1">
              <a:spLocks noChangeArrowheads="1"/>
            </p:cNvSpPr>
            <p:nvPr/>
          </p:nvSpPr>
          <p:spPr bwMode="auto">
            <a:xfrm>
              <a:off x="4607" y="3526"/>
              <a:ext cx="40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</a:rPr>
                <a:t>log N</a:t>
              </a:r>
              <a:endParaRPr lang="en-US" sz="1400" dirty="0">
                <a:latin typeface="Cambria Math" pitchFamily="18" charset="0"/>
              </a:endParaRPr>
            </a:p>
          </p:txBody>
        </p:sp>
        <p:sp>
          <p:nvSpPr>
            <p:cNvPr id="192617" name="Text Box 105"/>
            <p:cNvSpPr txBox="1">
              <a:spLocks noChangeArrowheads="1"/>
            </p:cNvSpPr>
            <p:nvPr/>
          </p:nvSpPr>
          <p:spPr bwMode="auto">
            <a:xfrm>
              <a:off x="4416" y="3622"/>
              <a:ext cx="21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46304">
              <a:spAutoFit/>
            </a:bodyPr>
            <a:lstStyle/>
            <a:p>
              <a:r>
                <a:rPr lang="en-US" sz="1400" dirty="0">
                  <a:latin typeface="Cambria Math" pitchFamily="18" charset="0"/>
                  <a:sym typeface="Symbol" pitchFamily="18" charset="2"/>
                </a:rPr>
                <a:t>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0C5C-6EE8-45FB-B0BC-764C511AD30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94562" name="Line 2"/>
          <p:cNvSpPr>
            <a:spLocks noChangeShapeType="1"/>
          </p:cNvSpPr>
          <p:nvPr/>
        </p:nvSpPr>
        <p:spPr bwMode="auto">
          <a:xfrm flipV="1">
            <a:off x="3365500" y="2479675"/>
            <a:ext cx="2301875" cy="1679575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3365500" y="4159250"/>
            <a:ext cx="2301875" cy="1831975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 Math" pitchFamily="18" charset="0"/>
              </a:rPr>
              <a:t>Multi-Q-heaps in our solution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Nodes have non-constant degree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3663950" y="3243263"/>
            <a:ext cx="0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3663950" y="3243263"/>
            <a:ext cx="304800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3663950" y="3243263"/>
            <a:ext cx="611188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>
            <a:off x="3357563" y="3243263"/>
            <a:ext cx="306387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3348038" y="4159250"/>
            <a:ext cx="0" cy="915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3348038" y="4159250"/>
            <a:ext cx="304800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3348038" y="4159250"/>
            <a:ext cx="611187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 flipH="1">
            <a:off x="3041650" y="4159250"/>
            <a:ext cx="306388" cy="915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3646488" y="5075238"/>
            <a:ext cx="0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3646488" y="5075238"/>
            <a:ext cx="304800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3646488" y="5075238"/>
            <a:ext cx="611187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3340100" y="5075238"/>
            <a:ext cx="306388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 flipH="1">
            <a:off x="3036888" y="5075238"/>
            <a:ext cx="604837" cy="9159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3365500" y="2327275"/>
            <a:ext cx="0" cy="915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>
            <a:off x="3365500" y="2327275"/>
            <a:ext cx="304800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3365500" y="2327275"/>
            <a:ext cx="611188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 flipH="1">
            <a:off x="3059113" y="2327275"/>
            <a:ext cx="306387" cy="915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>
            <a:off x="2754313" y="2327275"/>
            <a:ext cx="604837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2747963" y="3243263"/>
            <a:ext cx="0" cy="9159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>
            <a:off x="2747963" y="3243263"/>
            <a:ext cx="304800" cy="9159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H="1">
            <a:off x="2441575" y="3243263"/>
            <a:ext cx="306388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2136775" y="3243263"/>
            <a:ext cx="604838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2441575" y="4159250"/>
            <a:ext cx="0" cy="915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2746375" y="4159250"/>
            <a:ext cx="601663" cy="915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 flipH="1">
            <a:off x="2135188" y="4159250"/>
            <a:ext cx="306387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 flipH="1">
            <a:off x="1830388" y="4159250"/>
            <a:ext cx="604837" cy="9159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>
            <a:off x="2130425" y="5075238"/>
            <a:ext cx="0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130425" y="5075238"/>
            <a:ext cx="304800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>
            <a:off x="2130425" y="5075238"/>
            <a:ext cx="611188" cy="9159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 flipH="1">
            <a:off x="1824038" y="5075238"/>
            <a:ext cx="306387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6" name="Line 36"/>
          <p:cNvSpPr>
            <a:spLocks noChangeShapeType="1"/>
          </p:cNvSpPr>
          <p:nvPr/>
        </p:nvSpPr>
        <p:spPr bwMode="auto">
          <a:xfrm flipH="1">
            <a:off x="1519238" y="5075238"/>
            <a:ext cx="604837" cy="9159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7" name="Oval 37"/>
          <p:cNvSpPr>
            <a:spLocks noChangeArrowheads="1"/>
          </p:cNvSpPr>
          <p:nvPr/>
        </p:nvSpPr>
        <p:spPr bwMode="auto">
          <a:xfrm>
            <a:off x="3281363" y="4083050"/>
            <a:ext cx="152400" cy="152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598" name="Oval 38"/>
          <p:cNvSpPr>
            <a:spLocks noChangeArrowheads="1"/>
          </p:cNvSpPr>
          <p:nvPr/>
        </p:nvSpPr>
        <p:spPr bwMode="auto">
          <a:xfrm>
            <a:off x="4751388" y="2097088"/>
            <a:ext cx="4276725" cy="4276725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599" name="Rectangle 39"/>
          <p:cNvSpPr>
            <a:spLocks noChangeArrowheads="1"/>
          </p:cNvSpPr>
          <p:nvPr/>
        </p:nvSpPr>
        <p:spPr bwMode="auto">
          <a:xfrm>
            <a:off x="5824538" y="4159250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tIns="146304" anchor="ctr"/>
          <a:lstStyle/>
          <a:p>
            <a:pPr algn="ctr"/>
            <a:r>
              <a:rPr lang="en-US" sz="1800" b="1" dirty="0">
                <a:latin typeface="Cambria Math" pitchFamily="18" charset="0"/>
              </a:rPr>
              <a:t>21</a:t>
            </a:r>
          </a:p>
        </p:txBody>
      </p:sp>
      <p:sp>
        <p:nvSpPr>
          <p:cNvPr id="194600" name="Rectangle 40"/>
          <p:cNvSpPr>
            <a:spLocks noChangeArrowheads="1"/>
          </p:cNvSpPr>
          <p:nvPr/>
        </p:nvSpPr>
        <p:spPr bwMode="auto">
          <a:xfrm>
            <a:off x="5824538" y="4768850"/>
            <a:ext cx="304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01" name="Rectangle 41"/>
          <p:cNvSpPr>
            <a:spLocks noChangeArrowheads="1"/>
          </p:cNvSpPr>
          <p:nvPr/>
        </p:nvSpPr>
        <p:spPr bwMode="auto">
          <a:xfrm>
            <a:off x="5824538" y="4464050"/>
            <a:ext cx="304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02" name="Line 42"/>
          <p:cNvSpPr>
            <a:spLocks noChangeShapeType="1"/>
          </p:cNvSpPr>
          <p:nvPr/>
        </p:nvSpPr>
        <p:spPr bwMode="auto">
          <a:xfrm>
            <a:off x="5824538" y="507365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03" name="Line 43"/>
          <p:cNvSpPr>
            <a:spLocks noChangeShapeType="1"/>
          </p:cNvSpPr>
          <p:nvPr/>
        </p:nvSpPr>
        <p:spPr bwMode="auto">
          <a:xfrm>
            <a:off x="6129338" y="5075238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04" name="Rectangle 44"/>
          <p:cNvSpPr>
            <a:spLocks noChangeArrowheads="1"/>
          </p:cNvSpPr>
          <p:nvPr/>
        </p:nvSpPr>
        <p:spPr bwMode="auto">
          <a:xfrm>
            <a:off x="6278563" y="4159250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tIns="146304" anchor="ctr"/>
          <a:lstStyle/>
          <a:p>
            <a:pPr algn="ctr"/>
            <a:r>
              <a:rPr lang="en-US" sz="1800" b="1" dirty="0">
                <a:latin typeface="Cambria Math" pitchFamily="18" charset="0"/>
              </a:rPr>
              <a:t>3</a:t>
            </a:r>
          </a:p>
        </p:txBody>
      </p:sp>
      <p:sp>
        <p:nvSpPr>
          <p:cNvPr id="194605" name="Rectangle 45"/>
          <p:cNvSpPr>
            <a:spLocks noChangeArrowheads="1"/>
          </p:cNvSpPr>
          <p:nvPr/>
        </p:nvSpPr>
        <p:spPr bwMode="auto">
          <a:xfrm>
            <a:off x="6278563" y="4768850"/>
            <a:ext cx="304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06" name="Rectangle 46"/>
          <p:cNvSpPr>
            <a:spLocks noChangeArrowheads="1"/>
          </p:cNvSpPr>
          <p:nvPr/>
        </p:nvSpPr>
        <p:spPr bwMode="auto">
          <a:xfrm>
            <a:off x="6278563" y="4464050"/>
            <a:ext cx="304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07" name="Line 47"/>
          <p:cNvSpPr>
            <a:spLocks noChangeShapeType="1"/>
          </p:cNvSpPr>
          <p:nvPr/>
        </p:nvSpPr>
        <p:spPr bwMode="auto">
          <a:xfrm>
            <a:off x="6278563" y="507365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08" name="Line 48"/>
          <p:cNvSpPr>
            <a:spLocks noChangeShapeType="1"/>
          </p:cNvSpPr>
          <p:nvPr/>
        </p:nvSpPr>
        <p:spPr bwMode="auto">
          <a:xfrm>
            <a:off x="6583363" y="5075238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09" name="Rectangle 49"/>
          <p:cNvSpPr>
            <a:spLocks noChangeArrowheads="1"/>
          </p:cNvSpPr>
          <p:nvPr/>
        </p:nvSpPr>
        <p:spPr bwMode="auto">
          <a:xfrm>
            <a:off x="6735763" y="4159250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tIns="146304" anchor="ctr"/>
          <a:lstStyle/>
          <a:p>
            <a:pPr algn="ctr"/>
            <a:r>
              <a:rPr lang="en-US" sz="1800" b="1" dirty="0">
                <a:latin typeface="Cambria Math" pitchFamily="18" charset="0"/>
              </a:rPr>
              <a:t>9</a:t>
            </a:r>
          </a:p>
        </p:txBody>
      </p:sp>
      <p:sp>
        <p:nvSpPr>
          <p:cNvPr id="194610" name="Rectangle 50"/>
          <p:cNvSpPr>
            <a:spLocks noChangeArrowheads="1"/>
          </p:cNvSpPr>
          <p:nvPr/>
        </p:nvSpPr>
        <p:spPr bwMode="auto">
          <a:xfrm>
            <a:off x="6735763" y="4768850"/>
            <a:ext cx="304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11" name="Rectangle 51"/>
          <p:cNvSpPr>
            <a:spLocks noChangeArrowheads="1"/>
          </p:cNvSpPr>
          <p:nvPr/>
        </p:nvSpPr>
        <p:spPr bwMode="auto">
          <a:xfrm>
            <a:off x="6735763" y="4464050"/>
            <a:ext cx="304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12" name="Line 52"/>
          <p:cNvSpPr>
            <a:spLocks noChangeShapeType="1"/>
          </p:cNvSpPr>
          <p:nvPr/>
        </p:nvSpPr>
        <p:spPr bwMode="auto">
          <a:xfrm>
            <a:off x="6735763" y="507365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13" name="Line 53"/>
          <p:cNvSpPr>
            <a:spLocks noChangeShapeType="1"/>
          </p:cNvSpPr>
          <p:nvPr/>
        </p:nvSpPr>
        <p:spPr bwMode="auto">
          <a:xfrm>
            <a:off x="7040563" y="5075238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14" name="Rectangle 54"/>
          <p:cNvSpPr>
            <a:spLocks noChangeArrowheads="1"/>
          </p:cNvSpPr>
          <p:nvPr/>
        </p:nvSpPr>
        <p:spPr bwMode="auto">
          <a:xfrm>
            <a:off x="7192963" y="415925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</a:t>
            </a:r>
          </a:p>
        </p:txBody>
      </p:sp>
      <p:sp>
        <p:nvSpPr>
          <p:cNvPr id="194615" name="Rectangle 55"/>
          <p:cNvSpPr>
            <a:spLocks noChangeArrowheads="1"/>
          </p:cNvSpPr>
          <p:nvPr/>
        </p:nvSpPr>
        <p:spPr bwMode="auto">
          <a:xfrm>
            <a:off x="7192963" y="476885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16" name="Rectangle 56"/>
          <p:cNvSpPr>
            <a:spLocks noChangeArrowheads="1"/>
          </p:cNvSpPr>
          <p:nvPr/>
        </p:nvSpPr>
        <p:spPr bwMode="auto">
          <a:xfrm>
            <a:off x="7192963" y="446405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17" name="Line 57"/>
          <p:cNvSpPr>
            <a:spLocks noChangeShapeType="1"/>
          </p:cNvSpPr>
          <p:nvPr/>
        </p:nvSpPr>
        <p:spPr bwMode="auto">
          <a:xfrm>
            <a:off x="7192963" y="5073650"/>
            <a:ext cx="0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18" name="Line 58"/>
          <p:cNvSpPr>
            <a:spLocks noChangeShapeType="1"/>
          </p:cNvSpPr>
          <p:nvPr/>
        </p:nvSpPr>
        <p:spPr bwMode="auto">
          <a:xfrm>
            <a:off x="7497763" y="5075238"/>
            <a:ext cx="0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19" name="Rectangle 59"/>
          <p:cNvSpPr>
            <a:spLocks noChangeArrowheads="1"/>
          </p:cNvSpPr>
          <p:nvPr/>
        </p:nvSpPr>
        <p:spPr bwMode="auto">
          <a:xfrm>
            <a:off x="7650163" y="4159250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tIns="146304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15</a:t>
            </a:r>
          </a:p>
        </p:txBody>
      </p:sp>
      <p:sp>
        <p:nvSpPr>
          <p:cNvPr id="194620" name="Rectangle 60"/>
          <p:cNvSpPr>
            <a:spLocks noChangeArrowheads="1"/>
          </p:cNvSpPr>
          <p:nvPr/>
        </p:nvSpPr>
        <p:spPr bwMode="auto">
          <a:xfrm>
            <a:off x="7650163" y="476885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21" name="Rectangle 61"/>
          <p:cNvSpPr>
            <a:spLocks noChangeArrowheads="1"/>
          </p:cNvSpPr>
          <p:nvPr/>
        </p:nvSpPr>
        <p:spPr bwMode="auto">
          <a:xfrm>
            <a:off x="7650163" y="446405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Cambria Math" pitchFamily="18" charset="0"/>
            </a:endParaRPr>
          </a:p>
        </p:txBody>
      </p:sp>
      <p:sp>
        <p:nvSpPr>
          <p:cNvPr id="194622" name="Line 62"/>
          <p:cNvSpPr>
            <a:spLocks noChangeShapeType="1"/>
          </p:cNvSpPr>
          <p:nvPr/>
        </p:nvSpPr>
        <p:spPr bwMode="auto">
          <a:xfrm>
            <a:off x="7650163" y="5073650"/>
            <a:ext cx="0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23" name="Line 63"/>
          <p:cNvSpPr>
            <a:spLocks noChangeShapeType="1"/>
          </p:cNvSpPr>
          <p:nvPr/>
        </p:nvSpPr>
        <p:spPr bwMode="auto">
          <a:xfrm>
            <a:off x="7954963" y="5075238"/>
            <a:ext cx="0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24" name="AutoShape 64"/>
          <p:cNvSpPr>
            <a:spLocks noChangeArrowheads="1"/>
          </p:cNvSpPr>
          <p:nvPr/>
        </p:nvSpPr>
        <p:spPr bwMode="auto">
          <a:xfrm>
            <a:off x="5824538" y="2632075"/>
            <a:ext cx="2130425" cy="1374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mbria Math" pitchFamily="18" charset="0"/>
              </a:rPr>
              <a:t>Multi-Q</a:t>
            </a:r>
          </a:p>
        </p:txBody>
      </p:sp>
      <p:sp>
        <p:nvSpPr>
          <p:cNvPr id="194625" name="Rectangle 65"/>
          <p:cNvSpPr>
            <a:spLocks noChangeArrowheads="1"/>
          </p:cNvSpPr>
          <p:nvPr/>
        </p:nvSpPr>
        <p:spPr bwMode="auto">
          <a:xfrm>
            <a:off x="6735763" y="2479675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tIns="146304" anchor="ctr"/>
          <a:lstStyle/>
          <a:p>
            <a:pPr algn="ctr"/>
            <a:r>
              <a:rPr lang="en-US" sz="1800" b="1" dirty="0">
                <a:latin typeface="Cambria Math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Part I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Introduction and background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Part </a:t>
            </a:r>
            <a:r>
              <a:rPr lang="en-US" dirty="0" smtClean="0">
                <a:latin typeface="Cambria Math" pitchFamily="18" charset="0"/>
              </a:rPr>
              <a:t>IV</a:t>
            </a:r>
            <a:endParaRPr lang="en-US" dirty="0">
              <a:latin typeface="Cambria Math" pitchFamily="18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Dynamic Cartesian Trees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FFC9-6ED8-417D-9C9F-7745138EDA6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Cartesian trees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Vuillemin 1980</a:t>
            </a:r>
          </a:p>
          <a:p>
            <a:r>
              <a:rPr lang="en-US" dirty="0">
                <a:latin typeface="Cambria Math" pitchFamily="18" charset="0"/>
              </a:rPr>
              <a:t>Nodes store points 〈x, y〉</a:t>
            </a:r>
          </a:p>
          <a:p>
            <a:pPr lvl="1"/>
            <a:r>
              <a:rPr lang="en-US" dirty="0">
                <a:latin typeface="Cambria Math" pitchFamily="18" charset="0"/>
              </a:rPr>
              <a:t>y value can be viewed as priority</a:t>
            </a:r>
          </a:p>
          <a:p>
            <a:r>
              <a:rPr lang="en-US" dirty="0">
                <a:latin typeface="Cambria Math" pitchFamily="18" charset="0"/>
              </a:rPr>
              <a:t>Recursive definition</a:t>
            </a:r>
          </a:p>
          <a:p>
            <a:pPr lvl="1"/>
            <a:r>
              <a:rPr lang="en-US" dirty="0">
                <a:latin typeface="Cambria Math" pitchFamily="18" charset="0"/>
              </a:rPr>
              <a:t>Root stores point with greatest y value</a:t>
            </a:r>
            <a:endParaRPr lang="en-US" i="1" dirty="0">
              <a:latin typeface="Cambria Math" pitchFamily="18" charset="0"/>
            </a:endParaRPr>
          </a:p>
          <a:p>
            <a:pPr lvl="1"/>
            <a:r>
              <a:rPr lang="en-US" dirty="0">
                <a:latin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</a:rPr>
              <a:t>value partitions remaining points</a:t>
            </a:r>
            <a:br>
              <a:rPr lang="en-US" dirty="0">
                <a:latin typeface="Cambria Math" pitchFamily="18" charset="0"/>
              </a:rPr>
            </a:br>
            <a:r>
              <a:rPr lang="en-US" dirty="0">
                <a:latin typeface="Cambria Math" pitchFamily="18" charset="0"/>
              </a:rPr>
              <a:t>(left and right subtrees)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1AAB-A432-434C-BF05-02F7C551F6E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23424" name="Line 544"/>
          <p:cNvSpPr>
            <a:spLocks noChangeShapeType="1"/>
          </p:cNvSpPr>
          <p:nvPr/>
        </p:nvSpPr>
        <p:spPr bwMode="auto">
          <a:xfrm>
            <a:off x="4032250" y="4041775"/>
            <a:ext cx="18351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5" name="Line 545"/>
          <p:cNvSpPr>
            <a:spLocks noChangeShapeType="1"/>
          </p:cNvSpPr>
          <p:nvPr/>
        </p:nvSpPr>
        <p:spPr bwMode="auto">
          <a:xfrm flipH="1">
            <a:off x="5651500" y="4257675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6" name="Line 546"/>
          <p:cNvSpPr>
            <a:spLocks noChangeShapeType="1"/>
          </p:cNvSpPr>
          <p:nvPr/>
        </p:nvSpPr>
        <p:spPr bwMode="auto">
          <a:xfrm flipH="1">
            <a:off x="4284663" y="4724400"/>
            <a:ext cx="136683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7" name="Line 547"/>
          <p:cNvSpPr>
            <a:spLocks noChangeShapeType="1"/>
          </p:cNvSpPr>
          <p:nvPr/>
        </p:nvSpPr>
        <p:spPr bwMode="auto">
          <a:xfrm>
            <a:off x="4248150" y="4941888"/>
            <a:ext cx="9366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8" name="Line 548"/>
          <p:cNvSpPr>
            <a:spLocks noChangeShapeType="1"/>
          </p:cNvSpPr>
          <p:nvPr/>
        </p:nvSpPr>
        <p:spPr bwMode="auto">
          <a:xfrm>
            <a:off x="5184775" y="5408613"/>
            <a:ext cx="25082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9" name="Line 549"/>
          <p:cNvSpPr>
            <a:spLocks noChangeShapeType="1"/>
          </p:cNvSpPr>
          <p:nvPr/>
        </p:nvSpPr>
        <p:spPr bwMode="auto">
          <a:xfrm flipH="1">
            <a:off x="4716463" y="5408613"/>
            <a:ext cx="468312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30" name="Line 550"/>
          <p:cNvSpPr>
            <a:spLocks noChangeShapeType="1"/>
          </p:cNvSpPr>
          <p:nvPr/>
        </p:nvSpPr>
        <p:spPr bwMode="auto">
          <a:xfrm flipH="1">
            <a:off x="4500563" y="5876925"/>
            <a:ext cx="2159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3" name="Line 543"/>
          <p:cNvSpPr>
            <a:spLocks noChangeShapeType="1"/>
          </p:cNvSpPr>
          <p:nvPr/>
        </p:nvSpPr>
        <p:spPr bwMode="auto">
          <a:xfrm>
            <a:off x="3816350" y="36083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2" name="Line 542"/>
          <p:cNvSpPr>
            <a:spLocks noChangeShapeType="1"/>
          </p:cNvSpPr>
          <p:nvPr/>
        </p:nvSpPr>
        <p:spPr bwMode="auto">
          <a:xfrm>
            <a:off x="3600450" y="3141663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1" name="Line 541"/>
          <p:cNvSpPr>
            <a:spLocks noChangeShapeType="1"/>
          </p:cNvSpPr>
          <p:nvPr/>
        </p:nvSpPr>
        <p:spPr bwMode="auto">
          <a:xfrm>
            <a:off x="3348038" y="2673350"/>
            <a:ext cx="252412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20" name="Line 540"/>
          <p:cNvSpPr>
            <a:spLocks noChangeShapeType="1"/>
          </p:cNvSpPr>
          <p:nvPr/>
        </p:nvSpPr>
        <p:spPr bwMode="auto">
          <a:xfrm flipH="1">
            <a:off x="3132138" y="2673350"/>
            <a:ext cx="2159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9" name="Line 539"/>
          <p:cNvSpPr>
            <a:spLocks noChangeShapeType="1"/>
          </p:cNvSpPr>
          <p:nvPr/>
        </p:nvSpPr>
        <p:spPr bwMode="auto">
          <a:xfrm flipH="1">
            <a:off x="2663825" y="2457450"/>
            <a:ext cx="21590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8" name="Line 538"/>
          <p:cNvSpPr>
            <a:spLocks noChangeShapeType="1"/>
          </p:cNvSpPr>
          <p:nvPr/>
        </p:nvSpPr>
        <p:spPr bwMode="auto">
          <a:xfrm>
            <a:off x="2879725" y="2457450"/>
            <a:ext cx="4683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7" name="Line 537"/>
          <p:cNvSpPr>
            <a:spLocks noChangeShapeType="1"/>
          </p:cNvSpPr>
          <p:nvPr/>
        </p:nvSpPr>
        <p:spPr bwMode="auto">
          <a:xfrm flipV="1">
            <a:off x="2879725" y="2205038"/>
            <a:ext cx="3240088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6" name="Line 536"/>
          <p:cNvSpPr>
            <a:spLocks noChangeShapeType="1"/>
          </p:cNvSpPr>
          <p:nvPr/>
        </p:nvSpPr>
        <p:spPr bwMode="auto">
          <a:xfrm flipH="1" flipV="1">
            <a:off x="6804025" y="1989138"/>
            <a:ext cx="215900" cy="320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5" name="Line 535"/>
          <p:cNvSpPr>
            <a:spLocks noChangeShapeType="1"/>
          </p:cNvSpPr>
          <p:nvPr/>
        </p:nvSpPr>
        <p:spPr bwMode="auto">
          <a:xfrm flipH="1">
            <a:off x="6551613" y="19891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9" name="Line 529"/>
          <p:cNvSpPr>
            <a:spLocks noChangeShapeType="1"/>
          </p:cNvSpPr>
          <p:nvPr/>
        </p:nvSpPr>
        <p:spPr bwMode="auto">
          <a:xfrm flipH="1">
            <a:off x="2916238" y="2673350"/>
            <a:ext cx="3203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10" name="Line 530"/>
          <p:cNvSpPr>
            <a:spLocks noChangeShapeType="1"/>
          </p:cNvSpPr>
          <p:nvPr/>
        </p:nvSpPr>
        <p:spPr bwMode="auto">
          <a:xfrm flipH="1" flipV="1">
            <a:off x="3370263" y="2673350"/>
            <a:ext cx="14287" cy="3851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7" name="Line 527"/>
          <p:cNvSpPr>
            <a:spLocks noChangeShapeType="1"/>
          </p:cNvSpPr>
          <p:nvPr/>
        </p:nvSpPr>
        <p:spPr bwMode="auto">
          <a:xfrm flipH="1">
            <a:off x="2447925" y="245745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8" name="Line 528"/>
          <p:cNvSpPr>
            <a:spLocks noChangeShapeType="1"/>
          </p:cNvSpPr>
          <p:nvPr/>
        </p:nvSpPr>
        <p:spPr bwMode="auto">
          <a:xfrm flipH="1" flipV="1">
            <a:off x="2901950" y="2457450"/>
            <a:ext cx="14288" cy="406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6" name="Line 516"/>
          <p:cNvSpPr>
            <a:spLocks noChangeShapeType="1"/>
          </p:cNvSpPr>
          <p:nvPr/>
        </p:nvSpPr>
        <p:spPr bwMode="auto">
          <a:xfrm flipV="1">
            <a:off x="2209800" y="1527175"/>
            <a:ext cx="230188" cy="461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5" name="Line 525"/>
          <p:cNvSpPr>
            <a:spLocks noChangeShapeType="1"/>
          </p:cNvSpPr>
          <p:nvPr/>
        </p:nvSpPr>
        <p:spPr bwMode="auto">
          <a:xfrm flipH="1">
            <a:off x="6335713" y="198913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6" name="Line 526"/>
          <p:cNvSpPr>
            <a:spLocks noChangeShapeType="1"/>
          </p:cNvSpPr>
          <p:nvPr/>
        </p:nvSpPr>
        <p:spPr bwMode="auto">
          <a:xfrm flipH="1" flipV="1">
            <a:off x="6789738" y="1989138"/>
            <a:ext cx="14287" cy="4535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3" name="Line 523"/>
          <p:cNvSpPr>
            <a:spLocks noChangeShapeType="1"/>
          </p:cNvSpPr>
          <p:nvPr/>
        </p:nvSpPr>
        <p:spPr bwMode="auto">
          <a:xfrm flipH="1">
            <a:off x="2447925" y="2205038"/>
            <a:ext cx="3887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4" name="Line 524"/>
          <p:cNvSpPr>
            <a:spLocks noChangeShapeType="1"/>
          </p:cNvSpPr>
          <p:nvPr/>
        </p:nvSpPr>
        <p:spPr bwMode="auto">
          <a:xfrm flipH="1" flipV="1">
            <a:off x="6105525" y="2205038"/>
            <a:ext cx="14288" cy="4319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2" name="Line 522"/>
          <p:cNvSpPr>
            <a:spLocks noChangeShapeType="1"/>
          </p:cNvSpPr>
          <p:nvPr/>
        </p:nvSpPr>
        <p:spPr bwMode="auto">
          <a:xfrm flipH="1">
            <a:off x="6084888" y="1773238"/>
            <a:ext cx="25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8" name="Line 518"/>
          <p:cNvSpPr>
            <a:spLocks noChangeShapeType="1"/>
          </p:cNvSpPr>
          <p:nvPr/>
        </p:nvSpPr>
        <p:spPr bwMode="auto">
          <a:xfrm flipH="1">
            <a:off x="2447925" y="1773238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9" name="Line 519"/>
          <p:cNvSpPr>
            <a:spLocks noChangeShapeType="1"/>
          </p:cNvSpPr>
          <p:nvPr/>
        </p:nvSpPr>
        <p:spPr bwMode="auto">
          <a:xfrm flipH="1" flipV="1">
            <a:off x="6321425" y="1773238"/>
            <a:ext cx="14288" cy="4751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400" name="Line 520"/>
          <p:cNvSpPr>
            <a:spLocks noChangeShapeType="1"/>
          </p:cNvSpPr>
          <p:nvPr/>
        </p:nvSpPr>
        <p:spPr bwMode="auto">
          <a:xfrm>
            <a:off x="6335713" y="1773238"/>
            <a:ext cx="4683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5" name="Line 515"/>
          <p:cNvSpPr>
            <a:spLocks noChangeShapeType="1"/>
          </p:cNvSpPr>
          <p:nvPr/>
        </p:nvSpPr>
        <p:spPr bwMode="auto">
          <a:xfrm flipH="1" flipV="1">
            <a:off x="2439988" y="1527175"/>
            <a:ext cx="39179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4" name="Oval 514"/>
          <p:cNvSpPr>
            <a:spLocks noChangeArrowheads="1"/>
          </p:cNvSpPr>
          <p:nvPr/>
        </p:nvSpPr>
        <p:spPr bwMode="auto">
          <a:xfrm>
            <a:off x="2157413" y="6049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91" name="Line 511"/>
          <p:cNvSpPr>
            <a:spLocks noChangeShapeType="1"/>
          </p:cNvSpPr>
          <p:nvPr/>
        </p:nvSpPr>
        <p:spPr bwMode="auto">
          <a:xfrm flipH="1">
            <a:off x="1806575" y="1527175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392" name="Line 512"/>
          <p:cNvSpPr>
            <a:spLocks noChangeShapeType="1"/>
          </p:cNvSpPr>
          <p:nvPr/>
        </p:nvSpPr>
        <p:spPr bwMode="auto">
          <a:xfrm flipH="1" flipV="1">
            <a:off x="2439988" y="1527175"/>
            <a:ext cx="7937" cy="499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Cartesian tree example</a:t>
            </a:r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2386013" y="1477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22941" name="Oval 61"/>
          <p:cNvSpPr>
            <a:spLocks noChangeArrowheads="1"/>
          </p:cNvSpPr>
          <p:nvPr/>
        </p:nvSpPr>
        <p:spPr bwMode="auto">
          <a:xfrm>
            <a:off x="2614613" y="4449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2954" name="Oval 74"/>
          <p:cNvSpPr>
            <a:spLocks noChangeArrowheads="1"/>
          </p:cNvSpPr>
          <p:nvPr/>
        </p:nvSpPr>
        <p:spPr bwMode="auto">
          <a:xfrm>
            <a:off x="2843213" y="2392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2982" name="Oval 102"/>
          <p:cNvSpPr>
            <a:spLocks noChangeArrowheads="1"/>
          </p:cNvSpPr>
          <p:nvPr/>
        </p:nvSpPr>
        <p:spPr bwMode="auto">
          <a:xfrm>
            <a:off x="3071813" y="376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2999" name="Oval 119"/>
          <p:cNvSpPr>
            <a:spLocks noChangeArrowheads="1"/>
          </p:cNvSpPr>
          <p:nvPr/>
        </p:nvSpPr>
        <p:spPr bwMode="auto">
          <a:xfrm>
            <a:off x="3300413" y="2620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23" name="Oval 143"/>
          <p:cNvSpPr>
            <a:spLocks noChangeArrowheads="1"/>
          </p:cNvSpPr>
          <p:nvPr/>
        </p:nvSpPr>
        <p:spPr bwMode="auto">
          <a:xfrm>
            <a:off x="3529013" y="3078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47" name="Oval 167"/>
          <p:cNvSpPr>
            <a:spLocks noChangeArrowheads="1"/>
          </p:cNvSpPr>
          <p:nvPr/>
        </p:nvSpPr>
        <p:spPr bwMode="auto">
          <a:xfrm>
            <a:off x="3757613" y="3535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71" name="Oval 191"/>
          <p:cNvSpPr>
            <a:spLocks noChangeArrowheads="1"/>
          </p:cNvSpPr>
          <p:nvPr/>
        </p:nvSpPr>
        <p:spPr bwMode="auto">
          <a:xfrm>
            <a:off x="3986213" y="3992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097" name="Oval 217"/>
          <p:cNvSpPr>
            <a:spLocks noChangeArrowheads="1"/>
          </p:cNvSpPr>
          <p:nvPr/>
        </p:nvSpPr>
        <p:spPr bwMode="auto">
          <a:xfrm>
            <a:off x="4214813" y="4906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123" name="Oval 243"/>
          <p:cNvSpPr>
            <a:spLocks noChangeArrowheads="1"/>
          </p:cNvSpPr>
          <p:nvPr/>
        </p:nvSpPr>
        <p:spPr bwMode="auto">
          <a:xfrm>
            <a:off x="4443413" y="6278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147" name="Oval 267"/>
          <p:cNvSpPr>
            <a:spLocks noChangeArrowheads="1"/>
          </p:cNvSpPr>
          <p:nvPr/>
        </p:nvSpPr>
        <p:spPr bwMode="auto">
          <a:xfrm>
            <a:off x="4672013" y="5821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187" name="Oval 307"/>
          <p:cNvSpPr>
            <a:spLocks noChangeArrowheads="1"/>
          </p:cNvSpPr>
          <p:nvPr/>
        </p:nvSpPr>
        <p:spPr bwMode="auto">
          <a:xfrm>
            <a:off x="5129213" y="5364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12" name="Oval 332"/>
          <p:cNvSpPr>
            <a:spLocks noChangeArrowheads="1"/>
          </p:cNvSpPr>
          <p:nvPr/>
        </p:nvSpPr>
        <p:spPr bwMode="auto">
          <a:xfrm>
            <a:off x="5357813" y="5592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28" name="Oval 348"/>
          <p:cNvSpPr>
            <a:spLocks noChangeArrowheads="1"/>
          </p:cNvSpPr>
          <p:nvPr/>
        </p:nvSpPr>
        <p:spPr bwMode="auto">
          <a:xfrm>
            <a:off x="5586413" y="4678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48" name="Oval 368"/>
          <p:cNvSpPr>
            <a:spLocks noChangeArrowheads="1"/>
          </p:cNvSpPr>
          <p:nvPr/>
        </p:nvSpPr>
        <p:spPr bwMode="auto">
          <a:xfrm>
            <a:off x="5815013" y="4221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61" name="Oval 381"/>
          <p:cNvSpPr>
            <a:spLocks noChangeArrowheads="1"/>
          </p:cNvSpPr>
          <p:nvPr/>
        </p:nvSpPr>
        <p:spPr bwMode="auto">
          <a:xfrm>
            <a:off x="6043613" y="2163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281" name="Oval 401"/>
          <p:cNvSpPr>
            <a:spLocks noChangeArrowheads="1"/>
          </p:cNvSpPr>
          <p:nvPr/>
        </p:nvSpPr>
        <p:spPr bwMode="auto">
          <a:xfrm>
            <a:off x="6272213" y="170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08" name="Oval 428"/>
          <p:cNvSpPr>
            <a:spLocks noChangeArrowheads="1"/>
          </p:cNvSpPr>
          <p:nvPr/>
        </p:nvSpPr>
        <p:spPr bwMode="auto">
          <a:xfrm>
            <a:off x="6500813" y="2849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26" name="Oval 446"/>
          <p:cNvSpPr>
            <a:spLocks noChangeArrowheads="1"/>
          </p:cNvSpPr>
          <p:nvPr/>
        </p:nvSpPr>
        <p:spPr bwMode="auto">
          <a:xfrm>
            <a:off x="6729413" y="1935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62" name="Oval 482"/>
          <p:cNvSpPr>
            <a:spLocks noChangeArrowheads="1"/>
          </p:cNvSpPr>
          <p:nvPr/>
        </p:nvSpPr>
        <p:spPr bwMode="auto">
          <a:xfrm>
            <a:off x="6958013" y="5135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23369" name="Text Box 489"/>
          <p:cNvSpPr txBox="1">
            <a:spLocks noChangeArrowheads="1"/>
          </p:cNvSpPr>
          <p:nvPr/>
        </p:nvSpPr>
        <p:spPr bwMode="auto">
          <a:xfrm>
            <a:off x="2525713" y="1435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〈2, 22〉</a:t>
            </a:r>
          </a:p>
        </p:txBody>
      </p:sp>
      <p:sp>
        <p:nvSpPr>
          <p:cNvPr id="123371" name="Text Box 491"/>
          <p:cNvSpPr txBox="1">
            <a:spLocks noChangeArrowheads="1"/>
          </p:cNvSpPr>
          <p:nvPr/>
        </p:nvSpPr>
        <p:spPr bwMode="auto">
          <a:xfrm>
            <a:off x="6869113" y="1892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〈21, 20〉</a:t>
            </a:r>
          </a:p>
        </p:txBody>
      </p:sp>
      <p:sp>
        <p:nvSpPr>
          <p:cNvPr id="123372" name="Text Box 492"/>
          <p:cNvSpPr txBox="1">
            <a:spLocks noChangeArrowheads="1"/>
          </p:cNvSpPr>
          <p:nvPr/>
        </p:nvSpPr>
        <p:spPr bwMode="auto">
          <a:xfrm>
            <a:off x="6183313" y="2120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〈18, 19〉</a:t>
            </a:r>
          </a:p>
        </p:txBody>
      </p:sp>
      <p:sp>
        <p:nvSpPr>
          <p:cNvPr id="123374" name="Text Box 494"/>
          <p:cNvSpPr txBox="1">
            <a:spLocks noChangeArrowheads="1"/>
          </p:cNvSpPr>
          <p:nvPr/>
        </p:nvSpPr>
        <p:spPr bwMode="auto">
          <a:xfrm>
            <a:off x="3440113" y="2578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〈6, 17〉</a:t>
            </a:r>
          </a:p>
        </p:txBody>
      </p:sp>
      <p:sp>
        <p:nvSpPr>
          <p:cNvPr id="123375" name="Text Box 495"/>
          <p:cNvSpPr txBox="1">
            <a:spLocks noChangeArrowheads="1"/>
          </p:cNvSpPr>
          <p:nvPr/>
        </p:nvSpPr>
        <p:spPr bwMode="auto">
          <a:xfrm>
            <a:off x="6640513" y="2806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〈20, 16〉</a:t>
            </a:r>
          </a:p>
        </p:txBody>
      </p:sp>
      <p:sp>
        <p:nvSpPr>
          <p:cNvPr id="123376" name="Text Box 496"/>
          <p:cNvSpPr txBox="1">
            <a:spLocks noChangeArrowheads="1"/>
          </p:cNvSpPr>
          <p:nvPr/>
        </p:nvSpPr>
        <p:spPr bwMode="auto">
          <a:xfrm>
            <a:off x="3668713" y="3035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〈7, 15〉</a:t>
            </a:r>
          </a:p>
        </p:txBody>
      </p:sp>
      <p:sp>
        <p:nvSpPr>
          <p:cNvPr id="123377" name="Text Box 497"/>
          <p:cNvSpPr txBox="1">
            <a:spLocks noChangeArrowheads="1"/>
          </p:cNvSpPr>
          <p:nvPr/>
        </p:nvSpPr>
        <p:spPr bwMode="auto">
          <a:xfrm>
            <a:off x="3897313" y="3492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〈8, 13〉</a:t>
            </a:r>
          </a:p>
        </p:txBody>
      </p:sp>
      <p:sp>
        <p:nvSpPr>
          <p:cNvPr id="123378" name="Text Box 498"/>
          <p:cNvSpPr txBox="1">
            <a:spLocks noChangeArrowheads="1"/>
          </p:cNvSpPr>
          <p:nvPr/>
        </p:nvSpPr>
        <p:spPr bwMode="auto">
          <a:xfrm>
            <a:off x="3211513" y="3721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〈5, 12〉</a:t>
            </a:r>
          </a:p>
        </p:txBody>
      </p:sp>
      <p:sp>
        <p:nvSpPr>
          <p:cNvPr id="123379" name="Text Box 499"/>
          <p:cNvSpPr txBox="1">
            <a:spLocks noChangeArrowheads="1"/>
          </p:cNvSpPr>
          <p:nvPr/>
        </p:nvSpPr>
        <p:spPr bwMode="auto">
          <a:xfrm>
            <a:off x="4125913" y="3949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〈9, 11〉</a:t>
            </a:r>
          </a:p>
        </p:txBody>
      </p:sp>
      <p:sp>
        <p:nvSpPr>
          <p:cNvPr id="123380" name="Text Box 500"/>
          <p:cNvSpPr txBox="1">
            <a:spLocks noChangeArrowheads="1"/>
          </p:cNvSpPr>
          <p:nvPr/>
        </p:nvSpPr>
        <p:spPr bwMode="auto">
          <a:xfrm>
            <a:off x="5954713" y="4178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〈17, 10〉</a:t>
            </a:r>
          </a:p>
        </p:txBody>
      </p:sp>
      <p:sp>
        <p:nvSpPr>
          <p:cNvPr id="123381" name="Text Box 501"/>
          <p:cNvSpPr txBox="1">
            <a:spLocks noChangeArrowheads="1"/>
          </p:cNvSpPr>
          <p:nvPr/>
        </p:nvSpPr>
        <p:spPr bwMode="auto">
          <a:xfrm>
            <a:off x="2754313" y="4406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〈3, 9〉</a:t>
            </a:r>
          </a:p>
        </p:txBody>
      </p:sp>
      <p:sp>
        <p:nvSpPr>
          <p:cNvPr id="123382" name="Text Box 502"/>
          <p:cNvSpPr txBox="1">
            <a:spLocks noChangeArrowheads="1"/>
          </p:cNvSpPr>
          <p:nvPr/>
        </p:nvSpPr>
        <p:spPr bwMode="auto">
          <a:xfrm>
            <a:off x="5726113" y="4635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〈16, 8〉</a:t>
            </a:r>
          </a:p>
        </p:txBody>
      </p:sp>
      <p:sp>
        <p:nvSpPr>
          <p:cNvPr id="123383" name="Text Box 503"/>
          <p:cNvSpPr txBox="1">
            <a:spLocks noChangeArrowheads="1"/>
          </p:cNvSpPr>
          <p:nvPr/>
        </p:nvSpPr>
        <p:spPr bwMode="auto">
          <a:xfrm>
            <a:off x="4354513" y="4864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〈10, 7〉</a:t>
            </a:r>
          </a:p>
        </p:txBody>
      </p:sp>
      <p:sp>
        <p:nvSpPr>
          <p:cNvPr id="123384" name="Text Box 504"/>
          <p:cNvSpPr txBox="1">
            <a:spLocks noChangeArrowheads="1"/>
          </p:cNvSpPr>
          <p:nvPr/>
        </p:nvSpPr>
        <p:spPr bwMode="auto">
          <a:xfrm>
            <a:off x="7097713" y="5092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〈22, 6〉</a:t>
            </a:r>
          </a:p>
        </p:txBody>
      </p:sp>
      <p:sp>
        <p:nvSpPr>
          <p:cNvPr id="123386" name="Text Box 506"/>
          <p:cNvSpPr txBox="1">
            <a:spLocks noChangeArrowheads="1"/>
          </p:cNvSpPr>
          <p:nvPr/>
        </p:nvSpPr>
        <p:spPr bwMode="auto">
          <a:xfrm>
            <a:off x="5497513" y="5549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〈15, 4〉</a:t>
            </a:r>
          </a:p>
        </p:txBody>
      </p:sp>
      <p:sp>
        <p:nvSpPr>
          <p:cNvPr id="123387" name="Text Box 507"/>
          <p:cNvSpPr txBox="1">
            <a:spLocks noChangeArrowheads="1"/>
          </p:cNvSpPr>
          <p:nvPr/>
        </p:nvSpPr>
        <p:spPr bwMode="auto">
          <a:xfrm>
            <a:off x="4811713" y="5778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〈12, 3〉</a:t>
            </a:r>
          </a:p>
        </p:txBody>
      </p:sp>
      <p:sp>
        <p:nvSpPr>
          <p:cNvPr id="123388" name="Text Box 508"/>
          <p:cNvSpPr txBox="1">
            <a:spLocks noChangeArrowheads="1"/>
          </p:cNvSpPr>
          <p:nvPr/>
        </p:nvSpPr>
        <p:spPr bwMode="auto">
          <a:xfrm>
            <a:off x="2297113" y="6007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〈1, 2〉</a:t>
            </a:r>
          </a:p>
        </p:txBody>
      </p:sp>
      <p:sp>
        <p:nvSpPr>
          <p:cNvPr id="123389" name="Text Box 509"/>
          <p:cNvSpPr txBox="1">
            <a:spLocks noChangeArrowheads="1"/>
          </p:cNvSpPr>
          <p:nvPr/>
        </p:nvSpPr>
        <p:spPr bwMode="auto">
          <a:xfrm>
            <a:off x="4583113" y="6235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〈11, 1〉</a:t>
            </a:r>
          </a:p>
        </p:txBody>
      </p:sp>
      <p:sp>
        <p:nvSpPr>
          <p:cNvPr id="123370" name="Text Box 490"/>
          <p:cNvSpPr txBox="1">
            <a:spLocks noChangeArrowheads="1"/>
          </p:cNvSpPr>
          <p:nvPr/>
        </p:nvSpPr>
        <p:spPr bwMode="auto">
          <a:xfrm>
            <a:off x="6411913" y="1663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〈19, 21〉</a:t>
            </a:r>
          </a:p>
        </p:txBody>
      </p:sp>
      <p:sp>
        <p:nvSpPr>
          <p:cNvPr id="123373" name="Text Box 493"/>
          <p:cNvSpPr txBox="1">
            <a:spLocks noChangeArrowheads="1"/>
          </p:cNvSpPr>
          <p:nvPr/>
        </p:nvSpPr>
        <p:spPr bwMode="auto">
          <a:xfrm>
            <a:off x="2982913" y="2349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〈4, 18〉</a:t>
            </a:r>
          </a:p>
        </p:txBody>
      </p:sp>
      <p:sp>
        <p:nvSpPr>
          <p:cNvPr id="123385" name="Text Box 505"/>
          <p:cNvSpPr txBox="1">
            <a:spLocks noChangeArrowheads="1"/>
          </p:cNvSpPr>
          <p:nvPr/>
        </p:nvSpPr>
        <p:spPr bwMode="auto">
          <a:xfrm>
            <a:off x="5268913" y="5321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〈14, 5〉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3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23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3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3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3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23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24" grpId="0" animBg="1"/>
      <p:bldP spid="123425" grpId="0" animBg="1"/>
      <p:bldP spid="123426" grpId="0" animBg="1"/>
      <p:bldP spid="123427" grpId="0" animBg="1"/>
      <p:bldP spid="123428" grpId="0" animBg="1"/>
      <p:bldP spid="123429" grpId="0" animBg="1"/>
      <p:bldP spid="123430" grpId="0" animBg="1"/>
      <p:bldP spid="123423" grpId="0" animBg="1"/>
      <p:bldP spid="123422" grpId="0" animBg="1"/>
      <p:bldP spid="123421" grpId="0" animBg="1"/>
      <p:bldP spid="123420" grpId="0" animBg="1"/>
      <p:bldP spid="123419" grpId="0" animBg="1"/>
      <p:bldP spid="123418" grpId="0" animBg="1"/>
      <p:bldP spid="123417" grpId="0" animBg="1"/>
      <p:bldP spid="123416" grpId="0" animBg="1"/>
      <p:bldP spid="123415" grpId="0" animBg="1"/>
      <p:bldP spid="123409" grpId="0" animBg="1"/>
      <p:bldP spid="123409" grpId="1" animBg="1"/>
      <p:bldP spid="123410" grpId="0" animBg="1"/>
      <p:bldP spid="123410" grpId="1" animBg="1"/>
      <p:bldP spid="123407" grpId="0" animBg="1"/>
      <p:bldP spid="123407" grpId="1" animBg="1"/>
      <p:bldP spid="123408" grpId="0" animBg="1"/>
      <p:bldP spid="123408" grpId="1" animBg="1"/>
      <p:bldP spid="123396" grpId="0" animBg="1"/>
      <p:bldP spid="123405" grpId="0" animBg="1"/>
      <p:bldP spid="123405" grpId="1" animBg="1"/>
      <p:bldP spid="123406" grpId="0" animBg="1"/>
      <p:bldP spid="123406" grpId="1" animBg="1"/>
      <p:bldP spid="123403" grpId="0" animBg="1"/>
      <p:bldP spid="123403" grpId="1" animBg="1"/>
      <p:bldP spid="123404" grpId="0" animBg="1"/>
      <p:bldP spid="123404" grpId="1" animBg="1"/>
      <p:bldP spid="123402" grpId="0" animBg="1"/>
      <p:bldP spid="123398" grpId="0" animBg="1"/>
      <p:bldP spid="123398" grpId="1" animBg="1"/>
      <p:bldP spid="123399" grpId="0" animBg="1"/>
      <p:bldP spid="123399" grpId="1" animBg="1"/>
      <p:bldP spid="123400" grpId="0" animBg="1"/>
      <p:bldP spid="123395" grpId="0" animBg="1"/>
      <p:bldP spid="123394" grpId="1" animBg="1"/>
      <p:bldP spid="123391" grpId="0" animBg="1"/>
      <p:bldP spid="123391" grpId="1" animBg="1"/>
      <p:bldP spid="123392" grpId="0" animBg="1"/>
      <p:bldP spid="123392" grpId="1" animBg="1"/>
      <p:bldP spid="122906" grpId="0" animBg="1"/>
      <p:bldP spid="123281" grpId="1" animBg="1"/>
      <p:bldP spid="123369" grpId="0"/>
      <p:bldP spid="123388" grpId="1"/>
      <p:bldP spid="12337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6C8-8933-46E1-84AE-0F50C5BE0522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Applications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Priority queue</a:t>
            </a:r>
          </a:p>
          <a:p>
            <a:r>
              <a:rPr lang="en-US" dirty="0">
                <a:latin typeface="Cambria Math" pitchFamily="18" charset="0"/>
              </a:rPr>
              <a:t>Randomized searching (treaps)</a:t>
            </a:r>
          </a:p>
          <a:p>
            <a:r>
              <a:rPr lang="en-US" dirty="0">
                <a:latin typeface="Cambria Math" pitchFamily="18" charset="0"/>
              </a:rPr>
              <a:t>Range and dominance searching</a:t>
            </a:r>
          </a:p>
          <a:p>
            <a:r>
              <a:rPr lang="en-US" dirty="0">
                <a:latin typeface="Cambria Math" pitchFamily="18" charset="0"/>
              </a:rPr>
              <a:t>RMQ (Range Maximum Query)</a:t>
            </a:r>
          </a:p>
          <a:p>
            <a:r>
              <a:rPr lang="en-US" dirty="0">
                <a:latin typeface="Cambria Math" pitchFamily="18" charset="0"/>
              </a:rPr>
              <a:t>LCA (Least Common Ancestor)</a:t>
            </a:r>
          </a:p>
          <a:p>
            <a:r>
              <a:rPr lang="en-US" dirty="0">
                <a:latin typeface="Cambria Math" pitchFamily="18" charset="0"/>
              </a:rPr>
              <a:t>Integer sorting</a:t>
            </a:r>
          </a:p>
          <a:p>
            <a:r>
              <a:rPr lang="en-US" dirty="0">
                <a:latin typeface="Cambria Math" pitchFamily="18" charset="0"/>
              </a:rPr>
              <a:t>Memory management</a:t>
            </a:r>
          </a:p>
          <a:p>
            <a:r>
              <a:rPr lang="en-US" dirty="0">
                <a:latin typeface="Cambria Math" pitchFamily="18" charset="0"/>
              </a:rPr>
              <a:t>Suffix trees</a:t>
            </a:r>
          </a:p>
          <a:p>
            <a:r>
              <a:rPr lang="en-US" dirty="0">
                <a:latin typeface="Cambria Math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FC55-C4D2-490A-A7FE-4D9B9A283E9A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From RMQ to LCA</a:t>
            </a:r>
          </a:p>
        </p:txBody>
      </p:sp>
      <p:sp>
        <p:nvSpPr>
          <p:cNvPr id="220239" name="Text Box 79"/>
          <p:cNvSpPr txBox="1">
            <a:spLocks noChangeArrowheads="1"/>
          </p:cNvSpPr>
          <p:nvPr/>
        </p:nvSpPr>
        <p:spPr bwMode="auto">
          <a:xfrm>
            <a:off x="1871663" y="6129338"/>
            <a:ext cx="709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2, 22, 9, 18, 12, 17, 15, 13, 11, 7, 1, 3, 5, 4, 8, 10, 19, 21, 16, 20, 6</a:t>
            </a:r>
          </a:p>
        </p:txBody>
      </p:sp>
      <p:grpSp>
        <p:nvGrpSpPr>
          <p:cNvPr id="220344" name="Group 184"/>
          <p:cNvGrpSpPr>
            <a:grpSpLocks/>
          </p:cNvGrpSpPr>
          <p:nvPr/>
        </p:nvGrpSpPr>
        <p:grpSpPr bwMode="auto">
          <a:xfrm>
            <a:off x="1928813" y="1476375"/>
            <a:ext cx="6702425" cy="4432300"/>
            <a:chOff x="1215" y="930"/>
            <a:chExt cx="4222" cy="2792"/>
          </a:xfrm>
        </p:grpSpPr>
        <p:sp>
          <p:nvSpPr>
            <p:cNvPr id="220324" name="Line 164"/>
            <p:cNvSpPr>
              <a:spLocks noChangeShapeType="1"/>
            </p:cNvSpPr>
            <p:nvPr/>
          </p:nvSpPr>
          <p:spPr bwMode="auto">
            <a:xfrm>
              <a:off x="1431" y="937"/>
              <a:ext cx="3367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25" name="Line 165"/>
            <p:cNvSpPr>
              <a:spLocks noChangeShapeType="1"/>
            </p:cNvSpPr>
            <p:nvPr/>
          </p:nvSpPr>
          <p:spPr bwMode="auto">
            <a:xfrm>
              <a:off x="4804" y="1076"/>
              <a:ext cx="424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26" name="Line 166"/>
            <p:cNvSpPr>
              <a:spLocks noChangeShapeType="1"/>
            </p:cNvSpPr>
            <p:nvPr/>
          </p:nvSpPr>
          <p:spPr bwMode="auto">
            <a:xfrm flipH="1">
              <a:off x="5013" y="1209"/>
              <a:ext cx="222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27" name="Line 167"/>
            <p:cNvSpPr>
              <a:spLocks noChangeShapeType="1"/>
            </p:cNvSpPr>
            <p:nvPr/>
          </p:nvSpPr>
          <p:spPr bwMode="auto">
            <a:xfrm>
              <a:off x="5228" y="1203"/>
              <a:ext cx="209" cy="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28" name="Line 168"/>
            <p:cNvSpPr>
              <a:spLocks noChangeShapeType="1"/>
            </p:cNvSpPr>
            <p:nvPr/>
          </p:nvSpPr>
          <p:spPr bwMode="auto">
            <a:xfrm flipH="1">
              <a:off x="4589" y="1070"/>
              <a:ext cx="22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29" name="Line 169"/>
            <p:cNvSpPr>
              <a:spLocks noChangeShapeType="1"/>
            </p:cNvSpPr>
            <p:nvPr/>
          </p:nvSpPr>
          <p:spPr bwMode="auto">
            <a:xfrm flipH="1">
              <a:off x="1855" y="1342"/>
              <a:ext cx="274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0" name="Line 170"/>
            <p:cNvSpPr>
              <a:spLocks noChangeShapeType="1"/>
            </p:cNvSpPr>
            <p:nvPr/>
          </p:nvSpPr>
          <p:spPr bwMode="auto">
            <a:xfrm flipH="1">
              <a:off x="1646" y="1462"/>
              <a:ext cx="209" cy="1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1" name="Line 171"/>
            <p:cNvSpPr>
              <a:spLocks noChangeShapeType="1"/>
            </p:cNvSpPr>
            <p:nvPr/>
          </p:nvSpPr>
          <p:spPr bwMode="auto">
            <a:xfrm>
              <a:off x="1855" y="1468"/>
              <a:ext cx="44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2" name="Line 172"/>
            <p:cNvSpPr>
              <a:spLocks noChangeShapeType="1"/>
            </p:cNvSpPr>
            <p:nvPr/>
          </p:nvSpPr>
          <p:spPr bwMode="auto">
            <a:xfrm flipH="1">
              <a:off x="2070" y="1582"/>
              <a:ext cx="221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3" name="Line 173"/>
            <p:cNvSpPr>
              <a:spLocks noChangeShapeType="1"/>
            </p:cNvSpPr>
            <p:nvPr/>
          </p:nvSpPr>
          <p:spPr bwMode="auto">
            <a:xfrm>
              <a:off x="2291" y="1582"/>
              <a:ext cx="216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4" name="Line 174"/>
            <p:cNvSpPr>
              <a:spLocks noChangeShapeType="1"/>
            </p:cNvSpPr>
            <p:nvPr/>
          </p:nvSpPr>
          <p:spPr bwMode="auto">
            <a:xfrm>
              <a:off x="2494" y="1867"/>
              <a:ext cx="228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5" name="Line 175"/>
            <p:cNvSpPr>
              <a:spLocks noChangeShapeType="1"/>
            </p:cNvSpPr>
            <p:nvPr/>
          </p:nvSpPr>
          <p:spPr bwMode="auto">
            <a:xfrm>
              <a:off x="2715" y="2127"/>
              <a:ext cx="222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6" name="Line 176"/>
            <p:cNvSpPr>
              <a:spLocks noChangeShapeType="1"/>
            </p:cNvSpPr>
            <p:nvPr/>
          </p:nvSpPr>
          <p:spPr bwMode="auto">
            <a:xfrm>
              <a:off x="2937" y="2399"/>
              <a:ext cx="1437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7" name="Line 177"/>
            <p:cNvSpPr>
              <a:spLocks noChangeShapeType="1"/>
            </p:cNvSpPr>
            <p:nvPr/>
          </p:nvSpPr>
          <p:spPr bwMode="auto">
            <a:xfrm flipH="1">
              <a:off x="4159" y="2519"/>
              <a:ext cx="208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8" name="Line 178"/>
            <p:cNvSpPr>
              <a:spLocks noChangeShapeType="1"/>
            </p:cNvSpPr>
            <p:nvPr/>
          </p:nvSpPr>
          <p:spPr bwMode="auto">
            <a:xfrm flipH="1">
              <a:off x="3152" y="2779"/>
              <a:ext cx="101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39" name="Line 179"/>
            <p:cNvSpPr>
              <a:spLocks noChangeShapeType="1"/>
            </p:cNvSpPr>
            <p:nvPr/>
          </p:nvSpPr>
          <p:spPr bwMode="auto">
            <a:xfrm>
              <a:off x="3152" y="2931"/>
              <a:ext cx="5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40" name="Line 180"/>
            <p:cNvSpPr>
              <a:spLocks noChangeShapeType="1"/>
            </p:cNvSpPr>
            <p:nvPr/>
          </p:nvSpPr>
          <p:spPr bwMode="auto">
            <a:xfrm>
              <a:off x="3728" y="3190"/>
              <a:ext cx="228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41" name="Line 181"/>
            <p:cNvSpPr>
              <a:spLocks noChangeShapeType="1"/>
            </p:cNvSpPr>
            <p:nvPr/>
          </p:nvSpPr>
          <p:spPr bwMode="auto">
            <a:xfrm flipH="1">
              <a:off x="3583" y="3184"/>
              <a:ext cx="13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42" name="Line 182"/>
            <p:cNvSpPr>
              <a:spLocks noChangeShapeType="1"/>
            </p:cNvSpPr>
            <p:nvPr/>
          </p:nvSpPr>
          <p:spPr bwMode="auto">
            <a:xfrm flipH="1">
              <a:off x="3361" y="3456"/>
              <a:ext cx="228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23" name="Line 163"/>
            <p:cNvSpPr>
              <a:spLocks noChangeShapeType="1"/>
            </p:cNvSpPr>
            <p:nvPr/>
          </p:nvSpPr>
          <p:spPr bwMode="auto">
            <a:xfrm flipH="1">
              <a:off x="1215" y="930"/>
              <a:ext cx="209" cy="2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0322" name="Group 162"/>
          <p:cNvGrpSpPr>
            <a:grpSpLocks/>
          </p:cNvGrpSpPr>
          <p:nvPr/>
        </p:nvGrpSpPr>
        <p:grpSpPr bwMode="auto">
          <a:xfrm>
            <a:off x="1873250" y="1444625"/>
            <a:ext cx="6829425" cy="4513263"/>
            <a:chOff x="1180" y="910"/>
            <a:chExt cx="4302" cy="2843"/>
          </a:xfrm>
        </p:grpSpPr>
        <p:sp>
          <p:nvSpPr>
            <p:cNvPr id="220272" name="Oval 112"/>
            <p:cNvSpPr>
              <a:spLocks noChangeArrowheads="1"/>
            </p:cNvSpPr>
            <p:nvPr/>
          </p:nvSpPr>
          <p:spPr bwMode="auto">
            <a:xfrm>
              <a:off x="1180" y="3552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75" name="Oval 115"/>
            <p:cNvSpPr>
              <a:spLocks noChangeArrowheads="1"/>
            </p:cNvSpPr>
            <p:nvPr/>
          </p:nvSpPr>
          <p:spPr bwMode="auto">
            <a:xfrm>
              <a:off x="1395" y="910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ambria Math" pitchFamily="18" charset="0"/>
                </a:rPr>
                <a:t> </a:t>
              </a:r>
              <a:endParaRPr kumimoji="1" lang="en-US" dirty="0">
                <a:latin typeface="Cambria Math" pitchFamily="18" charset="0"/>
              </a:endParaRPr>
            </a:p>
          </p:txBody>
        </p:sp>
        <p:sp>
          <p:nvSpPr>
            <p:cNvPr id="220276" name="Oval 116"/>
            <p:cNvSpPr>
              <a:spLocks noChangeArrowheads="1"/>
            </p:cNvSpPr>
            <p:nvPr/>
          </p:nvSpPr>
          <p:spPr bwMode="auto">
            <a:xfrm>
              <a:off x="1610" y="2627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77" name="Oval 117"/>
            <p:cNvSpPr>
              <a:spLocks noChangeArrowheads="1"/>
            </p:cNvSpPr>
            <p:nvPr/>
          </p:nvSpPr>
          <p:spPr bwMode="auto">
            <a:xfrm>
              <a:off x="1825" y="1438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78" name="Oval 118"/>
            <p:cNvSpPr>
              <a:spLocks noChangeArrowheads="1"/>
            </p:cNvSpPr>
            <p:nvPr/>
          </p:nvSpPr>
          <p:spPr bwMode="auto">
            <a:xfrm>
              <a:off x="2039" y="2231"/>
              <a:ext cx="79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79" name="Oval 119"/>
            <p:cNvSpPr>
              <a:spLocks noChangeArrowheads="1"/>
            </p:cNvSpPr>
            <p:nvPr/>
          </p:nvSpPr>
          <p:spPr bwMode="auto">
            <a:xfrm>
              <a:off x="2254" y="1570"/>
              <a:ext cx="79" cy="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80" name="Oval 120"/>
            <p:cNvSpPr>
              <a:spLocks noChangeArrowheads="1"/>
            </p:cNvSpPr>
            <p:nvPr/>
          </p:nvSpPr>
          <p:spPr bwMode="auto">
            <a:xfrm>
              <a:off x="2469" y="1835"/>
              <a:ext cx="79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81" name="Oval 121"/>
            <p:cNvSpPr>
              <a:spLocks noChangeArrowheads="1"/>
            </p:cNvSpPr>
            <p:nvPr/>
          </p:nvSpPr>
          <p:spPr bwMode="auto">
            <a:xfrm>
              <a:off x="2684" y="2099"/>
              <a:ext cx="79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2" name="Oval 122"/>
            <p:cNvSpPr>
              <a:spLocks noChangeArrowheads="1"/>
            </p:cNvSpPr>
            <p:nvPr/>
          </p:nvSpPr>
          <p:spPr bwMode="auto">
            <a:xfrm>
              <a:off x="2899" y="2363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3" name="Oval 123"/>
            <p:cNvSpPr>
              <a:spLocks noChangeArrowheads="1"/>
            </p:cNvSpPr>
            <p:nvPr/>
          </p:nvSpPr>
          <p:spPr bwMode="auto">
            <a:xfrm>
              <a:off x="3114" y="2891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4" name="Oval 124"/>
            <p:cNvSpPr>
              <a:spLocks noChangeArrowheads="1"/>
            </p:cNvSpPr>
            <p:nvPr/>
          </p:nvSpPr>
          <p:spPr bwMode="auto">
            <a:xfrm>
              <a:off x="3329" y="3684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5" name="Oval 125"/>
            <p:cNvSpPr>
              <a:spLocks noChangeArrowheads="1"/>
            </p:cNvSpPr>
            <p:nvPr/>
          </p:nvSpPr>
          <p:spPr bwMode="auto">
            <a:xfrm>
              <a:off x="3544" y="3420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6" name="Oval 126"/>
            <p:cNvSpPr>
              <a:spLocks noChangeArrowheads="1"/>
            </p:cNvSpPr>
            <p:nvPr/>
          </p:nvSpPr>
          <p:spPr bwMode="auto">
            <a:xfrm>
              <a:off x="3696" y="3154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7" name="Oval 127"/>
            <p:cNvSpPr>
              <a:spLocks noChangeArrowheads="1"/>
            </p:cNvSpPr>
            <p:nvPr/>
          </p:nvSpPr>
          <p:spPr bwMode="auto">
            <a:xfrm>
              <a:off x="3910" y="3286"/>
              <a:ext cx="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8" name="Oval 128"/>
            <p:cNvSpPr>
              <a:spLocks noChangeArrowheads="1"/>
            </p:cNvSpPr>
            <p:nvPr/>
          </p:nvSpPr>
          <p:spPr bwMode="auto">
            <a:xfrm>
              <a:off x="4123" y="2757"/>
              <a:ext cx="78" cy="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89" name="Oval 129"/>
            <p:cNvSpPr>
              <a:spLocks noChangeArrowheads="1"/>
            </p:cNvSpPr>
            <p:nvPr/>
          </p:nvSpPr>
          <p:spPr bwMode="auto">
            <a:xfrm>
              <a:off x="4337" y="2493"/>
              <a:ext cx="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20290" name="Oval 130"/>
            <p:cNvSpPr>
              <a:spLocks noChangeArrowheads="1"/>
            </p:cNvSpPr>
            <p:nvPr/>
          </p:nvSpPr>
          <p:spPr bwMode="auto">
            <a:xfrm>
              <a:off x="4550" y="1304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91" name="Oval 131"/>
            <p:cNvSpPr>
              <a:spLocks noChangeArrowheads="1"/>
            </p:cNvSpPr>
            <p:nvPr/>
          </p:nvSpPr>
          <p:spPr bwMode="auto">
            <a:xfrm>
              <a:off x="4764" y="1040"/>
              <a:ext cx="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92" name="Oval 132"/>
            <p:cNvSpPr>
              <a:spLocks noChangeArrowheads="1"/>
            </p:cNvSpPr>
            <p:nvPr/>
          </p:nvSpPr>
          <p:spPr bwMode="auto">
            <a:xfrm>
              <a:off x="4977" y="1701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93" name="Oval 133"/>
            <p:cNvSpPr>
              <a:spLocks noChangeArrowheads="1"/>
            </p:cNvSpPr>
            <p:nvPr/>
          </p:nvSpPr>
          <p:spPr bwMode="auto">
            <a:xfrm>
              <a:off x="5191" y="1172"/>
              <a:ext cx="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0294" name="Oval 134"/>
            <p:cNvSpPr>
              <a:spLocks noChangeArrowheads="1"/>
            </p:cNvSpPr>
            <p:nvPr/>
          </p:nvSpPr>
          <p:spPr bwMode="auto">
            <a:xfrm>
              <a:off x="5404" y="3022"/>
              <a:ext cx="78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345" name="Text Box 185"/>
          <p:cNvSpPr txBox="1">
            <a:spLocks noChangeArrowheads="1"/>
          </p:cNvSpPr>
          <p:nvPr/>
        </p:nvSpPr>
        <p:spPr bwMode="auto">
          <a:xfrm>
            <a:off x="2344738" y="140335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22</a:t>
            </a:r>
          </a:p>
        </p:txBody>
      </p:sp>
      <p:sp>
        <p:nvSpPr>
          <p:cNvPr id="220346" name="Text Box 186"/>
          <p:cNvSpPr txBox="1">
            <a:spLocks noChangeArrowheads="1"/>
          </p:cNvSpPr>
          <p:nvPr/>
        </p:nvSpPr>
        <p:spPr bwMode="auto">
          <a:xfrm>
            <a:off x="8418513" y="182245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20</a:t>
            </a:r>
          </a:p>
        </p:txBody>
      </p:sp>
      <p:sp>
        <p:nvSpPr>
          <p:cNvPr id="220347" name="Text Box 187"/>
          <p:cNvSpPr txBox="1">
            <a:spLocks noChangeArrowheads="1"/>
          </p:cNvSpPr>
          <p:nvPr/>
        </p:nvSpPr>
        <p:spPr bwMode="auto">
          <a:xfrm>
            <a:off x="7459663" y="203200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19</a:t>
            </a:r>
          </a:p>
        </p:txBody>
      </p:sp>
      <p:sp>
        <p:nvSpPr>
          <p:cNvPr id="220348" name="Text Box 188"/>
          <p:cNvSpPr txBox="1">
            <a:spLocks noChangeArrowheads="1"/>
          </p:cNvSpPr>
          <p:nvPr/>
        </p:nvSpPr>
        <p:spPr bwMode="auto">
          <a:xfrm>
            <a:off x="3779838" y="245745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17</a:t>
            </a:r>
          </a:p>
        </p:txBody>
      </p:sp>
      <p:sp>
        <p:nvSpPr>
          <p:cNvPr id="220349" name="Text Box 189"/>
          <p:cNvSpPr txBox="1">
            <a:spLocks noChangeArrowheads="1"/>
          </p:cNvSpPr>
          <p:nvPr/>
        </p:nvSpPr>
        <p:spPr bwMode="auto">
          <a:xfrm>
            <a:off x="8099425" y="2659063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16</a:t>
            </a:r>
          </a:p>
        </p:txBody>
      </p:sp>
      <p:sp>
        <p:nvSpPr>
          <p:cNvPr id="220350" name="Text Box 190"/>
          <p:cNvSpPr txBox="1">
            <a:spLocks noChangeArrowheads="1"/>
          </p:cNvSpPr>
          <p:nvPr/>
        </p:nvSpPr>
        <p:spPr bwMode="auto">
          <a:xfrm>
            <a:off x="4140200" y="288925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15</a:t>
            </a:r>
          </a:p>
        </p:txBody>
      </p:sp>
      <p:sp>
        <p:nvSpPr>
          <p:cNvPr id="220351" name="Text Box 191"/>
          <p:cNvSpPr txBox="1">
            <a:spLocks noChangeArrowheads="1"/>
          </p:cNvSpPr>
          <p:nvPr/>
        </p:nvSpPr>
        <p:spPr bwMode="auto">
          <a:xfrm>
            <a:off x="4464050" y="3284538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13</a:t>
            </a:r>
          </a:p>
        </p:txBody>
      </p:sp>
      <p:sp>
        <p:nvSpPr>
          <p:cNvPr id="220352" name="Text Box 192"/>
          <p:cNvSpPr txBox="1">
            <a:spLocks noChangeArrowheads="1"/>
          </p:cNvSpPr>
          <p:nvPr/>
        </p:nvSpPr>
        <p:spPr bwMode="auto">
          <a:xfrm>
            <a:off x="3455988" y="3500438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12</a:t>
            </a:r>
          </a:p>
        </p:txBody>
      </p:sp>
      <p:sp>
        <p:nvSpPr>
          <p:cNvPr id="220353" name="Text Box 193"/>
          <p:cNvSpPr txBox="1">
            <a:spLocks noChangeArrowheads="1"/>
          </p:cNvSpPr>
          <p:nvPr/>
        </p:nvSpPr>
        <p:spPr bwMode="auto">
          <a:xfrm>
            <a:off x="4824413" y="3716338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11</a:t>
            </a:r>
          </a:p>
        </p:txBody>
      </p:sp>
      <p:sp>
        <p:nvSpPr>
          <p:cNvPr id="220354" name="Text Box 194"/>
          <p:cNvSpPr txBox="1">
            <a:spLocks noChangeArrowheads="1"/>
          </p:cNvSpPr>
          <p:nvPr/>
        </p:nvSpPr>
        <p:spPr bwMode="auto">
          <a:xfrm>
            <a:off x="7056438" y="39338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10</a:t>
            </a:r>
          </a:p>
        </p:txBody>
      </p:sp>
      <p:sp>
        <p:nvSpPr>
          <p:cNvPr id="220355" name="Text Box 195"/>
          <p:cNvSpPr txBox="1">
            <a:spLocks noChangeArrowheads="1"/>
          </p:cNvSpPr>
          <p:nvPr/>
        </p:nvSpPr>
        <p:spPr bwMode="auto">
          <a:xfrm>
            <a:off x="2741613" y="4124325"/>
            <a:ext cx="354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9</a:t>
            </a:r>
          </a:p>
        </p:txBody>
      </p:sp>
      <p:sp>
        <p:nvSpPr>
          <p:cNvPr id="220356" name="Text Box 196"/>
          <p:cNvSpPr txBox="1">
            <a:spLocks noChangeArrowheads="1"/>
          </p:cNvSpPr>
          <p:nvPr/>
        </p:nvSpPr>
        <p:spPr bwMode="auto">
          <a:xfrm>
            <a:off x="6732588" y="4329113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8</a:t>
            </a:r>
          </a:p>
        </p:txBody>
      </p:sp>
      <p:sp>
        <p:nvSpPr>
          <p:cNvPr id="220357" name="Text Box 197"/>
          <p:cNvSpPr txBox="1">
            <a:spLocks noChangeArrowheads="1"/>
          </p:cNvSpPr>
          <p:nvPr/>
        </p:nvSpPr>
        <p:spPr bwMode="auto">
          <a:xfrm>
            <a:off x="5184775" y="4545013"/>
            <a:ext cx="25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7</a:t>
            </a:r>
          </a:p>
        </p:txBody>
      </p:sp>
      <p:sp>
        <p:nvSpPr>
          <p:cNvPr id="220358" name="Text Box 198"/>
          <p:cNvSpPr txBox="1">
            <a:spLocks noChangeArrowheads="1"/>
          </p:cNvSpPr>
          <p:nvPr/>
        </p:nvSpPr>
        <p:spPr bwMode="auto">
          <a:xfrm>
            <a:off x="8748713" y="47513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6</a:t>
            </a:r>
          </a:p>
        </p:txBody>
      </p:sp>
      <p:sp>
        <p:nvSpPr>
          <p:cNvPr id="220359" name="Text Box 199"/>
          <p:cNvSpPr txBox="1">
            <a:spLocks noChangeArrowheads="1"/>
          </p:cNvSpPr>
          <p:nvPr/>
        </p:nvSpPr>
        <p:spPr bwMode="auto">
          <a:xfrm>
            <a:off x="6372225" y="5157788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4</a:t>
            </a:r>
          </a:p>
        </p:txBody>
      </p:sp>
      <p:sp>
        <p:nvSpPr>
          <p:cNvPr id="220360" name="Text Box 200"/>
          <p:cNvSpPr txBox="1">
            <a:spLocks noChangeArrowheads="1"/>
          </p:cNvSpPr>
          <p:nvPr/>
        </p:nvSpPr>
        <p:spPr bwMode="auto">
          <a:xfrm>
            <a:off x="5822950" y="538956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3</a:t>
            </a:r>
          </a:p>
        </p:txBody>
      </p:sp>
      <p:sp>
        <p:nvSpPr>
          <p:cNvPr id="220361" name="Text Box 201"/>
          <p:cNvSpPr txBox="1">
            <a:spLocks noChangeArrowheads="1"/>
          </p:cNvSpPr>
          <p:nvPr/>
        </p:nvSpPr>
        <p:spPr bwMode="auto">
          <a:xfrm>
            <a:off x="2025650" y="5589588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2</a:t>
            </a:r>
          </a:p>
        </p:txBody>
      </p:sp>
      <p:sp>
        <p:nvSpPr>
          <p:cNvPr id="220362" name="Text Box 202"/>
          <p:cNvSpPr txBox="1">
            <a:spLocks noChangeArrowheads="1"/>
          </p:cNvSpPr>
          <p:nvPr/>
        </p:nvSpPr>
        <p:spPr bwMode="auto">
          <a:xfrm>
            <a:off x="5491163" y="5799138"/>
            <a:ext cx="363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</a:t>
            </a:r>
          </a:p>
        </p:txBody>
      </p:sp>
      <p:sp>
        <p:nvSpPr>
          <p:cNvPr id="220363" name="Text Box 203"/>
          <p:cNvSpPr txBox="1">
            <a:spLocks noChangeArrowheads="1"/>
          </p:cNvSpPr>
          <p:nvPr/>
        </p:nvSpPr>
        <p:spPr bwMode="auto">
          <a:xfrm>
            <a:off x="7780338" y="161290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21</a:t>
            </a:r>
          </a:p>
        </p:txBody>
      </p:sp>
      <p:sp>
        <p:nvSpPr>
          <p:cNvPr id="220364" name="Text Box 204"/>
          <p:cNvSpPr txBox="1">
            <a:spLocks noChangeArrowheads="1"/>
          </p:cNvSpPr>
          <p:nvPr/>
        </p:nvSpPr>
        <p:spPr bwMode="auto">
          <a:xfrm>
            <a:off x="3090863" y="2239963"/>
            <a:ext cx="51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18</a:t>
            </a:r>
          </a:p>
        </p:txBody>
      </p:sp>
      <p:sp>
        <p:nvSpPr>
          <p:cNvPr id="220365" name="Text Box 205"/>
          <p:cNvSpPr txBox="1">
            <a:spLocks noChangeArrowheads="1"/>
          </p:cNvSpPr>
          <p:nvPr/>
        </p:nvSpPr>
        <p:spPr bwMode="auto">
          <a:xfrm>
            <a:off x="6048375" y="4976813"/>
            <a:ext cx="2524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5</a:t>
            </a:r>
          </a:p>
        </p:txBody>
      </p:sp>
      <p:sp>
        <p:nvSpPr>
          <p:cNvPr id="220367" name="Text Box 207"/>
          <p:cNvSpPr txBox="1">
            <a:spLocks noChangeArrowheads="1"/>
          </p:cNvSpPr>
          <p:nvPr/>
        </p:nvSpPr>
        <p:spPr bwMode="auto">
          <a:xfrm>
            <a:off x="2511425" y="612933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9, 18, 12, 17, 15, 13, 11, 7, 1</a:t>
            </a:r>
          </a:p>
        </p:txBody>
      </p:sp>
      <p:sp>
        <p:nvSpPr>
          <p:cNvPr id="220368" name="Text Box 208"/>
          <p:cNvSpPr txBox="1">
            <a:spLocks noChangeArrowheads="1"/>
          </p:cNvSpPr>
          <p:nvPr/>
        </p:nvSpPr>
        <p:spPr bwMode="auto">
          <a:xfrm>
            <a:off x="3779838" y="245745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17</a:t>
            </a:r>
          </a:p>
        </p:txBody>
      </p:sp>
      <p:sp>
        <p:nvSpPr>
          <p:cNvPr id="220369" name="Text Box 209"/>
          <p:cNvSpPr txBox="1">
            <a:spLocks noChangeArrowheads="1"/>
          </p:cNvSpPr>
          <p:nvPr/>
        </p:nvSpPr>
        <p:spPr bwMode="auto">
          <a:xfrm>
            <a:off x="4140200" y="288925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15</a:t>
            </a:r>
          </a:p>
        </p:txBody>
      </p:sp>
      <p:sp>
        <p:nvSpPr>
          <p:cNvPr id="220370" name="Text Box 210"/>
          <p:cNvSpPr txBox="1">
            <a:spLocks noChangeArrowheads="1"/>
          </p:cNvSpPr>
          <p:nvPr/>
        </p:nvSpPr>
        <p:spPr bwMode="auto">
          <a:xfrm>
            <a:off x="4464050" y="3284538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13</a:t>
            </a:r>
          </a:p>
        </p:txBody>
      </p:sp>
      <p:sp>
        <p:nvSpPr>
          <p:cNvPr id="220371" name="Text Box 211"/>
          <p:cNvSpPr txBox="1">
            <a:spLocks noChangeArrowheads="1"/>
          </p:cNvSpPr>
          <p:nvPr/>
        </p:nvSpPr>
        <p:spPr bwMode="auto">
          <a:xfrm>
            <a:off x="3455988" y="3500438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12</a:t>
            </a:r>
          </a:p>
        </p:txBody>
      </p:sp>
      <p:sp>
        <p:nvSpPr>
          <p:cNvPr id="220372" name="Text Box 212"/>
          <p:cNvSpPr txBox="1">
            <a:spLocks noChangeArrowheads="1"/>
          </p:cNvSpPr>
          <p:nvPr/>
        </p:nvSpPr>
        <p:spPr bwMode="auto">
          <a:xfrm>
            <a:off x="4824413" y="3716338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11</a:t>
            </a:r>
          </a:p>
        </p:txBody>
      </p:sp>
      <p:sp>
        <p:nvSpPr>
          <p:cNvPr id="220373" name="Text Box 213"/>
          <p:cNvSpPr txBox="1">
            <a:spLocks noChangeArrowheads="1"/>
          </p:cNvSpPr>
          <p:nvPr/>
        </p:nvSpPr>
        <p:spPr bwMode="auto">
          <a:xfrm>
            <a:off x="2741613" y="4124325"/>
            <a:ext cx="354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9</a:t>
            </a:r>
          </a:p>
        </p:txBody>
      </p:sp>
      <p:sp>
        <p:nvSpPr>
          <p:cNvPr id="220374" name="Text Box 214"/>
          <p:cNvSpPr txBox="1">
            <a:spLocks noChangeArrowheads="1"/>
          </p:cNvSpPr>
          <p:nvPr/>
        </p:nvSpPr>
        <p:spPr bwMode="auto">
          <a:xfrm>
            <a:off x="5184775" y="4545013"/>
            <a:ext cx="25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7</a:t>
            </a:r>
          </a:p>
        </p:txBody>
      </p:sp>
      <p:sp>
        <p:nvSpPr>
          <p:cNvPr id="220375" name="Text Box 215"/>
          <p:cNvSpPr txBox="1">
            <a:spLocks noChangeArrowheads="1"/>
          </p:cNvSpPr>
          <p:nvPr/>
        </p:nvSpPr>
        <p:spPr bwMode="auto">
          <a:xfrm>
            <a:off x="5491163" y="5799138"/>
            <a:ext cx="363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</a:t>
            </a:r>
          </a:p>
        </p:txBody>
      </p:sp>
      <p:sp>
        <p:nvSpPr>
          <p:cNvPr id="220376" name="Text Box 216"/>
          <p:cNvSpPr txBox="1">
            <a:spLocks noChangeArrowheads="1"/>
          </p:cNvSpPr>
          <p:nvPr/>
        </p:nvSpPr>
        <p:spPr bwMode="auto">
          <a:xfrm>
            <a:off x="3090863" y="2239963"/>
            <a:ext cx="51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rgbClr val="800000"/>
                </a:solidFill>
                <a:latin typeface="Cambria Math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67" grpId="0"/>
      <p:bldP spid="220368" grpId="0"/>
      <p:bldP spid="220369" grpId="0"/>
      <p:bldP spid="220370" grpId="0"/>
      <p:bldP spid="220371" grpId="0"/>
      <p:bldP spid="220372" grpId="0"/>
      <p:bldP spid="220373" grpId="0"/>
      <p:bldP spid="220374" grpId="0"/>
      <p:bldP spid="220375" grpId="0"/>
      <p:bldP spid="2203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DEB3-8D4A-483C-B315-0E5F1E85CA9C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23324" name="Line 92"/>
          <p:cNvSpPr>
            <a:spLocks noChangeShapeType="1"/>
          </p:cNvSpPr>
          <p:nvPr/>
        </p:nvSpPr>
        <p:spPr bwMode="auto">
          <a:xfrm flipH="1">
            <a:off x="5265738" y="1577975"/>
            <a:ext cx="258762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7065963" y="1549400"/>
            <a:ext cx="287337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>
            <a:off x="7677150" y="1441450"/>
            <a:ext cx="5762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>
            <a:off x="6129338" y="2052638"/>
            <a:ext cx="307975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>
            <a:off x="5518150" y="1584325"/>
            <a:ext cx="59055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313" name="Line 81"/>
          <p:cNvSpPr>
            <a:spLocks noChangeShapeType="1"/>
          </p:cNvSpPr>
          <p:nvPr/>
        </p:nvSpPr>
        <p:spPr bwMode="auto">
          <a:xfrm flipH="1">
            <a:off x="5594350" y="2060575"/>
            <a:ext cx="192088" cy="350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317" name="Line 85"/>
          <p:cNvSpPr>
            <a:spLocks noChangeShapeType="1"/>
          </p:cNvSpPr>
          <p:nvPr/>
        </p:nvSpPr>
        <p:spPr bwMode="auto">
          <a:xfrm>
            <a:off x="5805488" y="2052638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4" name="Line 42"/>
          <p:cNvSpPr>
            <a:spLocks noChangeShapeType="1"/>
          </p:cNvSpPr>
          <p:nvPr/>
        </p:nvSpPr>
        <p:spPr bwMode="auto">
          <a:xfrm flipV="1">
            <a:off x="5797550" y="2025650"/>
            <a:ext cx="311150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323" name="Oval 91"/>
          <p:cNvSpPr>
            <a:spLocks noChangeArrowheads="1"/>
          </p:cNvSpPr>
          <p:nvPr/>
        </p:nvSpPr>
        <p:spPr bwMode="auto">
          <a:xfrm rot="-335960">
            <a:off x="5648325" y="1952625"/>
            <a:ext cx="603250" cy="198438"/>
          </a:xfrm>
          <a:prstGeom prst="ellipse">
            <a:avLst/>
          </a:prstGeom>
          <a:solidFill>
            <a:srgbClr val="C1B4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05" name="Line 73"/>
          <p:cNvSpPr>
            <a:spLocks noChangeShapeType="1"/>
          </p:cNvSpPr>
          <p:nvPr/>
        </p:nvSpPr>
        <p:spPr bwMode="auto">
          <a:xfrm>
            <a:off x="6742113" y="1584325"/>
            <a:ext cx="112712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 flipH="1">
            <a:off x="5481638" y="1535113"/>
            <a:ext cx="1243012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1" name="Line 39"/>
          <p:cNvSpPr>
            <a:spLocks noChangeShapeType="1"/>
          </p:cNvSpPr>
          <p:nvPr/>
        </p:nvSpPr>
        <p:spPr bwMode="auto">
          <a:xfrm flipV="1">
            <a:off x="6723063" y="1512888"/>
            <a:ext cx="333375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 flipV="1">
            <a:off x="7065963" y="1441450"/>
            <a:ext cx="596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322" name="Oval 90"/>
          <p:cNvSpPr>
            <a:spLocks noChangeArrowheads="1"/>
          </p:cNvSpPr>
          <p:nvPr/>
        </p:nvSpPr>
        <p:spPr bwMode="auto">
          <a:xfrm rot="-219155">
            <a:off x="5326063" y="1376363"/>
            <a:ext cx="2520950" cy="293687"/>
          </a:xfrm>
          <a:prstGeom prst="ellipse">
            <a:avLst/>
          </a:prstGeom>
          <a:solidFill>
            <a:srgbClr val="C1B4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 flipH="1">
            <a:off x="8402638" y="2698750"/>
            <a:ext cx="211137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94" name="Line 62"/>
          <p:cNvSpPr>
            <a:spLocks noChangeShapeType="1"/>
          </p:cNvSpPr>
          <p:nvPr/>
        </p:nvSpPr>
        <p:spPr bwMode="auto">
          <a:xfrm>
            <a:off x="8613775" y="2700338"/>
            <a:ext cx="18415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97" name="Line 65"/>
          <p:cNvSpPr>
            <a:spLocks noChangeShapeType="1"/>
          </p:cNvSpPr>
          <p:nvPr/>
        </p:nvSpPr>
        <p:spPr bwMode="auto">
          <a:xfrm flipH="1">
            <a:off x="7142163" y="2014538"/>
            <a:ext cx="211137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98" name="Line 66"/>
          <p:cNvSpPr>
            <a:spLocks noChangeShapeType="1"/>
          </p:cNvSpPr>
          <p:nvPr/>
        </p:nvSpPr>
        <p:spPr bwMode="auto">
          <a:xfrm>
            <a:off x="7353300" y="2016125"/>
            <a:ext cx="18415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301" name="Line 69"/>
          <p:cNvSpPr>
            <a:spLocks noChangeShapeType="1"/>
          </p:cNvSpPr>
          <p:nvPr/>
        </p:nvSpPr>
        <p:spPr bwMode="auto">
          <a:xfrm flipH="1">
            <a:off x="6242050" y="3100388"/>
            <a:ext cx="196850" cy="35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302" name="Line 70"/>
          <p:cNvSpPr>
            <a:spLocks noChangeShapeType="1"/>
          </p:cNvSpPr>
          <p:nvPr/>
        </p:nvSpPr>
        <p:spPr bwMode="auto">
          <a:xfrm>
            <a:off x="6438900" y="3106738"/>
            <a:ext cx="198438" cy="349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88" name="Line 56"/>
          <p:cNvSpPr>
            <a:spLocks noChangeShapeType="1"/>
          </p:cNvSpPr>
          <p:nvPr/>
        </p:nvSpPr>
        <p:spPr bwMode="auto">
          <a:xfrm flipH="1">
            <a:off x="7750175" y="2339975"/>
            <a:ext cx="211138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92" name="Line 60"/>
          <p:cNvSpPr>
            <a:spLocks noChangeShapeType="1"/>
          </p:cNvSpPr>
          <p:nvPr/>
        </p:nvSpPr>
        <p:spPr bwMode="auto">
          <a:xfrm>
            <a:off x="7961313" y="2341563"/>
            <a:ext cx="18415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86" name="Line 54"/>
          <p:cNvSpPr>
            <a:spLocks noChangeShapeType="1"/>
          </p:cNvSpPr>
          <p:nvPr/>
        </p:nvSpPr>
        <p:spPr bwMode="auto">
          <a:xfrm>
            <a:off x="8253413" y="2016125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From LCP array to suffix tree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339975" y="1757363"/>
            <a:ext cx="2031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mbria Math" pitchFamily="18" charset="0"/>
              </a:rPr>
              <a:t>$		</a:t>
            </a:r>
          </a:p>
          <a:p>
            <a:r>
              <a:rPr lang="en-US" dirty="0">
                <a:latin typeface="Cambria Math" pitchFamily="18" charset="0"/>
              </a:rPr>
              <a:t>I$</a:t>
            </a:r>
          </a:p>
          <a:p>
            <a:r>
              <a:rPr lang="en-US" u="sng" dirty="0">
                <a:latin typeface="Cambria Math" pitchFamily="18" charset="0"/>
              </a:rPr>
              <a:t>I</a:t>
            </a:r>
            <a:r>
              <a:rPr lang="en-US" dirty="0">
                <a:latin typeface="Cambria Math" pitchFamily="18" charset="0"/>
              </a:rPr>
              <a:t>PPI$</a:t>
            </a:r>
          </a:p>
          <a:p>
            <a:r>
              <a:rPr lang="en-US" u="sng" dirty="0">
                <a:latin typeface="Cambria Math" pitchFamily="18" charset="0"/>
              </a:rPr>
              <a:t>I</a:t>
            </a:r>
            <a:r>
              <a:rPr lang="en-US" dirty="0">
                <a:latin typeface="Cambria Math" pitchFamily="18" charset="0"/>
              </a:rPr>
              <a:t>SSIPPI$</a:t>
            </a:r>
          </a:p>
          <a:p>
            <a:r>
              <a:rPr lang="en-US" u="sng" dirty="0">
                <a:latin typeface="Cambria Math" pitchFamily="18" charset="0"/>
              </a:rPr>
              <a:t>ISSI</a:t>
            </a:r>
            <a:r>
              <a:rPr lang="en-US" dirty="0">
                <a:latin typeface="Cambria Math" pitchFamily="18" charset="0"/>
              </a:rPr>
              <a:t>SSIPPI$</a:t>
            </a:r>
          </a:p>
          <a:p>
            <a:r>
              <a:rPr lang="en-US" dirty="0">
                <a:latin typeface="Cambria Math" pitchFamily="18" charset="0"/>
              </a:rPr>
              <a:t>MISSISSIPPI$</a:t>
            </a:r>
          </a:p>
          <a:p>
            <a:r>
              <a:rPr lang="en-US" dirty="0">
                <a:latin typeface="Cambria Math" pitchFamily="18" charset="0"/>
              </a:rPr>
              <a:t>PI$</a:t>
            </a:r>
          </a:p>
          <a:p>
            <a:r>
              <a:rPr lang="en-US" u="sng" dirty="0">
                <a:latin typeface="Cambria Math" pitchFamily="18" charset="0"/>
              </a:rPr>
              <a:t>P</a:t>
            </a:r>
            <a:r>
              <a:rPr lang="en-US" dirty="0">
                <a:latin typeface="Cambria Math" pitchFamily="18" charset="0"/>
              </a:rPr>
              <a:t>PI$</a:t>
            </a:r>
          </a:p>
          <a:p>
            <a:r>
              <a:rPr lang="en-US" dirty="0">
                <a:latin typeface="Cambria Math" pitchFamily="18" charset="0"/>
              </a:rPr>
              <a:t>SIPPI$</a:t>
            </a:r>
          </a:p>
          <a:p>
            <a:r>
              <a:rPr lang="en-US" u="sng" dirty="0">
                <a:latin typeface="Cambria Math" pitchFamily="18" charset="0"/>
              </a:rPr>
              <a:t>SI</a:t>
            </a:r>
            <a:r>
              <a:rPr lang="en-US" dirty="0">
                <a:latin typeface="Cambria Math" pitchFamily="18" charset="0"/>
              </a:rPr>
              <a:t>SSIPPI$</a:t>
            </a:r>
          </a:p>
          <a:p>
            <a:r>
              <a:rPr lang="en-US" u="sng" dirty="0">
                <a:latin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</a:rPr>
              <a:t>SIPPI$</a:t>
            </a:r>
          </a:p>
          <a:p>
            <a:r>
              <a:rPr lang="en-US" u="sng" dirty="0">
                <a:latin typeface="Cambria Math" pitchFamily="18" charset="0"/>
              </a:rPr>
              <a:t>SSI</a:t>
            </a:r>
            <a:r>
              <a:rPr lang="en-US" dirty="0">
                <a:latin typeface="Cambria Math" pitchFamily="18" charset="0"/>
              </a:rPr>
              <a:t>SSIPPI$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5337175" y="3729038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0  1  1  4  0  0  1  0  2  1  3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5464175" y="1539875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46" name="Oval 14"/>
          <p:cNvSpPr>
            <a:spLocks noChangeArrowheads="1"/>
          </p:cNvSpPr>
          <p:nvPr/>
        </p:nvSpPr>
        <p:spPr bwMode="auto">
          <a:xfrm>
            <a:off x="5734050" y="2016125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48" name="Oval 16"/>
          <p:cNvSpPr>
            <a:spLocks noChangeArrowheads="1"/>
          </p:cNvSpPr>
          <p:nvPr/>
        </p:nvSpPr>
        <p:spPr bwMode="auto">
          <a:xfrm>
            <a:off x="6057900" y="19812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50" name="Oval 18"/>
          <p:cNvSpPr>
            <a:spLocks noChangeArrowheads="1"/>
          </p:cNvSpPr>
          <p:nvPr/>
        </p:nvSpPr>
        <p:spPr bwMode="auto">
          <a:xfrm>
            <a:off x="6381750" y="3060700"/>
            <a:ext cx="112713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52" name="Oval 20"/>
          <p:cNvSpPr>
            <a:spLocks noChangeArrowheads="1"/>
          </p:cNvSpPr>
          <p:nvPr/>
        </p:nvSpPr>
        <p:spPr bwMode="auto">
          <a:xfrm>
            <a:off x="6664325" y="1484313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54" name="Oval 22"/>
          <p:cNvSpPr>
            <a:spLocks noChangeArrowheads="1"/>
          </p:cNvSpPr>
          <p:nvPr/>
        </p:nvSpPr>
        <p:spPr bwMode="auto">
          <a:xfrm>
            <a:off x="6994525" y="14605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56" name="Oval 24"/>
          <p:cNvSpPr>
            <a:spLocks noChangeArrowheads="1"/>
          </p:cNvSpPr>
          <p:nvPr/>
        </p:nvSpPr>
        <p:spPr bwMode="auto">
          <a:xfrm>
            <a:off x="7285038" y="19812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58" name="Oval 26"/>
          <p:cNvSpPr>
            <a:spLocks noChangeArrowheads="1"/>
          </p:cNvSpPr>
          <p:nvPr/>
        </p:nvSpPr>
        <p:spPr bwMode="auto">
          <a:xfrm>
            <a:off x="7600950" y="13970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82" name="Oval 50"/>
          <p:cNvSpPr>
            <a:spLocks noChangeArrowheads="1"/>
          </p:cNvSpPr>
          <p:nvPr/>
        </p:nvSpPr>
        <p:spPr bwMode="auto">
          <a:xfrm>
            <a:off x="8542338" y="2665413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83" name="Line 51"/>
          <p:cNvSpPr>
            <a:spLocks noChangeShapeType="1"/>
          </p:cNvSpPr>
          <p:nvPr/>
        </p:nvSpPr>
        <p:spPr bwMode="auto">
          <a:xfrm flipH="1">
            <a:off x="7966075" y="2016125"/>
            <a:ext cx="3238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3284" name="Oval 52"/>
          <p:cNvSpPr>
            <a:spLocks noChangeArrowheads="1"/>
          </p:cNvSpPr>
          <p:nvPr/>
        </p:nvSpPr>
        <p:spPr bwMode="auto">
          <a:xfrm>
            <a:off x="7897813" y="230505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62" name="Oval 30"/>
          <p:cNvSpPr>
            <a:spLocks noChangeArrowheads="1"/>
          </p:cNvSpPr>
          <p:nvPr/>
        </p:nvSpPr>
        <p:spPr bwMode="auto">
          <a:xfrm>
            <a:off x="8218488" y="19812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89" name="Oval 57"/>
          <p:cNvSpPr>
            <a:spLocks noChangeArrowheads="1"/>
          </p:cNvSpPr>
          <p:nvPr/>
        </p:nvSpPr>
        <p:spPr bwMode="auto">
          <a:xfrm>
            <a:off x="7713663" y="26289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91" name="Oval 59"/>
          <p:cNvSpPr>
            <a:spLocks noChangeArrowheads="1"/>
          </p:cNvSpPr>
          <p:nvPr/>
        </p:nvSpPr>
        <p:spPr bwMode="auto">
          <a:xfrm>
            <a:off x="8074025" y="262890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95" name="Oval 63"/>
          <p:cNvSpPr>
            <a:spLocks noChangeArrowheads="1"/>
          </p:cNvSpPr>
          <p:nvPr/>
        </p:nvSpPr>
        <p:spPr bwMode="auto">
          <a:xfrm>
            <a:off x="8366125" y="2987675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96" name="Oval 64"/>
          <p:cNvSpPr>
            <a:spLocks noChangeArrowheads="1"/>
          </p:cNvSpPr>
          <p:nvPr/>
        </p:nvSpPr>
        <p:spPr bwMode="auto">
          <a:xfrm>
            <a:off x="8726488" y="2987675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299" name="Oval 67"/>
          <p:cNvSpPr>
            <a:spLocks noChangeArrowheads="1"/>
          </p:cNvSpPr>
          <p:nvPr/>
        </p:nvSpPr>
        <p:spPr bwMode="auto">
          <a:xfrm>
            <a:off x="7105650" y="2303463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00" name="Oval 68"/>
          <p:cNvSpPr>
            <a:spLocks noChangeArrowheads="1"/>
          </p:cNvSpPr>
          <p:nvPr/>
        </p:nvSpPr>
        <p:spPr bwMode="auto">
          <a:xfrm>
            <a:off x="7466013" y="2303463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03" name="Oval 71"/>
          <p:cNvSpPr>
            <a:spLocks noChangeArrowheads="1"/>
          </p:cNvSpPr>
          <p:nvPr/>
        </p:nvSpPr>
        <p:spPr bwMode="auto">
          <a:xfrm>
            <a:off x="6205538" y="338455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04" name="Oval 72"/>
          <p:cNvSpPr>
            <a:spLocks noChangeArrowheads="1"/>
          </p:cNvSpPr>
          <p:nvPr/>
        </p:nvSpPr>
        <p:spPr bwMode="auto">
          <a:xfrm>
            <a:off x="6565900" y="3384550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07" name="Oval 75"/>
          <p:cNvSpPr>
            <a:spLocks noChangeArrowheads="1"/>
          </p:cNvSpPr>
          <p:nvPr/>
        </p:nvSpPr>
        <p:spPr bwMode="auto">
          <a:xfrm>
            <a:off x="6818313" y="1944688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15" name="Oval 83"/>
          <p:cNvSpPr>
            <a:spLocks noChangeArrowheads="1"/>
          </p:cNvSpPr>
          <p:nvPr/>
        </p:nvSpPr>
        <p:spPr bwMode="auto">
          <a:xfrm>
            <a:off x="5557838" y="2339975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19" name="Oval 87"/>
          <p:cNvSpPr>
            <a:spLocks noChangeArrowheads="1"/>
          </p:cNvSpPr>
          <p:nvPr/>
        </p:nvSpPr>
        <p:spPr bwMode="auto">
          <a:xfrm>
            <a:off x="5876925" y="2341563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223325" name="Oval 93"/>
          <p:cNvSpPr>
            <a:spLocks noChangeArrowheads="1"/>
          </p:cNvSpPr>
          <p:nvPr/>
        </p:nvSpPr>
        <p:spPr bwMode="auto">
          <a:xfrm>
            <a:off x="5229225" y="1909763"/>
            <a:ext cx="1111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grpSp>
        <p:nvGrpSpPr>
          <p:cNvPr id="223408" name="Group 176"/>
          <p:cNvGrpSpPr>
            <a:grpSpLocks/>
          </p:cNvGrpSpPr>
          <p:nvPr/>
        </p:nvGrpSpPr>
        <p:grpSpPr bwMode="auto">
          <a:xfrm>
            <a:off x="5076825" y="4184650"/>
            <a:ext cx="3940175" cy="2419350"/>
            <a:chOff x="3198" y="2636"/>
            <a:chExt cx="2482" cy="1524"/>
          </a:xfrm>
        </p:grpSpPr>
        <p:sp>
          <p:nvSpPr>
            <p:cNvPr id="223373" name="Line 141"/>
            <p:cNvSpPr>
              <a:spLocks noChangeShapeType="1"/>
            </p:cNvSpPr>
            <p:nvPr/>
          </p:nvSpPr>
          <p:spPr bwMode="auto">
            <a:xfrm>
              <a:off x="4259" y="2761"/>
              <a:ext cx="0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26" name="Line 94"/>
            <p:cNvSpPr>
              <a:spLocks noChangeShapeType="1"/>
            </p:cNvSpPr>
            <p:nvPr/>
          </p:nvSpPr>
          <p:spPr bwMode="auto">
            <a:xfrm flipH="1">
              <a:off x="3325" y="2749"/>
              <a:ext cx="163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27" name="Line 95"/>
            <p:cNvSpPr>
              <a:spLocks noChangeShapeType="1"/>
            </p:cNvSpPr>
            <p:nvPr/>
          </p:nvSpPr>
          <p:spPr bwMode="auto">
            <a:xfrm>
              <a:off x="4459" y="2731"/>
              <a:ext cx="181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28" name="Line 96"/>
            <p:cNvSpPr>
              <a:spLocks noChangeShapeType="1"/>
            </p:cNvSpPr>
            <p:nvPr/>
          </p:nvSpPr>
          <p:spPr bwMode="auto">
            <a:xfrm>
              <a:off x="4793" y="2699"/>
              <a:ext cx="414" cy="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29" name="Line 97"/>
            <p:cNvSpPr>
              <a:spLocks noChangeShapeType="1"/>
            </p:cNvSpPr>
            <p:nvPr/>
          </p:nvSpPr>
          <p:spPr bwMode="auto">
            <a:xfrm>
              <a:off x="3869" y="3048"/>
              <a:ext cx="194" cy="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30" name="Line 98"/>
            <p:cNvSpPr>
              <a:spLocks noChangeShapeType="1"/>
            </p:cNvSpPr>
            <p:nvPr/>
          </p:nvSpPr>
          <p:spPr bwMode="auto">
            <a:xfrm flipH="1">
              <a:off x="3755" y="2722"/>
              <a:ext cx="1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31" name="Line 99"/>
            <p:cNvSpPr>
              <a:spLocks noChangeShapeType="1"/>
            </p:cNvSpPr>
            <p:nvPr/>
          </p:nvSpPr>
          <p:spPr bwMode="auto">
            <a:xfrm flipH="1">
              <a:off x="3544" y="3053"/>
              <a:ext cx="109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32" name="Line 100"/>
            <p:cNvSpPr>
              <a:spLocks noChangeShapeType="1"/>
            </p:cNvSpPr>
            <p:nvPr/>
          </p:nvSpPr>
          <p:spPr bwMode="auto">
            <a:xfrm>
              <a:off x="3756" y="3029"/>
              <a:ext cx="15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0" name="Line 108"/>
            <p:cNvSpPr>
              <a:spLocks noChangeShapeType="1"/>
            </p:cNvSpPr>
            <p:nvPr/>
          </p:nvSpPr>
          <p:spPr bwMode="auto">
            <a:xfrm flipH="1">
              <a:off x="5284" y="3537"/>
              <a:ext cx="142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1" name="Line 109"/>
            <p:cNvSpPr>
              <a:spLocks noChangeShapeType="1"/>
            </p:cNvSpPr>
            <p:nvPr/>
          </p:nvSpPr>
          <p:spPr bwMode="auto">
            <a:xfrm>
              <a:off x="5426" y="3538"/>
              <a:ext cx="11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2" name="Line 110"/>
            <p:cNvSpPr>
              <a:spLocks noChangeShapeType="1"/>
            </p:cNvSpPr>
            <p:nvPr/>
          </p:nvSpPr>
          <p:spPr bwMode="auto">
            <a:xfrm flipH="1">
              <a:off x="4519" y="3024"/>
              <a:ext cx="121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3" name="Line 111"/>
            <p:cNvSpPr>
              <a:spLocks noChangeShapeType="1"/>
            </p:cNvSpPr>
            <p:nvPr/>
          </p:nvSpPr>
          <p:spPr bwMode="auto">
            <a:xfrm>
              <a:off x="4640" y="3025"/>
              <a:ext cx="106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4" name="Line 112"/>
            <p:cNvSpPr>
              <a:spLocks noChangeShapeType="1"/>
            </p:cNvSpPr>
            <p:nvPr/>
          </p:nvSpPr>
          <p:spPr bwMode="auto">
            <a:xfrm flipH="1">
              <a:off x="3940" y="3708"/>
              <a:ext cx="124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5" name="Line 113"/>
            <p:cNvSpPr>
              <a:spLocks noChangeShapeType="1"/>
            </p:cNvSpPr>
            <p:nvPr/>
          </p:nvSpPr>
          <p:spPr bwMode="auto">
            <a:xfrm>
              <a:off x="4064" y="3712"/>
              <a:ext cx="125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6" name="Line 114"/>
            <p:cNvSpPr>
              <a:spLocks noChangeShapeType="1"/>
            </p:cNvSpPr>
            <p:nvPr/>
          </p:nvSpPr>
          <p:spPr bwMode="auto">
            <a:xfrm flipH="1">
              <a:off x="4882" y="3311"/>
              <a:ext cx="13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7" name="Line 115"/>
            <p:cNvSpPr>
              <a:spLocks noChangeShapeType="1"/>
            </p:cNvSpPr>
            <p:nvPr/>
          </p:nvSpPr>
          <p:spPr bwMode="auto">
            <a:xfrm>
              <a:off x="5015" y="3312"/>
              <a:ext cx="11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5222" y="3040"/>
              <a:ext cx="200" cy="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52" name="Oval 120"/>
            <p:cNvSpPr>
              <a:spLocks noChangeArrowheads="1"/>
            </p:cNvSpPr>
            <p:nvPr/>
          </p:nvSpPr>
          <p:spPr bwMode="auto">
            <a:xfrm>
              <a:off x="4028" y="3683"/>
              <a:ext cx="71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55" name="Oval 123"/>
            <p:cNvSpPr>
              <a:spLocks noChangeArrowheads="1"/>
            </p:cNvSpPr>
            <p:nvPr/>
          </p:nvSpPr>
          <p:spPr bwMode="auto">
            <a:xfrm>
              <a:off x="4597" y="3003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57" name="Oval 125"/>
            <p:cNvSpPr>
              <a:spLocks noChangeArrowheads="1"/>
            </p:cNvSpPr>
            <p:nvPr/>
          </p:nvSpPr>
          <p:spPr bwMode="auto">
            <a:xfrm>
              <a:off x="5381" y="3516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58" name="Line 126"/>
            <p:cNvSpPr>
              <a:spLocks noChangeShapeType="1"/>
            </p:cNvSpPr>
            <p:nvPr/>
          </p:nvSpPr>
          <p:spPr bwMode="auto">
            <a:xfrm flipH="1">
              <a:off x="4995" y="3025"/>
              <a:ext cx="235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359" name="Oval 127"/>
            <p:cNvSpPr>
              <a:spLocks noChangeArrowheads="1"/>
            </p:cNvSpPr>
            <p:nvPr/>
          </p:nvSpPr>
          <p:spPr bwMode="auto">
            <a:xfrm>
              <a:off x="4975" y="3289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0" name="Oval 128"/>
            <p:cNvSpPr>
              <a:spLocks noChangeArrowheads="1"/>
            </p:cNvSpPr>
            <p:nvPr/>
          </p:nvSpPr>
          <p:spPr bwMode="auto">
            <a:xfrm>
              <a:off x="5185" y="3003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1" name="Oval 129"/>
            <p:cNvSpPr>
              <a:spLocks noChangeArrowheads="1"/>
            </p:cNvSpPr>
            <p:nvPr/>
          </p:nvSpPr>
          <p:spPr bwMode="auto">
            <a:xfrm>
              <a:off x="4859" y="3493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2" name="Oval 130"/>
            <p:cNvSpPr>
              <a:spLocks noChangeArrowheads="1"/>
            </p:cNvSpPr>
            <p:nvPr/>
          </p:nvSpPr>
          <p:spPr bwMode="auto">
            <a:xfrm>
              <a:off x="5086" y="3493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3" name="Oval 131"/>
            <p:cNvSpPr>
              <a:spLocks noChangeArrowheads="1"/>
            </p:cNvSpPr>
            <p:nvPr/>
          </p:nvSpPr>
          <p:spPr bwMode="auto">
            <a:xfrm>
              <a:off x="5270" y="3719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4" name="Oval 132"/>
            <p:cNvSpPr>
              <a:spLocks noChangeArrowheads="1"/>
            </p:cNvSpPr>
            <p:nvPr/>
          </p:nvSpPr>
          <p:spPr bwMode="auto">
            <a:xfrm>
              <a:off x="5497" y="3719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5" name="Oval 133"/>
            <p:cNvSpPr>
              <a:spLocks noChangeArrowheads="1"/>
            </p:cNvSpPr>
            <p:nvPr/>
          </p:nvSpPr>
          <p:spPr bwMode="auto">
            <a:xfrm>
              <a:off x="4476" y="3288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6" name="Oval 134"/>
            <p:cNvSpPr>
              <a:spLocks noChangeArrowheads="1"/>
            </p:cNvSpPr>
            <p:nvPr/>
          </p:nvSpPr>
          <p:spPr bwMode="auto">
            <a:xfrm>
              <a:off x="4703" y="3288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67" name="Oval 135"/>
            <p:cNvSpPr>
              <a:spLocks noChangeArrowheads="1"/>
            </p:cNvSpPr>
            <p:nvPr/>
          </p:nvSpPr>
          <p:spPr bwMode="auto">
            <a:xfrm>
              <a:off x="3917" y="3887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  <p:sp>
          <p:nvSpPr>
            <p:cNvPr id="223368" name="Oval 136"/>
            <p:cNvSpPr>
              <a:spLocks noChangeArrowheads="1"/>
            </p:cNvSpPr>
            <p:nvPr/>
          </p:nvSpPr>
          <p:spPr bwMode="auto">
            <a:xfrm>
              <a:off x="4144" y="3887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  <p:sp>
          <p:nvSpPr>
            <p:cNvPr id="223370" name="Oval 138"/>
            <p:cNvSpPr>
              <a:spLocks noChangeArrowheads="1"/>
            </p:cNvSpPr>
            <p:nvPr/>
          </p:nvSpPr>
          <p:spPr bwMode="auto">
            <a:xfrm>
              <a:off x="3501" y="3311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71" name="Oval 139"/>
            <p:cNvSpPr>
              <a:spLocks noChangeArrowheads="1"/>
            </p:cNvSpPr>
            <p:nvPr/>
          </p:nvSpPr>
          <p:spPr bwMode="auto">
            <a:xfrm>
              <a:off x="3715" y="3312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72" name="Oval 140"/>
            <p:cNvSpPr>
              <a:spLocks noChangeArrowheads="1"/>
            </p:cNvSpPr>
            <p:nvPr/>
          </p:nvSpPr>
          <p:spPr bwMode="auto">
            <a:xfrm>
              <a:off x="3302" y="2958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74" name="Oval 142"/>
            <p:cNvSpPr>
              <a:spLocks noChangeArrowheads="1"/>
            </p:cNvSpPr>
            <p:nvPr/>
          </p:nvSpPr>
          <p:spPr bwMode="auto">
            <a:xfrm>
              <a:off x="4226" y="2983"/>
              <a:ext cx="7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23334" name="Oval 102"/>
            <p:cNvSpPr>
              <a:spLocks noChangeArrowheads="1"/>
            </p:cNvSpPr>
            <p:nvPr/>
          </p:nvSpPr>
          <p:spPr bwMode="auto">
            <a:xfrm>
              <a:off x="3565" y="3000"/>
              <a:ext cx="380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3339" name="Oval 107"/>
            <p:cNvSpPr>
              <a:spLocks noChangeArrowheads="1"/>
            </p:cNvSpPr>
            <p:nvPr/>
          </p:nvSpPr>
          <p:spPr bwMode="auto">
            <a:xfrm>
              <a:off x="3379" y="2636"/>
              <a:ext cx="1588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3375" name="Text Box 143"/>
            <p:cNvSpPr txBox="1">
              <a:spLocks noChangeArrowheads="1"/>
            </p:cNvSpPr>
            <p:nvPr/>
          </p:nvSpPr>
          <p:spPr bwMode="auto">
            <a:xfrm>
              <a:off x="3311" y="2772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$</a:t>
              </a:r>
              <a:endParaRPr lang="en-US" sz="1800" dirty="0"/>
            </a:p>
          </p:txBody>
        </p:sp>
        <p:sp>
          <p:nvSpPr>
            <p:cNvPr id="223376" name="Text Box 144"/>
            <p:cNvSpPr txBox="1">
              <a:spLocks noChangeArrowheads="1"/>
            </p:cNvSpPr>
            <p:nvPr/>
          </p:nvSpPr>
          <p:spPr bwMode="auto">
            <a:xfrm>
              <a:off x="3725" y="2768"/>
              <a:ext cx="1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I</a:t>
              </a:r>
              <a:endParaRPr lang="en-US" sz="1800" dirty="0"/>
            </a:p>
          </p:txBody>
        </p:sp>
        <p:sp>
          <p:nvSpPr>
            <p:cNvPr id="223377" name="Text Box 145"/>
            <p:cNvSpPr txBox="1">
              <a:spLocks noChangeArrowheads="1"/>
            </p:cNvSpPr>
            <p:nvPr/>
          </p:nvSpPr>
          <p:spPr bwMode="auto">
            <a:xfrm>
              <a:off x="4179" y="2768"/>
              <a:ext cx="3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M...</a:t>
              </a:r>
              <a:endParaRPr lang="en-US" sz="1000" dirty="0"/>
            </a:p>
          </p:txBody>
        </p:sp>
        <p:sp>
          <p:nvSpPr>
            <p:cNvPr id="223378" name="Text Box 146"/>
            <p:cNvSpPr txBox="1">
              <a:spLocks noChangeArrowheads="1"/>
            </p:cNvSpPr>
            <p:nvPr/>
          </p:nvSpPr>
          <p:spPr bwMode="auto">
            <a:xfrm>
              <a:off x="4496" y="2768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P</a:t>
              </a:r>
              <a:endParaRPr lang="en-US" sz="1800" dirty="0"/>
            </a:p>
          </p:txBody>
        </p:sp>
        <p:sp>
          <p:nvSpPr>
            <p:cNvPr id="223379" name="Text Box 147"/>
            <p:cNvSpPr txBox="1">
              <a:spLocks noChangeArrowheads="1"/>
            </p:cNvSpPr>
            <p:nvPr/>
          </p:nvSpPr>
          <p:spPr bwMode="auto">
            <a:xfrm>
              <a:off x="5012" y="2772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S</a:t>
              </a:r>
              <a:endParaRPr lang="en-US" sz="1800" dirty="0"/>
            </a:p>
          </p:txBody>
        </p:sp>
        <p:sp>
          <p:nvSpPr>
            <p:cNvPr id="223380" name="Text Box 148"/>
            <p:cNvSpPr txBox="1">
              <a:spLocks noChangeArrowheads="1"/>
            </p:cNvSpPr>
            <p:nvPr/>
          </p:nvSpPr>
          <p:spPr bwMode="auto">
            <a:xfrm>
              <a:off x="3408" y="3108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$</a:t>
              </a:r>
              <a:endParaRPr lang="en-US" sz="1800" dirty="0"/>
            </a:p>
          </p:txBody>
        </p:sp>
        <p:sp>
          <p:nvSpPr>
            <p:cNvPr id="223381" name="Text Box 149"/>
            <p:cNvSpPr txBox="1">
              <a:spLocks noChangeArrowheads="1"/>
            </p:cNvSpPr>
            <p:nvPr/>
          </p:nvSpPr>
          <p:spPr bwMode="auto">
            <a:xfrm>
              <a:off x="3612" y="3108"/>
              <a:ext cx="2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P...</a:t>
              </a:r>
              <a:endParaRPr lang="en-US" sz="1800" dirty="0"/>
            </a:p>
          </p:txBody>
        </p:sp>
        <p:sp>
          <p:nvSpPr>
            <p:cNvPr id="223382" name="Text Box 150"/>
            <p:cNvSpPr txBox="1">
              <a:spLocks noChangeArrowheads="1"/>
            </p:cNvSpPr>
            <p:nvPr/>
          </p:nvSpPr>
          <p:spPr bwMode="auto">
            <a:xfrm>
              <a:off x="3861" y="3108"/>
              <a:ext cx="3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SSI</a:t>
              </a:r>
              <a:endParaRPr lang="en-US" sz="1000" dirty="0"/>
            </a:p>
          </p:txBody>
        </p:sp>
        <p:sp>
          <p:nvSpPr>
            <p:cNvPr id="223383" name="Text Box 151"/>
            <p:cNvSpPr txBox="1">
              <a:spLocks noChangeArrowheads="1"/>
            </p:cNvSpPr>
            <p:nvPr/>
          </p:nvSpPr>
          <p:spPr bwMode="auto">
            <a:xfrm>
              <a:off x="3816" y="3698"/>
              <a:ext cx="2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P...</a:t>
              </a:r>
              <a:endParaRPr lang="en-US" sz="1800" dirty="0"/>
            </a:p>
          </p:txBody>
        </p:sp>
        <p:sp>
          <p:nvSpPr>
            <p:cNvPr id="223384" name="Text Box 152"/>
            <p:cNvSpPr txBox="1">
              <a:spLocks noChangeArrowheads="1"/>
            </p:cNvSpPr>
            <p:nvPr/>
          </p:nvSpPr>
          <p:spPr bwMode="auto">
            <a:xfrm>
              <a:off x="4065" y="3698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S...</a:t>
              </a:r>
              <a:endParaRPr lang="en-US" sz="1000" dirty="0"/>
            </a:p>
          </p:txBody>
        </p:sp>
        <p:sp>
          <p:nvSpPr>
            <p:cNvPr id="223385" name="Text Box 153"/>
            <p:cNvSpPr txBox="1">
              <a:spLocks noChangeArrowheads="1"/>
            </p:cNvSpPr>
            <p:nvPr/>
          </p:nvSpPr>
          <p:spPr bwMode="auto">
            <a:xfrm>
              <a:off x="4361" y="3085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I$</a:t>
              </a:r>
              <a:endParaRPr lang="en-US" sz="1800" dirty="0"/>
            </a:p>
          </p:txBody>
        </p:sp>
        <p:sp>
          <p:nvSpPr>
            <p:cNvPr id="223386" name="Text Box 154"/>
            <p:cNvSpPr txBox="1">
              <a:spLocks noChangeArrowheads="1"/>
            </p:cNvSpPr>
            <p:nvPr/>
          </p:nvSpPr>
          <p:spPr bwMode="auto">
            <a:xfrm>
              <a:off x="4610" y="3085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PI$</a:t>
              </a:r>
              <a:endParaRPr lang="en-US" sz="1000" dirty="0"/>
            </a:p>
          </p:txBody>
        </p:sp>
        <p:sp>
          <p:nvSpPr>
            <p:cNvPr id="223387" name="Text Box 155"/>
            <p:cNvSpPr txBox="1">
              <a:spLocks noChangeArrowheads="1"/>
            </p:cNvSpPr>
            <p:nvPr/>
          </p:nvSpPr>
          <p:spPr bwMode="auto">
            <a:xfrm>
              <a:off x="4995" y="3085"/>
              <a:ext cx="1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I</a:t>
              </a:r>
              <a:endParaRPr lang="en-US" sz="1800" dirty="0"/>
            </a:p>
          </p:txBody>
        </p:sp>
        <p:sp>
          <p:nvSpPr>
            <p:cNvPr id="223388" name="Text Box 156"/>
            <p:cNvSpPr txBox="1">
              <a:spLocks noChangeArrowheads="1"/>
            </p:cNvSpPr>
            <p:nvPr/>
          </p:nvSpPr>
          <p:spPr bwMode="auto">
            <a:xfrm>
              <a:off x="5199" y="3085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SI</a:t>
              </a:r>
              <a:endParaRPr lang="en-US" sz="1000" dirty="0"/>
            </a:p>
          </p:txBody>
        </p:sp>
        <p:sp>
          <p:nvSpPr>
            <p:cNvPr id="223389" name="Text Box 157"/>
            <p:cNvSpPr txBox="1">
              <a:spLocks noChangeArrowheads="1"/>
            </p:cNvSpPr>
            <p:nvPr/>
          </p:nvSpPr>
          <p:spPr bwMode="auto">
            <a:xfrm>
              <a:off x="4746" y="3312"/>
              <a:ext cx="2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P...</a:t>
              </a:r>
              <a:endParaRPr lang="en-US" sz="1800" dirty="0"/>
            </a:p>
          </p:txBody>
        </p:sp>
        <p:sp>
          <p:nvSpPr>
            <p:cNvPr id="223390" name="Text Box 158"/>
            <p:cNvSpPr txBox="1">
              <a:spLocks noChangeArrowheads="1"/>
            </p:cNvSpPr>
            <p:nvPr/>
          </p:nvSpPr>
          <p:spPr bwMode="auto">
            <a:xfrm>
              <a:off x="4995" y="3312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S...</a:t>
              </a:r>
              <a:endParaRPr lang="en-US" sz="1000" dirty="0"/>
            </a:p>
          </p:txBody>
        </p:sp>
        <p:sp>
          <p:nvSpPr>
            <p:cNvPr id="223391" name="Text Box 159"/>
            <p:cNvSpPr txBox="1">
              <a:spLocks noChangeArrowheads="1"/>
            </p:cNvSpPr>
            <p:nvPr/>
          </p:nvSpPr>
          <p:spPr bwMode="auto">
            <a:xfrm>
              <a:off x="5154" y="3539"/>
              <a:ext cx="2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P...</a:t>
              </a:r>
              <a:endParaRPr lang="en-US" sz="1800" dirty="0"/>
            </a:p>
          </p:txBody>
        </p:sp>
        <p:sp>
          <p:nvSpPr>
            <p:cNvPr id="223392" name="Text Box 160"/>
            <p:cNvSpPr txBox="1">
              <a:spLocks noChangeArrowheads="1"/>
            </p:cNvSpPr>
            <p:nvPr/>
          </p:nvSpPr>
          <p:spPr bwMode="auto">
            <a:xfrm>
              <a:off x="5403" y="3539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S...</a:t>
              </a:r>
              <a:endParaRPr lang="en-US" sz="1000" dirty="0"/>
            </a:p>
          </p:txBody>
        </p:sp>
        <p:sp>
          <p:nvSpPr>
            <p:cNvPr id="223393" name="Text Box 161"/>
            <p:cNvSpPr txBox="1">
              <a:spLocks noChangeArrowheads="1"/>
            </p:cNvSpPr>
            <p:nvPr/>
          </p:nvSpPr>
          <p:spPr bwMode="auto">
            <a:xfrm>
              <a:off x="4173" y="299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1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394" name="Text Box 162"/>
            <p:cNvSpPr txBox="1">
              <a:spLocks noChangeArrowheads="1"/>
            </p:cNvSpPr>
            <p:nvPr/>
          </p:nvSpPr>
          <p:spPr bwMode="auto">
            <a:xfrm>
              <a:off x="4082" y="39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2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395" name="Text Box 163"/>
            <p:cNvSpPr txBox="1">
              <a:spLocks noChangeArrowheads="1"/>
            </p:cNvSpPr>
            <p:nvPr/>
          </p:nvSpPr>
          <p:spPr bwMode="auto">
            <a:xfrm>
              <a:off x="5443" y="374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3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396" name="Text Box 164"/>
            <p:cNvSpPr txBox="1">
              <a:spLocks noChangeArrowheads="1"/>
            </p:cNvSpPr>
            <p:nvPr/>
          </p:nvSpPr>
          <p:spPr bwMode="auto">
            <a:xfrm>
              <a:off x="5035" y="352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4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397" name="Text Box 165"/>
            <p:cNvSpPr txBox="1">
              <a:spLocks noChangeArrowheads="1"/>
            </p:cNvSpPr>
            <p:nvPr/>
          </p:nvSpPr>
          <p:spPr bwMode="auto">
            <a:xfrm>
              <a:off x="3855" y="39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5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398" name="Text Box 166"/>
            <p:cNvSpPr txBox="1">
              <a:spLocks noChangeArrowheads="1"/>
            </p:cNvSpPr>
            <p:nvPr/>
          </p:nvSpPr>
          <p:spPr bwMode="auto">
            <a:xfrm>
              <a:off x="5216" y="374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6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399" name="Text Box 167"/>
            <p:cNvSpPr txBox="1">
              <a:spLocks noChangeArrowheads="1"/>
            </p:cNvSpPr>
            <p:nvPr/>
          </p:nvSpPr>
          <p:spPr bwMode="auto">
            <a:xfrm>
              <a:off x="4785" y="352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7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400" name="Text Box 168"/>
            <p:cNvSpPr txBox="1">
              <a:spLocks noChangeArrowheads="1"/>
            </p:cNvSpPr>
            <p:nvPr/>
          </p:nvSpPr>
          <p:spPr bwMode="auto">
            <a:xfrm>
              <a:off x="3651" y="333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8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401" name="Text Box 169"/>
            <p:cNvSpPr txBox="1">
              <a:spLocks noChangeArrowheads="1"/>
            </p:cNvSpPr>
            <p:nvPr/>
          </p:nvSpPr>
          <p:spPr bwMode="auto">
            <a:xfrm>
              <a:off x="4626" y="331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9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402" name="Text Box 170"/>
            <p:cNvSpPr txBox="1">
              <a:spLocks noChangeArrowheads="1"/>
            </p:cNvSpPr>
            <p:nvPr/>
          </p:nvSpPr>
          <p:spPr bwMode="auto">
            <a:xfrm>
              <a:off x="4377" y="3317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10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403" name="Text Box 171"/>
            <p:cNvSpPr txBox="1">
              <a:spLocks noChangeArrowheads="1"/>
            </p:cNvSpPr>
            <p:nvPr/>
          </p:nvSpPr>
          <p:spPr bwMode="auto">
            <a:xfrm>
              <a:off x="3402" y="3339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11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223404" name="Text Box 172"/>
            <p:cNvSpPr txBox="1">
              <a:spLocks noChangeArrowheads="1"/>
            </p:cNvSpPr>
            <p:nvPr/>
          </p:nvSpPr>
          <p:spPr bwMode="auto">
            <a:xfrm>
              <a:off x="3198" y="297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folHlink"/>
                  </a:solidFill>
                </a:rPr>
                <a:t>12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</p:grpSp>
      <p:sp>
        <p:nvSpPr>
          <p:cNvPr id="223405" name="Text Box 173"/>
          <p:cNvSpPr txBox="1">
            <a:spLocks noChangeArrowheads="1"/>
          </p:cNvSpPr>
          <p:nvPr/>
        </p:nvSpPr>
        <p:spPr bwMode="auto">
          <a:xfrm>
            <a:off x="1727200" y="1757363"/>
            <a:ext cx="5245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12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11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8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5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2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1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10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9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7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4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6</a:t>
            </a:r>
          </a:p>
          <a:p>
            <a:r>
              <a:rPr lang="en-US" dirty="0">
                <a:solidFill>
                  <a:schemeClr val="folHlink"/>
                </a:solidFill>
                <a:latin typeface="Cambria Math" pitchFamily="18" charset="0"/>
              </a:rPr>
              <a:t>3</a:t>
            </a:r>
          </a:p>
        </p:txBody>
      </p:sp>
      <p:sp>
        <p:nvSpPr>
          <p:cNvPr id="223406" name="Text Box 174"/>
          <p:cNvSpPr txBox="1">
            <a:spLocks noChangeArrowheads="1"/>
          </p:cNvSpPr>
          <p:nvPr/>
        </p:nvSpPr>
        <p:spPr bwMode="auto">
          <a:xfrm>
            <a:off x="4284663" y="1757363"/>
            <a:ext cx="3545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solidFill>
                <a:srgbClr val="800000"/>
              </a:solidFill>
              <a:latin typeface="Cambria Math" pitchFamily="18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0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1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1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4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0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0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1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0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2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1</a:t>
            </a:r>
          </a:p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2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24" grpId="0" animBg="1"/>
      <p:bldP spid="223277" grpId="0" animBg="1"/>
      <p:bldP spid="223278" grpId="0" animBg="1"/>
      <p:bldP spid="223275" grpId="0" animBg="1"/>
      <p:bldP spid="223273" grpId="0" animBg="1"/>
      <p:bldP spid="223313" grpId="0" animBg="1"/>
      <p:bldP spid="223317" grpId="0" animBg="1"/>
      <p:bldP spid="223274" grpId="0" animBg="1"/>
      <p:bldP spid="223323" grpId="0" animBg="1"/>
      <p:bldP spid="223305" grpId="0" animBg="1"/>
      <p:bldP spid="223269" grpId="0" animBg="1"/>
      <p:bldP spid="223271" grpId="0" animBg="1"/>
      <p:bldP spid="223272" grpId="0" animBg="1"/>
      <p:bldP spid="223322" grpId="0" animBg="1"/>
      <p:bldP spid="223293" grpId="0" animBg="1"/>
      <p:bldP spid="223294" grpId="0" animBg="1"/>
      <p:bldP spid="223297" grpId="0" animBg="1"/>
      <p:bldP spid="223298" grpId="0" animBg="1"/>
      <p:bldP spid="223301" grpId="0" animBg="1"/>
      <p:bldP spid="223302" grpId="0" animBg="1"/>
      <p:bldP spid="223288" grpId="0" animBg="1"/>
      <p:bldP spid="223292" grpId="0" animBg="1"/>
      <p:bldP spid="223286" grpId="0" animBg="1"/>
      <p:bldP spid="223237" grpId="0"/>
      <p:bldP spid="223243" grpId="0" animBg="1"/>
      <p:bldP spid="223246" grpId="0" animBg="1"/>
      <p:bldP spid="223248" grpId="0" animBg="1"/>
      <p:bldP spid="223250" grpId="0" animBg="1"/>
      <p:bldP spid="223252" grpId="0" animBg="1"/>
      <p:bldP spid="223254" grpId="0" animBg="1"/>
      <p:bldP spid="223256" grpId="0" animBg="1"/>
      <p:bldP spid="223258" grpId="0" animBg="1"/>
      <p:bldP spid="223282" grpId="0" animBg="1"/>
      <p:bldP spid="223283" grpId="0" animBg="1"/>
      <p:bldP spid="223284" grpId="0" animBg="1"/>
      <p:bldP spid="223262" grpId="0" animBg="1"/>
      <p:bldP spid="223289" grpId="0" animBg="1"/>
      <p:bldP spid="223291" grpId="0" animBg="1"/>
      <p:bldP spid="223295" grpId="0" animBg="1"/>
      <p:bldP spid="223296" grpId="0" animBg="1"/>
      <p:bldP spid="223299" grpId="0" animBg="1"/>
      <p:bldP spid="223300" grpId="0" animBg="1"/>
      <p:bldP spid="223303" grpId="0" animBg="1"/>
      <p:bldP spid="223304" grpId="0" animBg="1"/>
      <p:bldP spid="223307" grpId="0" animBg="1"/>
      <p:bldP spid="223315" grpId="0" animBg="1"/>
      <p:bldP spid="223319" grpId="0" animBg="1"/>
      <p:bldP spid="2233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8401-B24C-4A4B-97F1-5E6C8D83869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History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Static setting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O(n) construction time, provided elements already sorted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Randomized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Random priority values – treaps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O(log n) expected height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O(log n) expected update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Non-uniform probability distributions yield O(√n) or even O(n) height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Dynamic and deterministic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mbria Math" pitchFamily="18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5A79-184A-471D-A778-7CCA46191D14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Our result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Dynamic Cartesian tree</a:t>
            </a:r>
          </a:p>
          <a:p>
            <a:pPr lvl="1"/>
            <a:r>
              <a:rPr lang="en-US" dirty="0">
                <a:latin typeface="Cambria Math" pitchFamily="18" charset="0"/>
              </a:rPr>
              <a:t>Supports insertion</a:t>
            </a:r>
          </a:p>
          <a:p>
            <a:pPr lvl="1"/>
            <a:r>
              <a:rPr lang="en-US" dirty="0">
                <a:latin typeface="Cambria Math" pitchFamily="18" charset="0"/>
              </a:rPr>
              <a:t>Supports weak deletion</a:t>
            </a:r>
          </a:p>
          <a:p>
            <a:pPr lvl="1"/>
            <a:r>
              <a:rPr lang="en-US" dirty="0">
                <a:latin typeface="Cambria Math" pitchFamily="18" charset="0"/>
              </a:rPr>
              <a:t>Maintains actual tree structure between each operation</a:t>
            </a:r>
          </a:p>
          <a:p>
            <a:pPr lvl="1"/>
            <a:r>
              <a:rPr lang="en-US" dirty="0">
                <a:latin typeface="Cambria Math" pitchFamily="18" charset="0"/>
              </a:rPr>
              <a:t>O(log n) amortized time per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C40-9B9B-4A63-9519-9357A6A898B9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Solution outline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Combinatorial analysis </a:t>
            </a:r>
          </a:p>
          <a:p>
            <a:pPr lvl="1"/>
            <a:r>
              <a:rPr lang="en-US" dirty="0">
                <a:latin typeface="Cambria Math" pitchFamily="18" charset="0"/>
              </a:rPr>
              <a:t>How many tree elements change due to n insertions?</a:t>
            </a:r>
          </a:p>
          <a:p>
            <a:pPr lvl="1"/>
            <a:r>
              <a:rPr lang="en-US" dirty="0">
                <a:latin typeface="Cambria Math" pitchFamily="18" charset="0"/>
              </a:rPr>
              <a:t>Notion of entropy is exploited</a:t>
            </a:r>
          </a:p>
          <a:p>
            <a:r>
              <a:rPr lang="en-US" dirty="0">
                <a:latin typeface="Cambria Math" pitchFamily="18" charset="0"/>
              </a:rPr>
              <a:t>Auxiliary structure for accessing tree</a:t>
            </a:r>
          </a:p>
          <a:p>
            <a:pPr lvl="1"/>
            <a:r>
              <a:rPr lang="en-US" dirty="0">
                <a:latin typeface="Cambria Math" pitchFamily="18" charset="0"/>
              </a:rPr>
              <a:t>Needed to quickly access tree elements which need to change</a:t>
            </a:r>
          </a:p>
          <a:p>
            <a:pPr lvl="1"/>
            <a:r>
              <a:rPr lang="en-US" dirty="0">
                <a:latin typeface="Cambria Math" pitchFamily="18" charset="0"/>
              </a:rPr>
              <a:t>Based on the interval tree</a:t>
            </a:r>
          </a:p>
          <a:p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4FB3-5F75-4391-BEF4-146EB8F30727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30139" name="Line 91"/>
          <p:cNvSpPr>
            <a:spLocks noChangeShapeType="1"/>
          </p:cNvSpPr>
          <p:nvPr/>
        </p:nvSpPr>
        <p:spPr bwMode="auto">
          <a:xfrm flipH="1">
            <a:off x="3814763" y="3344863"/>
            <a:ext cx="1165225" cy="2381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40" name="Line 92"/>
          <p:cNvSpPr>
            <a:spLocks noChangeShapeType="1"/>
          </p:cNvSpPr>
          <p:nvPr/>
        </p:nvSpPr>
        <p:spPr bwMode="auto">
          <a:xfrm>
            <a:off x="4965700" y="3340100"/>
            <a:ext cx="903288" cy="9302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41" name="Line 93"/>
          <p:cNvSpPr>
            <a:spLocks noChangeShapeType="1"/>
          </p:cNvSpPr>
          <p:nvPr/>
        </p:nvSpPr>
        <p:spPr bwMode="auto">
          <a:xfrm flipH="1" flipV="1">
            <a:off x="3584575" y="3124200"/>
            <a:ext cx="1362075" cy="2333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36" name="Line 88"/>
          <p:cNvSpPr>
            <a:spLocks noChangeShapeType="1"/>
          </p:cNvSpPr>
          <p:nvPr/>
        </p:nvSpPr>
        <p:spPr bwMode="auto">
          <a:xfrm>
            <a:off x="4044950" y="4044950"/>
            <a:ext cx="222250" cy="914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37" name="Line 89"/>
          <p:cNvSpPr>
            <a:spLocks noChangeShapeType="1"/>
          </p:cNvSpPr>
          <p:nvPr/>
        </p:nvSpPr>
        <p:spPr bwMode="auto">
          <a:xfrm>
            <a:off x="4267200" y="4968875"/>
            <a:ext cx="461963" cy="9048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38" name="Line 90"/>
          <p:cNvSpPr>
            <a:spLocks noChangeShapeType="1"/>
          </p:cNvSpPr>
          <p:nvPr/>
        </p:nvSpPr>
        <p:spPr bwMode="auto">
          <a:xfrm flipH="1">
            <a:off x="5181600" y="4729163"/>
            <a:ext cx="471488" cy="6921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28" name="Line 80"/>
          <p:cNvSpPr>
            <a:spLocks noChangeShapeType="1"/>
          </p:cNvSpPr>
          <p:nvPr/>
        </p:nvSpPr>
        <p:spPr bwMode="auto">
          <a:xfrm flipH="1">
            <a:off x="2066925" y="3357563"/>
            <a:ext cx="5659438" cy="0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29" name="Line 81"/>
          <p:cNvSpPr>
            <a:spLocks noChangeShapeType="1"/>
          </p:cNvSpPr>
          <p:nvPr/>
        </p:nvSpPr>
        <p:spPr bwMode="auto">
          <a:xfrm flipH="1" flipV="1">
            <a:off x="4976813" y="3357563"/>
            <a:ext cx="14287" cy="3195637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4032250" y="4041775"/>
            <a:ext cx="18351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1" name="Line 3"/>
          <p:cNvSpPr>
            <a:spLocks noChangeShapeType="1"/>
          </p:cNvSpPr>
          <p:nvPr/>
        </p:nvSpPr>
        <p:spPr bwMode="auto">
          <a:xfrm flipH="1">
            <a:off x="5651500" y="4257675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 flipH="1">
            <a:off x="4284663" y="4724400"/>
            <a:ext cx="136683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4248150" y="4941888"/>
            <a:ext cx="9366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5184775" y="5408613"/>
            <a:ext cx="25082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4716463" y="5408613"/>
            <a:ext cx="468312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4500563" y="5876925"/>
            <a:ext cx="2159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3816350" y="36083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3600450" y="3141663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3348038" y="2673350"/>
            <a:ext cx="252412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 flipH="1">
            <a:off x="3132138" y="2673350"/>
            <a:ext cx="2159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H="1">
            <a:off x="2663825" y="2457450"/>
            <a:ext cx="21590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2879725" y="2457450"/>
            <a:ext cx="4683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flipV="1">
            <a:off x="2879725" y="2205038"/>
            <a:ext cx="3240088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H="1" flipV="1">
            <a:off x="6804025" y="1989138"/>
            <a:ext cx="215900" cy="320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6551613" y="19891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2209800" y="1527175"/>
            <a:ext cx="230188" cy="461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75" name="Line 27"/>
          <p:cNvSpPr>
            <a:spLocks noChangeShapeType="1"/>
          </p:cNvSpPr>
          <p:nvPr/>
        </p:nvSpPr>
        <p:spPr bwMode="auto">
          <a:xfrm flipH="1">
            <a:off x="6084888" y="1773238"/>
            <a:ext cx="25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78" name="Line 30"/>
          <p:cNvSpPr>
            <a:spLocks noChangeShapeType="1"/>
          </p:cNvSpPr>
          <p:nvPr/>
        </p:nvSpPr>
        <p:spPr bwMode="auto">
          <a:xfrm>
            <a:off x="6335713" y="1773238"/>
            <a:ext cx="4683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79" name="Line 31"/>
          <p:cNvSpPr>
            <a:spLocks noChangeShapeType="1"/>
          </p:cNvSpPr>
          <p:nvPr/>
        </p:nvSpPr>
        <p:spPr bwMode="auto">
          <a:xfrm flipH="1" flipV="1">
            <a:off x="2439988" y="1527175"/>
            <a:ext cx="39179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80" name="Oval 32"/>
          <p:cNvSpPr>
            <a:spLocks noChangeArrowheads="1"/>
          </p:cNvSpPr>
          <p:nvPr/>
        </p:nvSpPr>
        <p:spPr bwMode="auto">
          <a:xfrm>
            <a:off x="2157413" y="6049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8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Insertion</a:t>
            </a:r>
          </a:p>
        </p:txBody>
      </p:sp>
      <p:sp>
        <p:nvSpPr>
          <p:cNvPr id="130084" name="Oval 36"/>
          <p:cNvSpPr>
            <a:spLocks noChangeArrowheads="1"/>
          </p:cNvSpPr>
          <p:nvPr/>
        </p:nvSpPr>
        <p:spPr bwMode="auto">
          <a:xfrm>
            <a:off x="2386013" y="1477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30085" name="Oval 37"/>
          <p:cNvSpPr>
            <a:spLocks noChangeArrowheads="1"/>
          </p:cNvSpPr>
          <p:nvPr/>
        </p:nvSpPr>
        <p:spPr bwMode="auto">
          <a:xfrm>
            <a:off x="2614613" y="4449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86" name="Oval 38"/>
          <p:cNvSpPr>
            <a:spLocks noChangeArrowheads="1"/>
          </p:cNvSpPr>
          <p:nvPr/>
        </p:nvSpPr>
        <p:spPr bwMode="auto">
          <a:xfrm>
            <a:off x="2843213" y="2392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87" name="Oval 39"/>
          <p:cNvSpPr>
            <a:spLocks noChangeArrowheads="1"/>
          </p:cNvSpPr>
          <p:nvPr/>
        </p:nvSpPr>
        <p:spPr bwMode="auto">
          <a:xfrm>
            <a:off x="3071813" y="376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88" name="Oval 40"/>
          <p:cNvSpPr>
            <a:spLocks noChangeArrowheads="1"/>
          </p:cNvSpPr>
          <p:nvPr/>
        </p:nvSpPr>
        <p:spPr bwMode="auto">
          <a:xfrm>
            <a:off x="3300413" y="2620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3" name="Oval 45"/>
          <p:cNvSpPr>
            <a:spLocks noChangeArrowheads="1"/>
          </p:cNvSpPr>
          <p:nvPr/>
        </p:nvSpPr>
        <p:spPr bwMode="auto">
          <a:xfrm>
            <a:off x="4443413" y="6278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6" name="Oval 48"/>
          <p:cNvSpPr>
            <a:spLocks noChangeArrowheads="1"/>
          </p:cNvSpPr>
          <p:nvPr/>
        </p:nvSpPr>
        <p:spPr bwMode="auto">
          <a:xfrm>
            <a:off x="5357813" y="5592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9" name="Oval 51"/>
          <p:cNvSpPr>
            <a:spLocks noChangeArrowheads="1"/>
          </p:cNvSpPr>
          <p:nvPr/>
        </p:nvSpPr>
        <p:spPr bwMode="auto">
          <a:xfrm>
            <a:off x="6043613" y="2163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00" name="Oval 52"/>
          <p:cNvSpPr>
            <a:spLocks noChangeArrowheads="1"/>
          </p:cNvSpPr>
          <p:nvPr/>
        </p:nvSpPr>
        <p:spPr bwMode="auto">
          <a:xfrm>
            <a:off x="6272213" y="170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01" name="Oval 53"/>
          <p:cNvSpPr>
            <a:spLocks noChangeArrowheads="1"/>
          </p:cNvSpPr>
          <p:nvPr/>
        </p:nvSpPr>
        <p:spPr bwMode="auto">
          <a:xfrm>
            <a:off x="6500813" y="2849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02" name="Oval 54"/>
          <p:cNvSpPr>
            <a:spLocks noChangeArrowheads="1"/>
          </p:cNvSpPr>
          <p:nvPr/>
        </p:nvSpPr>
        <p:spPr bwMode="auto">
          <a:xfrm>
            <a:off x="6729413" y="1935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03" name="Oval 55"/>
          <p:cNvSpPr>
            <a:spLocks noChangeArrowheads="1"/>
          </p:cNvSpPr>
          <p:nvPr/>
        </p:nvSpPr>
        <p:spPr bwMode="auto">
          <a:xfrm>
            <a:off x="6958013" y="5135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04" name="Text Box 56"/>
          <p:cNvSpPr txBox="1">
            <a:spLocks noChangeArrowheads="1"/>
          </p:cNvSpPr>
          <p:nvPr/>
        </p:nvSpPr>
        <p:spPr bwMode="auto">
          <a:xfrm>
            <a:off x="2525713" y="1435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〈2, 22〉</a:t>
            </a:r>
          </a:p>
        </p:txBody>
      </p:sp>
      <p:sp>
        <p:nvSpPr>
          <p:cNvPr id="130105" name="Text Box 57"/>
          <p:cNvSpPr txBox="1">
            <a:spLocks noChangeArrowheads="1"/>
          </p:cNvSpPr>
          <p:nvPr/>
        </p:nvSpPr>
        <p:spPr bwMode="auto">
          <a:xfrm>
            <a:off x="6869113" y="1892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〈21, 20〉</a:t>
            </a:r>
          </a:p>
        </p:txBody>
      </p:sp>
      <p:sp>
        <p:nvSpPr>
          <p:cNvPr id="130106" name="Text Box 58"/>
          <p:cNvSpPr txBox="1">
            <a:spLocks noChangeArrowheads="1"/>
          </p:cNvSpPr>
          <p:nvPr/>
        </p:nvSpPr>
        <p:spPr bwMode="auto">
          <a:xfrm>
            <a:off x="6183313" y="2120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〈18, 19〉</a:t>
            </a:r>
          </a:p>
        </p:txBody>
      </p:sp>
      <p:sp>
        <p:nvSpPr>
          <p:cNvPr id="130107" name="Text Box 59"/>
          <p:cNvSpPr txBox="1">
            <a:spLocks noChangeArrowheads="1"/>
          </p:cNvSpPr>
          <p:nvPr/>
        </p:nvSpPr>
        <p:spPr bwMode="auto">
          <a:xfrm>
            <a:off x="3440113" y="2578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〈6, 17〉</a:t>
            </a:r>
          </a:p>
        </p:txBody>
      </p:sp>
      <p:sp>
        <p:nvSpPr>
          <p:cNvPr id="130108" name="Text Box 60"/>
          <p:cNvSpPr txBox="1">
            <a:spLocks noChangeArrowheads="1"/>
          </p:cNvSpPr>
          <p:nvPr/>
        </p:nvSpPr>
        <p:spPr bwMode="auto">
          <a:xfrm>
            <a:off x="6640513" y="2806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〈20, 16〉</a:t>
            </a:r>
          </a:p>
        </p:txBody>
      </p:sp>
      <p:sp>
        <p:nvSpPr>
          <p:cNvPr id="130109" name="Text Box 61"/>
          <p:cNvSpPr txBox="1">
            <a:spLocks noChangeArrowheads="1"/>
          </p:cNvSpPr>
          <p:nvPr/>
        </p:nvSpPr>
        <p:spPr bwMode="auto">
          <a:xfrm>
            <a:off x="3668713" y="3035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〈7, 15〉</a:t>
            </a:r>
          </a:p>
        </p:txBody>
      </p:sp>
      <p:sp>
        <p:nvSpPr>
          <p:cNvPr id="130110" name="Text Box 62"/>
          <p:cNvSpPr txBox="1">
            <a:spLocks noChangeArrowheads="1"/>
          </p:cNvSpPr>
          <p:nvPr/>
        </p:nvSpPr>
        <p:spPr bwMode="auto">
          <a:xfrm>
            <a:off x="3897313" y="3492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〈8, 13〉</a:t>
            </a:r>
          </a:p>
        </p:txBody>
      </p:sp>
      <p:sp>
        <p:nvSpPr>
          <p:cNvPr id="130111" name="Text Box 63"/>
          <p:cNvSpPr txBox="1">
            <a:spLocks noChangeArrowheads="1"/>
          </p:cNvSpPr>
          <p:nvPr/>
        </p:nvSpPr>
        <p:spPr bwMode="auto">
          <a:xfrm>
            <a:off x="3211513" y="3721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〈5, 12〉</a:t>
            </a:r>
          </a:p>
        </p:txBody>
      </p:sp>
      <p:sp>
        <p:nvSpPr>
          <p:cNvPr id="130112" name="Text Box 64"/>
          <p:cNvSpPr txBox="1">
            <a:spLocks noChangeArrowheads="1"/>
          </p:cNvSpPr>
          <p:nvPr/>
        </p:nvSpPr>
        <p:spPr bwMode="auto">
          <a:xfrm>
            <a:off x="4125913" y="3949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〈9, 11〉</a:t>
            </a:r>
          </a:p>
        </p:txBody>
      </p:sp>
      <p:sp>
        <p:nvSpPr>
          <p:cNvPr id="130113" name="Text Box 65"/>
          <p:cNvSpPr txBox="1">
            <a:spLocks noChangeArrowheads="1"/>
          </p:cNvSpPr>
          <p:nvPr/>
        </p:nvSpPr>
        <p:spPr bwMode="auto">
          <a:xfrm>
            <a:off x="5954713" y="4178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〈17, 10〉</a:t>
            </a:r>
          </a:p>
        </p:txBody>
      </p:sp>
      <p:sp>
        <p:nvSpPr>
          <p:cNvPr id="130114" name="Text Box 66"/>
          <p:cNvSpPr txBox="1">
            <a:spLocks noChangeArrowheads="1"/>
          </p:cNvSpPr>
          <p:nvPr/>
        </p:nvSpPr>
        <p:spPr bwMode="auto">
          <a:xfrm>
            <a:off x="2754313" y="4406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〈3, 9〉</a:t>
            </a:r>
          </a:p>
        </p:txBody>
      </p:sp>
      <p:sp>
        <p:nvSpPr>
          <p:cNvPr id="130115" name="Text Box 67"/>
          <p:cNvSpPr txBox="1">
            <a:spLocks noChangeArrowheads="1"/>
          </p:cNvSpPr>
          <p:nvPr/>
        </p:nvSpPr>
        <p:spPr bwMode="auto">
          <a:xfrm>
            <a:off x="5726113" y="4635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〈16, 8〉</a:t>
            </a:r>
          </a:p>
        </p:txBody>
      </p:sp>
      <p:sp>
        <p:nvSpPr>
          <p:cNvPr id="130116" name="Text Box 68"/>
          <p:cNvSpPr txBox="1">
            <a:spLocks noChangeArrowheads="1"/>
          </p:cNvSpPr>
          <p:nvPr/>
        </p:nvSpPr>
        <p:spPr bwMode="auto">
          <a:xfrm>
            <a:off x="4354513" y="4864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〈10, 7〉</a:t>
            </a:r>
          </a:p>
        </p:txBody>
      </p:sp>
      <p:sp>
        <p:nvSpPr>
          <p:cNvPr id="130117" name="Text Box 69"/>
          <p:cNvSpPr txBox="1">
            <a:spLocks noChangeArrowheads="1"/>
          </p:cNvSpPr>
          <p:nvPr/>
        </p:nvSpPr>
        <p:spPr bwMode="auto">
          <a:xfrm>
            <a:off x="7097713" y="5092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〈22, 6〉</a:t>
            </a:r>
          </a:p>
        </p:txBody>
      </p:sp>
      <p:sp>
        <p:nvSpPr>
          <p:cNvPr id="130118" name="Text Box 70"/>
          <p:cNvSpPr txBox="1">
            <a:spLocks noChangeArrowheads="1"/>
          </p:cNvSpPr>
          <p:nvPr/>
        </p:nvSpPr>
        <p:spPr bwMode="auto">
          <a:xfrm>
            <a:off x="5497513" y="55499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〈15, 4〉</a:t>
            </a:r>
          </a:p>
        </p:txBody>
      </p:sp>
      <p:sp>
        <p:nvSpPr>
          <p:cNvPr id="130119" name="Text Box 71"/>
          <p:cNvSpPr txBox="1">
            <a:spLocks noChangeArrowheads="1"/>
          </p:cNvSpPr>
          <p:nvPr/>
        </p:nvSpPr>
        <p:spPr bwMode="auto">
          <a:xfrm>
            <a:off x="4811713" y="5778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〈12, 3〉</a:t>
            </a:r>
          </a:p>
        </p:txBody>
      </p:sp>
      <p:sp>
        <p:nvSpPr>
          <p:cNvPr id="130120" name="Text Box 72"/>
          <p:cNvSpPr txBox="1">
            <a:spLocks noChangeArrowheads="1"/>
          </p:cNvSpPr>
          <p:nvPr/>
        </p:nvSpPr>
        <p:spPr bwMode="auto">
          <a:xfrm>
            <a:off x="2297113" y="6007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〈1, 2〉</a:t>
            </a:r>
          </a:p>
        </p:txBody>
      </p:sp>
      <p:sp>
        <p:nvSpPr>
          <p:cNvPr id="130121" name="Text Box 73"/>
          <p:cNvSpPr txBox="1">
            <a:spLocks noChangeArrowheads="1"/>
          </p:cNvSpPr>
          <p:nvPr/>
        </p:nvSpPr>
        <p:spPr bwMode="auto">
          <a:xfrm>
            <a:off x="4583113" y="6235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〈11, 1〉</a:t>
            </a:r>
          </a:p>
        </p:txBody>
      </p:sp>
      <p:sp>
        <p:nvSpPr>
          <p:cNvPr id="130122" name="Text Box 74"/>
          <p:cNvSpPr txBox="1">
            <a:spLocks noChangeArrowheads="1"/>
          </p:cNvSpPr>
          <p:nvPr/>
        </p:nvSpPr>
        <p:spPr bwMode="auto">
          <a:xfrm>
            <a:off x="6411913" y="16637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〈19, 21〉</a:t>
            </a:r>
          </a:p>
        </p:txBody>
      </p:sp>
      <p:sp>
        <p:nvSpPr>
          <p:cNvPr id="130123" name="Text Box 75"/>
          <p:cNvSpPr txBox="1">
            <a:spLocks noChangeArrowheads="1"/>
          </p:cNvSpPr>
          <p:nvPr/>
        </p:nvSpPr>
        <p:spPr bwMode="auto">
          <a:xfrm>
            <a:off x="2982913" y="23495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〈4, 18〉</a:t>
            </a:r>
          </a:p>
        </p:txBody>
      </p:sp>
      <p:sp>
        <p:nvSpPr>
          <p:cNvPr id="130124" name="Text Box 76"/>
          <p:cNvSpPr txBox="1">
            <a:spLocks noChangeArrowheads="1"/>
          </p:cNvSpPr>
          <p:nvPr/>
        </p:nvSpPr>
        <p:spPr bwMode="auto">
          <a:xfrm>
            <a:off x="5268913" y="53213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〈14, 5〉</a:t>
            </a:r>
          </a:p>
        </p:txBody>
      </p:sp>
      <p:sp>
        <p:nvSpPr>
          <p:cNvPr id="130125" name="Oval 77"/>
          <p:cNvSpPr>
            <a:spLocks noChangeArrowheads="1"/>
          </p:cNvSpPr>
          <p:nvPr/>
        </p:nvSpPr>
        <p:spPr bwMode="auto">
          <a:xfrm>
            <a:off x="4914900" y="3314700"/>
            <a:ext cx="114300" cy="1143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27" name="Text Box 79"/>
          <p:cNvSpPr txBox="1">
            <a:spLocks noChangeArrowheads="1"/>
          </p:cNvSpPr>
          <p:nvPr/>
        </p:nvSpPr>
        <p:spPr bwMode="auto">
          <a:xfrm>
            <a:off x="5040313" y="326072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b="1" dirty="0">
                <a:solidFill>
                  <a:schemeClr val="hlink"/>
                </a:solidFill>
                <a:latin typeface="Cambria Math" pitchFamily="18" charset="0"/>
              </a:rPr>
              <a:t>〈13, 14〉</a:t>
            </a:r>
          </a:p>
        </p:txBody>
      </p:sp>
      <p:sp>
        <p:nvSpPr>
          <p:cNvPr id="130130" name="Line 82"/>
          <p:cNvSpPr>
            <a:spLocks noChangeShapeType="1"/>
          </p:cNvSpPr>
          <p:nvPr/>
        </p:nvSpPr>
        <p:spPr bwMode="auto">
          <a:xfrm>
            <a:off x="3595688" y="3127375"/>
            <a:ext cx="215900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89" name="Oval 41"/>
          <p:cNvSpPr>
            <a:spLocks noChangeArrowheads="1"/>
          </p:cNvSpPr>
          <p:nvPr/>
        </p:nvSpPr>
        <p:spPr bwMode="auto">
          <a:xfrm>
            <a:off x="3529013" y="3078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0" name="Oval 42"/>
          <p:cNvSpPr>
            <a:spLocks noChangeArrowheads="1"/>
          </p:cNvSpPr>
          <p:nvPr/>
        </p:nvSpPr>
        <p:spPr bwMode="auto">
          <a:xfrm>
            <a:off x="3757613" y="3535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131" name="Line 83"/>
          <p:cNvSpPr>
            <a:spLocks noChangeShapeType="1"/>
          </p:cNvSpPr>
          <p:nvPr/>
        </p:nvSpPr>
        <p:spPr bwMode="auto">
          <a:xfrm>
            <a:off x="4035425" y="4037013"/>
            <a:ext cx="183515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32" name="Line 84"/>
          <p:cNvSpPr>
            <a:spLocks noChangeShapeType="1"/>
          </p:cNvSpPr>
          <p:nvPr/>
        </p:nvSpPr>
        <p:spPr bwMode="auto">
          <a:xfrm flipH="1">
            <a:off x="4287838" y="4719638"/>
            <a:ext cx="1366837" cy="252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33" name="Line 85"/>
          <p:cNvSpPr>
            <a:spLocks noChangeShapeType="1"/>
          </p:cNvSpPr>
          <p:nvPr/>
        </p:nvSpPr>
        <p:spPr bwMode="auto">
          <a:xfrm>
            <a:off x="4251325" y="4937125"/>
            <a:ext cx="936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134" name="Line 86"/>
          <p:cNvSpPr>
            <a:spLocks noChangeShapeType="1"/>
          </p:cNvSpPr>
          <p:nvPr/>
        </p:nvSpPr>
        <p:spPr bwMode="auto">
          <a:xfrm flipH="1">
            <a:off x="4719638" y="5403850"/>
            <a:ext cx="468312" cy="468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0098" name="Oval 50"/>
          <p:cNvSpPr>
            <a:spLocks noChangeArrowheads="1"/>
          </p:cNvSpPr>
          <p:nvPr/>
        </p:nvSpPr>
        <p:spPr bwMode="auto">
          <a:xfrm>
            <a:off x="5815013" y="4221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1" name="Oval 43"/>
          <p:cNvSpPr>
            <a:spLocks noChangeArrowheads="1"/>
          </p:cNvSpPr>
          <p:nvPr/>
        </p:nvSpPr>
        <p:spPr bwMode="auto">
          <a:xfrm>
            <a:off x="3986213" y="3992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7" name="Oval 49"/>
          <p:cNvSpPr>
            <a:spLocks noChangeArrowheads="1"/>
          </p:cNvSpPr>
          <p:nvPr/>
        </p:nvSpPr>
        <p:spPr bwMode="auto">
          <a:xfrm>
            <a:off x="5586413" y="4678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2" name="Oval 44"/>
          <p:cNvSpPr>
            <a:spLocks noChangeArrowheads="1"/>
          </p:cNvSpPr>
          <p:nvPr/>
        </p:nvSpPr>
        <p:spPr bwMode="auto">
          <a:xfrm>
            <a:off x="4214813" y="4906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5" name="Oval 47"/>
          <p:cNvSpPr>
            <a:spLocks noChangeArrowheads="1"/>
          </p:cNvSpPr>
          <p:nvPr/>
        </p:nvSpPr>
        <p:spPr bwMode="auto">
          <a:xfrm>
            <a:off x="5129213" y="5364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30094" name="Oval 46"/>
          <p:cNvSpPr>
            <a:spLocks noChangeArrowheads="1"/>
          </p:cNvSpPr>
          <p:nvPr/>
        </p:nvSpPr>
        <p:spPr bwMode="auto">
          <a:xfrm>
            <a:off x="4672013" y="5821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39" grpId="0" animBg="1"/>
      <p:bldP spid="130140" grpId="0" animBg="1"/>
      <p:bldP spid="130141" grpId="0" animBg="1"/>
      <p:bldP spid="130136" grpId="0" animBg="1"/>
      <p:bldP spid="130137" grpId="0" animBg="1"/>
      <p:bldP spid="130138" grpId="0" animBg="1"/>
      <p:bldP spid="130128" grpId="0" animBg="1"/>
      <p:bldP spid="130129" grpId="0" animBg="1"/>
      <p:bldP spid="130050" grpId="0" animBg="1"/>
      <p:bldP spid="130052" grpId="0" animBg="1"/>
      <p:bldP spid="130053" grpId="0" animBg="1"/>
      <p:bldP spid="130055" grpId="0" animBg="1"/>
      <p:bldP spid="130058" grpId="0" animBg="1"/>
      <p:bldP spid="130125" grpId="0" animBg="1"/>
      <p:bldP spid="130127" grpId="0"/>
      <p:bldP spid="130130" grpId="0" animBg="1"/>
      <p:bldP spid="130130" grpId="1" animBg="1"/>
      <p:bldP spid="130089" grpId="0" animBg="1"/>
      <p:bldP spid="130131" grpId="0" animBg="1"/>
      <p:bldP spid="130131" grpId="1" animBg="1"/>
      <p:bldP spid="130132" grpId="0" animBg="1"/>
      <p:bldP spid="130132" grpId="1" animBg="1"/>
      <p:bldP spid="130133" grpId="0" animBg="1"/>
      <p:bldP spid="130133" grpId="1" animBg="1"/>
      <p:bldP spid="130134" grpId="0" animBg="1"/>
      <p:bldP spid="1301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Output-sensitive</a:t>
            </a:r>
          </a:p>
          <a:p>
            <a:pPr lvl="1"/>
            <a:r>
              <a:rPr lang="en-US" dirty="0" smtClean="0"/>
              <a:t>l – size of output set</a:t>
            </a:r>
          </a:p>
          <a:p>
            <a:pPr lvl="1"/>
            <a:r>
              <a:rPr lang="en-US" dirty="0" smtClean="0"/>
              <a:t>Query time: O(s(n) + l)</a:t>
            </a:r>
          </a:p>
          <a:p>
            <a:pPr lvl="1"/>
            <a:r>
              <a:rPr lang="en-US" dirty="0" smtClean="0"/>
              <a:t>s(n) = o(n)</a:t>
            </a:r>
          </a:p>
          <a:p>
            <a:r>
              <a:rPr lang="en-US" dirty="0" smtClean="0"/>
              <a:t>Rank-sensitive</a:t>
            </a:r>
          </a:p>
          <a:p>
            <a:pPr lvl="1"/>
            <a:r>
              <a:rPr lang="en-US" dirty="0" smtClean="0"/>
              <a:t>k – runtime parameter</a:t>
            </a:r>
          </a:p>
          <a:p>
            <a:pPr lvl="1"/>
            <a:r>
              <a:rPr lang="en-US" dirty="0" smtClean="0"/>
              <a:t>Query time: O(s(n) + k)</a:t>
            </a:r>
          </a:p>
          <a:p>
            <a:pPr lvl="1"/>
            <a:r>
              <a:rPr lang="en-US" dirty="0" smtClean="0"/>
              <a:t>k </a:t>
            </a:r>
            <a:r>
              <a:rPr lang="en-US" dirty="0" smtClean="0">
                <a:sym typeface="Mathematica1"/>
              </a:rPr>
              <a:t> </a:t>
            </a:r>
            <a:r>
              <a:rPr lang="en-US" dirty="0" smtClean="0"/>
              <a:t>l</a:t>
            </a:r>
          </a:p>
          <a:p>
            <a:pPr lvl="1"/>
            <a:r>
              <a:rPr lang="en-US" dirty="0" smtClean="0"/>
              <a:t>Results in rank order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C19E-B892-4E48-83BA-706A8C02A1E3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46567" name="Line 135"/>
          <p:cNvSpPr>
            <a:spLocks noChangeShapeType="1"/>
          </p:cNvSpPr>
          <p:nvPr/>
        </p:nvSpPr>
        <p:spPr bwMode="auto">
          <a:xfrm flipH="1">
            <a:off x="2592388" y="1952625"/>
            <a:ext cx="21240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68" name="Line 136"/>
          <p:cNvSpPr>
            <a:spLocks noChangeShapeType="1"/>
          </p:cNvSpPr>
          <p:nvPr/>
        </p:nvSpPr>
        <p:spPr bwMode="auto">
          <a:xfrm>
            <a:off x="4716463" y="1952625"/>
            <a:ext cx="205105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69" name="Line 137"/>
          <p:cNvSpPr>
            <a:spLocks noChangeShapeType="1"/>
          </p:cNvSpPr>
          <p:nvPr/>
        </p:nvSpPr>
        <p:spPr bwMode="auto">
          <a:xfrm>
            <a:off x="2627313" y="22050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0" name="Line 138"/>
          <p:cNvSpPr>
            <a:spLocks noChangeShapeType="1"/>
          </p:cNvSpPr>
          <p:nvPr/>
        </p:nvSpPr>
        <p:spPr bwMode="auto">
          <a:xfrm>
            <a:off x="2879725" y="267335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1" name="Line 139"/>
          <p:cNvSpPr>
            <a:spLocks noChangeShapeType="1"/>
          </p:cNvSpPr>
          <p:nvPr/>
        </p:nvSpPr>
        <p:spPr bwMode="auto">
          <a:xfrm>
            <a:off x="3132138" y="31416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2" name="Line 140"/>
          <p:cNvSpPr>
            <a:spLocks noChangeShapeType="1"/>
          </p:cNvSpPr>
          <p:nvPr/>
        </p:nvSpPr>
        <p:spPr bwMode="auto">
          <a:xfrm>
            <a:off x="3384550" y="360838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3" name="Line 141"/>
          <p:cNvSpPr>
            <a:spLocks noChangeShapeType="1"/>
          </p:cNvSpPr>
          <p:nvPr/>
        </p:nvSpPr>
        <p:spPr bwMode="auto">
          <a:xfrm>
            <a:off x="3598863" y="404018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4" name="Line 142"/>
          <p:cNvSpPr>
            <a:spLocks noChangeShapeType="1"/>
          </p:cNvSpPr>
          <p:nvPr/>
        </p:nvSpPr>
        <p:spPr bwMode="auto">
          <a:xfrm>
            <a:off x="3851275" y="450850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5" name="Line 143"/>
          <p:cNvSpPr>
            <a:spLocks noChangeShapeType="1"/>
          </p:cNvSpPr>
          <p:nvPr/>
        </p:nvSpPr>
        <p:spPr bwMode="auto">
          <a:xfrm>
            <a:off x="4103688" y="49768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7" name="Line 145"/>
          <p:cNvSpPr>
            <a:spLocks noChangeShapeType="1"/>
          </p:cNvSpPr>
          <p:nvPr/>
        </p:nvSpPr>
        <p:spPr bwMode="auto">
          <a:xfrm flipV="1">
            <a:off x="5003800" y="5265738"/>
            <a:ext cx="252413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8" name="Line 146"/>
          <p:cNvSpPr>
            <a:spLocks noChangeShapeType="1"/>
          </p:cNvSpPr>
          <p:nvPr/>
        </p:nvSpPr>
        <p:spPr bwMode="auto">
          <a:xfrm flipV="1">
            <a:off x="5256213" y="47609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79" name="Line 147"/>
          <p:cNvSpPr>
            <a:spLocks noChangeShapeType="1"/>
          </p:cNvSpPr>
          <p:nvPr/>
        </p:nvSpPr>
        <p:spPr bwMode="auto">
          <a:xfrm flipV="1">
            <a:off x="5543550" y="4365625"/>
            <a:ext cx="252413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80" name="Line 148"/>
          <p:cNvSpPr>
            <a:spLocks noChangeShapeType="1"/>
          </p:cNvSpPr>
          <p:nvPr/>
        </p:nvSpPr>
        <p:spPr bwMode="auto">
          <a:xfrm flipV="1">
            <a:off x="5759450" y="3860800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81" name="Line 149"/>
          <p:cNvSpPr>
            <a:spLocks noChangeShapeType="1"/>
          </p:cNvSpPr>
          <p:nvPr/>
        </p:nvSpPr>
        <p:spPr bwMode="auto">
          <a:xfrm flipV="1">
            <a:off x="6048375" y="3392488"/>
            <a:ext cx="25241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82" name="Line 150"/>
          <p:cNvSpPr>
            <a:spLocks noChangeShapeType="1"/>
          </p:cNvSpPr>
          <p:nvPr/>
        </p:nvSpPr>
        <p:spPr bwMode="auto">
          <a:xfrm flipV="1">
            <a:off x="6300788" y="2924175"/>
            <a:ext cx="2540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83" name="Line 151"/>
          <p:cNvSpPr>
            <a:spLocks noChangeShapeType="1"/>
          </p:cNvSpPr>
          <p:nvPr/>
        </p:nvSpPr>
        <p:spPr bwMode="auto">
          <a:xfrm flipV="1">
            <a:off x="6551613" y="249237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49" name="Line 117"/>
          <p:cNvSpPr>
            <a:spLocks noChangeShapeType="1"/>
          </p:cNvSpPr>
          <p:nvPr/>
        </p:nvSpPr>
        <p:spPr bwMode="auto">
          <a:xfrm>
            <a:off x="2592388" y="2205038"/>
            <a:ext cx="41751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0" name="Line 118"/>
          <p:cNvSpPr>
            <a:spLocks noChangeShapeType="1"/>
          </p:cNvSpPr>
          <p:nvPr/>
        </p:nvSpPr>
        <p:spPr bwMode="auto">
          <a:xfrm flipH="1">
            <a:off x="2843213" y="2492375"/>
            <a:ext cx="39243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1" name="Line 119"/>
          <p:cNvSpPr>
            <a:spLocks noChangeShapeType="1"/>
          </p:cNvSpPr>
          <p:nvPr/>
        </p:nvSpPr>
        <p:spPr bwMode="auto">
          <a:xfrm>
            <a:off x="2843213" y="2636838"/>
            <a:ext cx="37084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2" name="Line 120"/>
          <p:cNvSpPr>
            <a:spLocks noChangeShapeType="1"/>
          </p:cNvSpPr>
          <p:nvPr/>
        </p:nvSpPr>
        <p:spPr bwMode="auto">
          <a:xfrm flipH="1">
            <a:off x="3095625" y="2960688"/>
            <a:ext cx="34559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3" name="Line 121"/>
          <p:cNvSpPr>
            <a:spLocks noChangeShapeType="1"/>
          </p:cNvSpPr>
          <p:nvPr/>
        </p:nvSpPr>
        <p:spPr bwMode="auto">
          <a:xfrm>
            <a:off x="3095625" y="3105150"/>
            <a:ext cx="31686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4" name="Line 122"/>
          <p:cNvSpPr>
            <a:spLocks noChangeShapeType="1"/>
          </p:cNvSpPr>
          <p:nvPr/>
        </p:nvSpPr>
        <p:spPr bwMode="auto">
          <a:xfrm flipH="1">
            <a:off x="3348038" y="3429000"/>
            <a:ext cx="295275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5" name="Line 123"/>
          <p:cNvSpPr>
            <a:spLocks noChangeShapeType="1"/>
          </p:cNvSpPr>
          <p:nvPr/>
        </p:nvSpPr>
        <p:spPr bwMode="auto">
          <a:xfrm>
            <a:off x="3348038" y="3573463"/>
            <a:ext cx="2700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6" name="Line 124"/>
          <p:cNvSpPr>
            <a:spLocks noChangeShapeType="1"/>
          </p:cNvSpPr>
          <p:nvPr/>
        </p:nvSpPr>
        <p:spPr bwMode="auto">
          <a:xfrm flipH="1">
            <a:off x="3600450" y="3860800"/>
            <a:ext cx="24479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7" name="Line 125"/>
          <p:cNvSpPr>
            <a:spLocks noChangeShapeType="1"/>
          </p:cNvSpPr>
          <p:nvPr/>
        </p:nvSpPr>
        <p:spPr bwMode="auto">
          <a:xfrm>
            <a:off x="3600450" y="4041775"/>
            <a:ext cx="21955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8" name="Line 126"/>
          <p:cNvSpPr>
            <a:spLocks noChangeShapeType="1"/>
          </p:cNvSpPr>
          <p:nvPr/>
        </p:nvSpPr>
        <p:spPr bwMode="auto">
          <a:xfrm flipH="1">
            <a:off x="3851275" y="4329113"/>
            <a:ext cx="19446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59" name="Line 127"/>
          <p:cNvSpPr>
            <a:spLocks noChangeShapeType="1"/>
          </p:cNvSpPr>
          <p:nvPr/>
        </p:nvSpPr>
        <p:spPr bwMode="auto">
          <a:xfrm>
            <a:off x="3816350" y="4473575"/>
            <a:ext cx="16922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60" name="Line 128"/>
          <p:cNvSpPr>
            <a:spLocks noChangeShapeType="1"/>
          </p:cNvSpPr>
          <p:nvPr/>
        </p:nvSpPr>
        <p:spPr bwMode="auto">
          <a:xfrm flipH="1">
            <a:off x="4103688" y="4760913"/>
            <a:ext cx="1439862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61" name="Line 129"/>
          <p:cNvSpPr>
            <a:spLocks noChangeShapeType="1"/>
          </p:cNvSpPr>
          <p:nvPr/>
        </p:nvSpPr>
        <p:spPr bwMode="auto">
          <a:xfrm>
            <a:off x="4067175" y="4976813"/>
            <a:ext cx="12255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62" name="Line 130"/>
          <p:cNvSpPr>
            <a:spLocks noChangeShapeType="1"/>
          </p:cNvSpPr>
          <p:nvPr/>
        </p:nvSpPr>
        <p:spPr bwMode="auto">
          <a:xfrm flipH="1">
            <a:off x="4319588" y="5265738"/>
            <a:ext cx="9731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563" name="Line 131"/>
          <p:cNvSpPr>
            <a:spLocks noChangeShapeType="1"/>
          </p:cNvSpPr>
          <p:nvPr/>
        </p:nvSpPr>
        <p:spPr bwMode="auto">
          <a:xfrm flipH="1" flipV="1">
            <a:off x="4319588" y="5408613"/>
            <a:ext cx="72072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646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Insertion – worst case</a:t>
            </a:r>
          </a:p>
        </p:txBody>
      </p:sp>
      <p:sp>
        <p:nvSpPr>
          <p:cNvPr id="146471" name="Oval 39"/>
          <p:cNvSpPr>
            <a:spLocks noChangeArrowheads="1"/>
          </p:cNvSpPr>
          <p:nvPr/>
        </p:nvSpPr>
        <p:spPr bwMode="auto">
          <a:xfrm>
            <a:off x="6481763" y="28908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472" name="Oval 40"/>
          <p:cNvSpPr>
            <a:spLocks noChangeArrowheads="1"/>
          </p:cNvSpPr>
          <p:nvPr/>
        </p:nvSpPr>
        <p:spPr bwMode="auto">
          <a:xfrm>
            <a:off x="6710363" y="24336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13" name="Oval 81"/>
          <p:cNvSpPr>
            <a:spLocks noChangeArrowheads="1"/>
          </p:cNvSpPr>
          <p:nvPr/>
        </p:nvSpPr>
        <p:spPr bwMode="auto">
          <a:xfrm>
            <a:off x="6229350" y="33591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15" name="Oval 83"/>
          <p:cNvSpPr>
            <a:spLocks noChangeArrowheads="1"/>
          </p:cNvSpPr>
          <p:nvPr/>
        </p:nvSpPr>
        <p:spPr bwMode="auto">
          <a:xfrm>
            <a:off x="5976938" y="38258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17" name="Oval 85"/>
          <p:cNvSpPr>
            <a:spLocks noChangeArrowheads="1"/>
          </p:cNvSpPr>
          <p:nvPr/>
        </p:nvSpPr>
        <p:spPr bwMode="auto">
          <a:xfrm>
            <a:off x="5724525" y="42941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19" name="Oval 87"/>
          <p:cNvSpPr>
            <a:spLocks noChangeArrowheads="1"/>
          </p:cNvSpPr>
          <p:nvPr/>
        </p:nvSpPr>
        <p:spPr bwMode="auto">
          <a:xfrm>
            <a:off x="5473700" y="47259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1" name="Oval 89"/>
          <p:cNvSpPr>
            <a:spLocks noChangeArrowheads="1"/>
          </p:cNvSpPr>
          <p:nvPr/>
        </p:nvSpPr>
        <p:spPr bwMode="auto">
          <a:xfrm>
            <a:off x="5221288" y="51943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3" name="Oval 91"/>
          <p:cNvSpPr>
            <a:spLocks noChangeArrowheads="1"/>
          </p:cNvSpPr>
          <p:nvPr/>
        </p:nvSpPr>
        <p:spPr bwMode="auto">
          <a:xfrm>
            <a:off x="4968875" y="56626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4" name="Oval 92"/>
          <p:cNvSpPr>
            <a:spLocks noChangeArrowheads="1"/>
          </p:cNvSpPr>
          <p:nvPr/>
        </p:nvSpPr>
        <p:spPr bwMode="auto">
          <a:xfrm flipH="1">
            <a:off x="2789238" y="2597150"/>
            <a:ext cx="112712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5" name="Oval 93"/>
          <p:cNvSpPr>
            <a:spLocks noChangeArrowheads="1"/>
          </p:cNvSpPr>
          <p:nvPr/>
        </p:nvSpPr>
        <p:spPr bwMode="auto">
          <a:xfrm flipH="1">
            <a:off x="2562225" y="2139950"/>
            <a:ext cx="112713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6" name="Oval 94"/>
          <p:cNvSpPr>
            <a:spLocks noChangeArrowheads="1"/>
          </p:cNvSpPr>
          <p:nvPr/>
        </p:nvSpPr>
        <p:spPr bwMode="auto">
          <a:xfrm flipH="1">
            <a:off x="3038475" y="3065463"/>
            <a:ext cx="112713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7" name="Oval 95"/>
          <p:cNvSpPr>
            <a:spLocks noChangeArrowheads="1"/>
          </p:cNvSpPr>
          <p:nvPr/>
        </p:nvSpPr>
        <p:spPr bwMode="auto">
          <a:xfrm flipH="1">
            <a:off x="3287713" y="35321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8" name="Oval 96"/>
          <p:cNvSpPr>
            <a:spLocks noChangeArrowheads="1"/>
          </p:cNvSpPr>
          <p:nvPr/>
        </p:nvSpPr>
        <p:spPr bwMode="auto">
          <a:xfrm flipH="1">
            <a:off x="3538538" y="4000500"/>
            <a:ext cx="112712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29" name="Oval 97"/>
          <p:cNvSpPr>
            <a:spLocks noChangeArrowheads="1"/>
          </p:cNvSpPr>
          <p:nvPr/>
        </p:nvSpPr>
        <p:spPr bwMode="auto">
          <a:xfrm flipH="1">
            <a:off x="3786188" y="4432300"/>
            <a:ext cx="112712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30" name="Oval 98"/>
          <p:cNvSpPr>
            <a:spLocks noChangeArrowheads="1"/>
          </p:cNvSpPr>
          <p:nvPr/>
        </p:nvSpPr>
        <p:spPr bwMode="auto">
          <a:xfrm flipH="1">
            <a:off x="4035425" y="49006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31" name="Oval 99"/>
          <p:cNvSpPr>
            <a:spLocks noChangeArrowheads="1"/>
          </p:cNvSpPr>
          <p:nvPr/>
        </p:nvSpPr>
        <p:spPr bwMode="auto">
          <a:xfrm flipH="1">
            <a:off x="4286250" y="5368925"/>
            <a:ext cx="112713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33" name="Text Box 101"/>
          <p:cNvSpPr txBox="1">
            <a:spLocks noChangeArrowheads="1"/>
          </p:cNvSpPr>
          <p:nvPr/>
        </p:nvSpPr>
        <p:spPr bwMode="auto">
          <a:xfrm>
            <a:off x="2735263" y="2097088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〈1, 16〉</a:t>
            </a:r>
          </a:p>
        </p:txBody>
      </p:sp>
      <p:sp>
        <p:nvSpPr>
          <p:cNvPr id="146534" name="Text Box 102"/>
          <p:cNvSpPr txBox="1">
            <a:spLocks noChangeArrowheads="1"/>
          </p:cNvSpPr>
          <p:nvPr/>
        </p:nvSpPr>
        <p:spPr bwMode="auto">
          <a:xfrm>
            <a:off x="4211638" y="486886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〈7, 4〉</a:t>
            </a:r>
          </a:p>
        </p:txBody>
      </p:sp>
      <p:sp>
        <p:nvSpPr>
          <p:cNvPr id="146535" name="Text Box 103"/>
          <p:cNvSpPr txBox="1">
            <a:spLocks noChangeArrowheads="1"/>
          </p:cNvSpPr>
          <p:nvPr/>
        </p:nvSpPr>
        <p:spPr bwMode="auto">
          <a:xfrm>
            <a:off x="4464050" y="53371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〈8, 2〉</a:t>
            </a:r>
          </a:p>
        </p:txBody>
      </p:sp>
      <p:sp>
        <p:nvSpPr>
          <p:cNvPr id="146536" name="Text Box 104"/>
          <p:cNvSpPr txBox="1">
            <a:spLocks noChangeArrowheads="1"/>
          </p:cNvSpPr>
          <p:nvPr/>
        </p:nvSpPr>
        <p:spPr bwMode="auto">
          <a:xfrm>
            <a:off x="6911975" y="238601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〈17, 15〉</a:t>
            </a:r>
          </a:p>
        </p:txBody>
      </p:sp>
      <p:sp>
        <p:nvSpPr>
          <p:cNvPr id="146537" name="Text Box 105"/>
          <p:cNvSpPr txBox="1">
            <a:spLocks noChangeArrowheads="1"/>
          </p:cNvSpPr>
          <p:nvPr/>
        </p:nvSpPr>
        <p:spPr bwMode="auto">
          <a:xfrm>
            <a:off x="6659563" y="285432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〈16, 13〉</a:t>
            </a:r>
          </a:p>
        </p:txBody>
      </p:sp>
      <p:sp>
        <p:nvSpPr>
          <p:cNvPr id="146538" name="Text Box 106"/>
          <p:cNvSpPr txBox="1">
            <a:spLocks noChangeArrowheads="1"/>
          </p:cNvSpPr>
          <p:nvPr/>
        </p:nvSpPr>
        <p:spPr bwMode="auto">
          <a:xfrm>
            <a:off x="6408738" y="3322638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〈15, 11〉</a:t>
            </a:r>
          </a:p>
        </p:txBody>
      </p:sp>
      <p:sp>
        <p:nvSpPr>
          <p:cNvPr id="146539" name="Text Box 107"/>
          <p:cNvSpPr txBox="1">
            <a:spLocks noChangeArrowheads="1"/>
          </p:cNvSpPr>
          <p:nvPr/>
        </p:nvSpPr>
        <p:spPr bwMode="auto">
          <a:xfrm>
            <a:off x="6156325" y="378936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〈14, 9〉</a:t>
            </a:r>
          </a:p>
        </p:txBody>
      </p:sp>
      <p:sp>
        <p:nvSpPr>
          <p:cNvPr id="146540" name="Text Box 108"/>
          <p:cNvSpPr txBox="1">
            <a:spLocks noChangeArrowheads="1"/>
          </p:cNvSpPr>
          <p:nvPr/>
        </p:nvSpPr>
        <p:spPr bwMode="auto">
          <a:xfrm>
            <a:off x="5903913" y="42576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〈13, 7〉</a:t>
            </a:r>
          </a:p>
        </p:txBody>
      </p:sp>
      <p:sp>
        <p:nvSpPr>
          <p:cNvPr id="146541" name="Text Box 109"/>
          <p:cNvSpPr txBox="1">
            <a:spLocks noChangeArrowheads="1"/>
          </p:cNvSpPr>
          <p:nvPr/>
        </p:nvSpPr>
        <p:spPr bwMode="auto">
          <a:xfrm>
            <a:off x="5651500" y="46894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〈12, 5〉</a:t>
            </a:r>
          </a:p>
        </p:txBody>
      </p:sp>
      <p:sp>
        <p:nvSpPr>
          <p:cNvPr id="146542" name="Text Box 110"/>
          <p:cNvSpPr txBox="1">
            <a:spLocks noChangeArrowheads="1"/>
          </p:cNvSpPr>
          <p:nvPr/>
        </p:nvSpPr>
        <p:spPr bwMode="auto">
          <a:xfrm>
            <a:off x="5399088" y="5157788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〈11, 3〉</a:t>
            </a:r>
          </a:p>
        </p:txBody>
      </p:sp>
      <p:sp>
        <p:nvSpPr>
          <p:cNvPr id="146543" name="Text Box 111"/>
          <p:cNvSpPr txBox="1">
            <a:spLocks noChangeArrowheads="1"/>
          </p:cNvSpPr>
          <p:nvPr/>
        </p:nvSpPr>
        <p:spPr bwMode="auto">
          <a:xfrm>
            <a:off x="5148263" y="5626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〈10, 1〉</a:t>
            </a:r>
          </a:p>
        </p:txBody>
      </p:sp>
      <p:sp>
        <p:nvSpPr>
          <p:cNvPr id="146544" name="Text Box 112"/>
          <p:cNvSpPr txBox="1">
            <a:spLocks noChangeArrowheads="1"/>
          </p:cNvSpPr>
          <p:nvPr/>
        </p:nvSpPr>
        <p:spPr bwMode="auto">
          <a:xfrm>
            <a:off x="2951163" y="25654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〈2, 14〉</a:t>
            </a:r>
          </a:p>
        </p:txBody>
      </p:sp>
      <p:sp>
        <p:nvSpPr>
          <p:cNvPr id="146545" name="Text Box 113"/>
          <p:cNvSpPr txBox="1">
            <a:spLocks noChangeArrowheads="1"/>
          </p:cNvSpPr>
          <p:nvPr/>
        </p:nvSpPr>
        <p:spPr bwMode="auto">
          <a:xfrm>
            <a:off x="3203575" y="303371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〈3, 12〉</a:t>
            </a:r>
          </a:p>
        </p:txBody>
      </p:sp>
      <p:sp>
        <p:nvSpPr>
          <p:cNvPr id="146546" name="Text Box 114"/>
          <p:cNvSpPr txBox="1">
            <a:spLocks noChangeArrowheads="1"/>
          </p:cNvSpPr>
          <p:nvPr/>
        </p:nvSpPr>
        <p:spPr bwMode="auto">
          <a:xfrm>
            <a:off x="3455988" y="3500438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〈4, 10〉</a:t>
            </a:r>
          </a:p>
        </p:txBody>
      </p:sp>
      <p:sp>
        <p:nvSpPr>
          <p:cNvPr id="146547" name="Text Box 115"/>
          <p:cNvSpPr txBox="1">
            <a:spLocks noChangeArrowheads="1"/>
          </p:cNvSpPr>
          <p:nvPr/>
        </p:nvSpPr>
        <p:spPr bwMode="auto">
          <a:xfrm>
            <a:off x="3708400" y="396875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〈5, 8〉</a:t>
            </a:r>
          </a:p>
        </p:txBody>
      </p:sp>
      <p:sp>
        <p:nvSpPr>
          <p:cNvPr id="146548" name="Text Box 116"/>
          <p:cNvSpPr txBox="1">
            <a:spLocks noChangeArrowheads="1"/>
          </p:cNvSpPr>
          <p:nvPr/>
        </p:nvSpPr>
        <p:spPr bwMode="auto">
          <a:xfrm>
            <a:off x="3959225" y="440055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〈6, 6〉</a:t>
            </a:r>
          </a:p>
        </p:txBody>
      </p:sp>
      <p:sp>
        <p:nvSpPr>
          <p:cNvPr id="146565" name="Oval 133"/>
          <p:cNvSpPr>
            <a:spLocks noChangeArrowheads="1"/>
          </p:cNvSpPr>
          <p:nvPr/>
        </p:nvSpPr>
        <p:spPr bwMode="auto">
          <a:xfrm>
            <a:off x="4657725" y="18923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6566" name="Text Box 134"/>
          <p:cNvSpPr txBox="1">
            <a:spLocks noChangeArrowheads="1"/>
          </p:cNvSpPr>
          <p:nvPr/>
        </p:nvSpPr>
        <p:spPr bwMode="auto">
          <a:xfrm>
            <a:off x="4859338" y="18446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〈9, 17〉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4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4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46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46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46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46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46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46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4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4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6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4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4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4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4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4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4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4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4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4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4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4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67" grpId="0" animBg="1"/>
      <p:bldP spid="146568" grpId="0" animBg="1"/>
      <p:bldP spid="146569" grpId="0" animBg="1"/>
      <p:bldP spid="146570" grpId="0" animBg="1"/>
      <p:bldP spid="146571" grpId="0" animBg="1"/>
      <p:bldP spid="146572" grpId="0" animBg="1"/>
      <p:bldP spid="146573" grpId="0" animBg="1"/>
      <p:bldP spid="146574" grpId="0" animBg="1"/>
      <p:bldP spid="146575" grpId="0" animBg="1"/>
      <p:bldP spid="146577" grpId="0" animBg="1"/>
      <p:bldP spid="146578" grpId="0" animBg="1"/>
      <p:bldP spid="146579" grpId="0" animBg="1"/>
      <p:bldP spid="146580" grpId="0" animBg="1"/>
      <p:bldP spid="146581" grpId="0" animBg="1"/>
      <p:bldP spid="146582" grpId="0" animBg="1"/>
      <p:bldP spid="146583" grpId="0" animBg="1"/>
      <p:bldP spid="146549" grpId="0" animBg="1"/>
      <p:bldP spid="146550" grpId="0" animBg="1"/>
      <p:bldP spid="146551" grpId="0" animBg="1"/>
      <p:bldP spid="146552" grpId="0" animBg="1"/>
      <p:bldP spid="146553" grpId="0" animBg="1"/>
      <p:bldP spid="146554" grpId="0" animBg="1"/>
      <p:bldP spid="146555" grpId="0" animBg="1"/>
      <p:bldP spid="146556" grpId="0" animBg="1"/>
      <p:bldP spid="146557" grpId="0" animBg="1"/>
      <p:bldP spid="146558" grpId="0" animBg="1"/>
      <p:bldP spid="146559" grpId="0" animBg="1"/>
      <p:bldP spid="146560" grpId="0" animBg="1"/>
      <p:bldP spid="146561" grpId="0" animBg="1"/>
      <p:bldP spid="146562" grpId="0" animBg="1"/>
      <p:bldP spid="146563" grpId="0" animBg="1"/>
      <p:bldP spid="146565" grpId="0" animBg="1"/>
      <p:bldP spid="1465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7438-0903-499B-8B18-BB7DCC249FE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Analysis – main idea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Inserting new elements does not require comparing y coordinates of existing points</a:t>
            </a:r>
          </a:p>
          <a:p>
            <a:r>
              <a:rPr lang="en-US" dirty="0">
                <a:latin typeface="Cambria Math" pitchFamily="18" charset="0"/>
              </a:rPr>
              <a:t>In turn, </a:t>
            </a:r>
            <a:r>
              <a:rPr lang="en-US" i="1" dirty="0">
                <a:latin typeface="Cambria Math" pitchFamily="18" charset="0"/>
              </a:rPr>
              <a:t>deleting</a:t>
            </a:r>
            <a:r>
              <a:rPr lang="en-US" dirty="0">
                <a:latin typeface="Cambria Math" pitchFamily="18" charset="0"/>
              </a:rPr>
              <a:t> points does</a:t>
            </a:r>
          </a:p>
          <a:p>
            <a:r>
              <a:rPr lang="en-US" dirty="0">
                <a:latin typeface="Cambria Math" pitchFamily="18" charset="0"/>
              </a:rPr>
              <a:t>Conclusion: insertions reduce tree information content</a:t>
            </a:r>
          </a:p>
          <a:p>
            <a:r>
              <a:rPr lang="en-US" dirty="0">
                <a:latin typeface="Cambria Math" pitchFamily="18" charset="0"/>
              </a:rPr>
              <a:t>... so information entropy can be used as a potential function in an amortized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3307-D59B-4C51-8555-1AD485940E86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49592" name="Text Box 88"/>
          <p:cNvSpPr txBox="1">
            <a:spLocks noChangeArrowheads="1"/>
          </p:cNvSpPr>
          <p:nvPr/>
        </p:nvSpPr>
        <p:spPr bwMode="auto">
          <a:xfrm rot="4526173">
            <a:off x="4036712" y="43190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93" name="Text Box 89"/>
          <p:cNvSpPr txBox="1">
            <a:spLocks noChangeArrowheads="1"/>
          </p:cNvSpPr>
          <p:nvPr/>
        </p:nvSpPr>
        <p:spPr bwMode="auto">
          <a:xfrm rot="4526173">
            <a:off x="4360562" y="51826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94" name="Text Box 90"/>
          <p:cNvSpPr txBox="1">
            <a:spLocks noChangeArrowheads="1"/>
          </p:cNvSpPr>
          <p:nvPr/>
        </p:nvSpPr>
        <p:spPr bwMode="auto">
          <a:xfrm rot="7374623">
            <a:off x="5044774" y="4787384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84" name="Text Box 80"/>
          <p:cNvSpPr txBox="1">
            <a:spLocks noChangeArrowheads="1"/>
          </p:cNvSpPr>
          <p:nvPr/>
        </p:nvSpPr>
        <p:spPr bwMode="auto">
          <a:xfrm rot="504534">
            <a:off x="4747118" y="389600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85" name="Text Box 81"/>
          <p:cNvSpPr txBox="1">
            <a:spLocks noChangeArrowheads="1"/>
          </p:cNvSpPr>
          <p:nvPr/>
        </p:nvSpPr>
        <p:spPr bwMode="auto">
          <a:xfrm rot="3859391">
            <a:off x="3820812" y="3598347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86" name="Text Box 82"/>
          <p:cNvSpPr txBox="1">
            <a:spLocks noChangeArrowheads="1"/>
          </p:cNvSpPr>
          <p:nvPr/>
        </p:nvSpPr>
        <p:spPr bwMode="auto">
          <a:xfrm rot="7910379">
            <a:off x="4647899" y="5327134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87" name="Text Box 83"/>
          <p:cNvSpPr txBox="1">
            <a:spLocks noChangeArrowheads="1"/>
          </p:cNvSpPr>
          <p:nvPr/>
        </p:nvSpPr>
        <p:spPr bwMode="auto">
          <a:xfrm rot="3859391">
            <a:off x="3604912" y="3166547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88" name="Text Box 84"/>
          <p:cNvSpPr txBox="1">
            <a:spLocks noChangeArrowheads="1"/>
          </p:cNvSpPr>
          <p:nvPr/>
        </p:nvSpPr>
        <p:spPr bwMode="auto">
          <a:xfrm rot="7073837">
            <a:off x="5405137" y="4282559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89" name="Text Box 85"/>
          <p:cNvSpPr txBox="1">
            <a:spLocks noChangeArrowheads="1"/>
          </p:cNvSpPr>
          <p:nvPr/>
        </p:nvSpPr>
        <p:spPr bwMode="auto">
          <a:xfrm rot="10015841">
            <a:off x="4747118" y="4507191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90" name="Text Box 86"/>
          <p:cNvSpPr txBox="1">
            <a:spLocks noChangeArrowheads="1"/>
          </p:cNvSpPr>
          <p:nvPr/>
        </p:nvSpPr>
        <p:spPr bwMode="auto">
          <a:xfrm rot="1461747">
            <a:off x="4639168" y="4940578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91" name="Text Box 87"/>
          <p:cNvSpPr txBox="1">
            <a:spLocks noChangeArrowheads="1"/>
          </p:cNvSpPr>
          <p:nvPr/>
        </p:nvSpPr>
        <p:spPr bwMode="auto">
          <a:xfrm rot="3859391">
            <a:off x="3352499" y="2698234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49506" name="Line 2"/>
          <p:cNvSpPr>
            <a:spLocks noChangeShapeType="1"/>
          </p:cNvSpPr>
          <p:nvPr/>
        </p:nvSpPr>
        <p:spPr bwMode="auto">
          <a:xfrm flipH="1">
            <a:off x="3814763" y="3344863"/>
            <a:ext cx="11652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4965700" y="3340100"/>
            <a:ext cx="903288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 flipH="1" flipV="1">
            <a:off x="3584575" y="3124200"/>
            <a:ext cx="1362075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4044950" y="4044950"/>
            <a:ext cx="22225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>
            <a:off x="4267200" y="4968875"/>
            <a:ext cx="461963" cy="90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 flipH="1">
            <a:off x="5181600" y="4729163"/>
            <a:ext cx="471488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4032250" y="4041775"/>
            <a:ext cx="18351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H="1">
            <a:off x="5651500" y="4257675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 flipH="1">
            <a:off x="4284663" y="4724400"/>
            <a:ext cx="136683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4248150" y="4941888"/>
            <a:ext cx="9366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5184775" y="5408613"/>
            <a:ext cx="25082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9" name="Line 15"/>
          <p:cNvSpPr>
            <a:spLocks noChangeShapeType="1"/>
          </p:cNvSpPr>
          <p:nvPr/>
        </p:nvSpPr>
        <p:spPr bwMode="auto">
          <a:xfrm flipH="1">
            <a:off x="4716463" y="5408613"/>
            <a:ext cx="468312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 flipH="1">
            <a:off x="4500563" y="5876925"/>
            <a:ext cx="2159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3816350" y="36083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2" name="Line 18"/>
          <p:cNvSpPr>
            <a:spLocks noChangeShapeType="1"/>
          </p:cNvSpPr>
          <p:nvPr/>
        </p:nvSpPr>
        <p:spPr bwMode="auto">
          <a:xfrm>
            <a:off x="3600450" y="3141663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>
            <a:off x="3348038" y="2673350"/>
            <a:ext cx="252412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 flipH="1">
            <a:off x="3132138" y="2673350"/>
            <a:ext cx="2159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 flipH="1">
            <a:off x="2663825" y="2457450"/>
            <a:ext cx="21590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2879725" y="2457450"/>
            <a:ext cx="4683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 flipV="1">
            <a:off x="2879725" y="2205038"/>
            <a:ext cx="3240088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 flipH="1" flipV="1">
            <a:off x="6804025" y="1989138"/>
            <a:ext cx="215900" cy="320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 flipH="1">
            <a:off x="6551613" y="19891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 flipV="1">
            <a:off x="2209800" y="1527175"/>
            <a:ext cx="230188" cy="461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 flipH="1">
            <a:off x="6084888" y="1773238"/>
            <a:ext cx="25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>
            <a:off x="6335713" y="1773238"/>
            <a:ext cx="4683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33" name="Line 29"/>
          <p:cNvSpPr>
            <a:spLocks noChangeShapeType="1"/>
          </p:cNvSpPr>
          <p:nvPr/>
        </p:nvSpPr>
        <p:spPr bwMode="auto">
          <a:xfrm flipH="1" flipV="1">
            <a:off x="2439988" y="1527175"/>
            <a:ext cx="39179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2157413" y="6049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3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Insertion revisited</a:t>
            </a:r>
          </a:p>
        </p:txBody>
      </p:sp>
      <p:sp>
        <p:nvSpPr>
          <p:cNvPr id="149536" name="Oval 32"/>
          <p:cNvSpPr>
            <a:spLocks noChangeArrowheads="1"/>
          </p:cNvSpPr>
          <p:nvPr/>
        </p:nvSpPr>
        <p:spPr bwMode="auto">
          <a:xfrm>
            <a:off x="2386013" y="1477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49537" name="Oval 33"/>
          <p:cNvSpPr>
            <a:spLocks noChangeArrowheads="1"/>
          </p:cNvSpPr>
          <p:nvPr/>
        </p:nvSpPr>
        <p:spPr bwMode="auto">
          <a:xfrm>
            <a:off x="2614613" y="4449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38" name="Oval 34"/>
          <p:cNvSpPr>
            <a:spLocks noChangeArrowheads="1"/>
          </p:cNvSpPr>
          <p:nvPr/>
        </p:nvSpPr>
        <p:spPr bwMode="auto">
          <a:xfrm>
            <a:off x="2843213" y="2392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39" name="Oval 35"/>
          <p:cNvSpPr>
            <a:spLocks noChangeArrowheads="1"/>
          </p:cNvSpPr>
          <p:nvPr/>
        </p:nvSpPr>
        <p:spPr bwMode="auto">
          <a:xfrm>
            <a:off x="3071813" y="376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0" name="Oval 36"/>
          <p:cNvSpPr>
            <a:spLocks noChangeArrowheads="1"/>
          </p:cNvSpPr>
          <p:nvPr/>
        </p:nvSpPr>
        <p:spPr bwMode="auto">
          <a:xfrm>
            <a:off x="3300413" y="2620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1" name="Oval 37"/>
          <p:cNvSpPr>
            <a:spLocks noChangeArrowheads="1"/>
          </p:cNvSpPr>
          <p:nvPr/>
        </p:nvSpPr>
        <p:spPr bwMode="auto">
          <a:xfrm>
            <a:off x="4443413" y="6278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2" name="Oval 38"/>
          <p:cNvSpPr>
            <a:spLocks noChangeArrowheads="1"/>
          </p:cNvSpPr>
          <p:nvPr/>
        </p:nvSpPr>
        <p:spPr bwMode="auto">
          <a:xfrm>
            <a:off x="5357813" y="5592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3" name="Oval 39"/>
          <p:cNvSpPr>
            <a:spLocks noChangeArrowheads="1"/>
          </p:cNvSpPr>
          <p:nvPr/>
        </p:nvSpPr>
        <p:spPr bwMode="auto">
          <a:xfrm>
            <a:off x="6043613" y="2163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4" name="Oval 40"/>
          <p:cNvSpPr>
            <a:spLocks noChangeArrowheads="1"/>
          </p:cNvSpPr>
          <p:nvPr/>
        </p:nvSpPr>
        <p:spPr bwMode="auto">
          <a:xfrm>
            <a:off x="6272213" y="170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5" name="Oval 41"/>
          <p:cNvSpPr>
            <a:spLocks noChangeArrowheads="1"/>
          </p:cNvSpPr>
          <p:nvPr/>
        </p:nvSpPr>
        <p:spPr bwMode="auto">
          <a:xfrm>
            <a:off x="6500813" y="2849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6729413" y="1935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6958013" y="5135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69" name="Oval 65"/>
          <p:cNvSpPr>
            <a:spLocks noChangeArrowheads="1"/>
          </p:cNvSpPr>
          <p:nvPr/>
        </p:nvSpPr>
        <p:spPr bwMode="auto">
          <a:xfrm>
            <a:off x="4914900" y="3314700"/>
            <a:ext cx="114300" cy="1143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72" name="Oval 68"/>
          <p:cNvSpPr>
            <a:spLocks noChangeArrowheads="1"/>
          </p:cNvSpPr>
          <p:nvPr/>
        </p:nvSpPr>
        <p:spPr bwMode="auto">
          <a:xfrm>
            <a:off x="3529013" y="3078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73" name="Oval 69"/>
          <p:cNvSpPr>
            <a:spLocks noChangeArrowheads="1"/>
          </p:cNvSpPr>
          <p:nvPr/>
        </p:nvSpPr>
        <p:spPr bwMode="auto">
          <a:xfrm>
            <a:off x="3757613" y="3535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78" name="Oval 74"/>
          <p:cNvSpPr>
            <a:spLocks noChangeArrowheads="1"/>
          </p:cNvSpPr>
          <p:nvPr/>
        </p:nvSpPr>
        <p:spPr bwMode="auto">
          <a:xfrm>
            <a:off x="5815013" y="4221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79" name="Oval 75"/>
          <p:cNvSpPr>
            <a:spLocks noChangeArrowheads="1"/>
          </p:cNvSpPr>
          <p:nvPr/>
        </p:nvSpPr>
        <p:spPr bwMode="auto">
          <a:xfrm>
            <a:off x="3986213" y="3992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80" name="Oval 76"/>
          <p:cNvSpPr>
            <a:spLocks noChangeArrowheads="1"/>
          </p:cNvSpPr>
          <p:nvPr/>
        </p:nvSpPr>
        <p:spPr bwMode="auto">
          <a:xfrm>
            <a:off x="5586413" y="4678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81" name="Oval 77"/>
          <p:cNvSpPr>
            <a:spLocks noChangeArrowheads="1"/>
          </p:cNvSpPr>
          <p:nvPr/>
        </p:nvSpPr>
        <p:spPr bwMode="auto">
          <a:xfrm>
            <a:off x="4214813" y="4906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82" name="Oval 78"/>
          <p:cNvSpPr>
            <a:spLocks noChangeArrowheads="1"/>
          </p:cNvSpPr>
          <p:nvPr/>
        </p:nvSpPr>
        <p:spPr bwMode="auto">
          <a:xfrm>
            <a:off x="5129213" y="5364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49583" name="Oval 79"/>
          <p:cNvSpPr>
            <a:spLocks noChangeArrowheads="1"/>
          </p:cNvSpPr>
          <p:nvPr/>
        </p:nvSpPr>
        <p:spPr bwMode="auto">
          <a:xfrm>
            <a:off x="4672013" y="5821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4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4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4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92" grpId="0"/>
      <p:bldP spid="149592" grpId="1"/>
      <p:bldP spid="149593" grpId="0"/>
      <p:bldP spid="149593" grpId="1"/>
      <p:bldP spid="149594" grpId="0"/>
      <p:bldP spid="149594" grpId="1"/>
      <p:bldP spid="149584" grpId="0"/>
      <p:bldP spid="149584" grpId="1"/>
      <p:bldP spid="149585" grpId="0"/>
      <p:bldP spid="149586" grpId="0"/>
      <p:bldP spid="149586" grpId="1"/>
      <p:bldP spid="149587" grpId="0"/>
      <p:bldP spid="149587" grpId="1"/>
      <p:bldP spid="149588" grpId="0"/>
      <p:bldP spid="149589" grpId="0"/>
      <p:bldP spid="149589" grpId="1"/>
      <p:bldP spid="149590" grpId="0"/>
      <p:bldP spid="149590" grpId="1"/>
      <p:bldP spid="149591" grpId="0"/>
      <p:bldP spid="149506" grpId="0" animBg="1"/>
      <p:bldP spid="149507" grpId="0" animBg="1"/>
      <p:bldP spid="149508" grpId="0" animBg="1"/>
      <p:bldP spid="149509" grpId="0" animBg="1"/>
      <p:bldP spid="149510" grpId="0" animBg="1"/>
      <p:bldP spid="149511" grpId="0" animBg="1"/>
      <p:bldP spid="149514" grpId="0" animBg="1"/>
      <p:bldP spid="149516" grpId="0" animBg="1"/>
      <p:bldP spid="149517" grpId="0" animBg="1"/>
      <p:bldP spid="149519" grpId="0" animBg="1"/>
      <p:bldP spid="149522" grpId="0" animBg="1"/>
      <p:bldP spid="1495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E033-C370-4D34-9668-D8E4B853C323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51646" name="Line 94"/>
          <p:cNvSpPr>
            <a:spLocks noChangeShapeType="1"/>
          </p:cNvSpPr>
          <p:nvPr/>
        </p:nvSpPr>
        <p:spPr bwMode="auto">
          <a:xfrm>
            <a:off x="3816350" y="3608388"/>
            <a:ext cx="1187450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47" name="Line 95"/>
          <p:cNvSpPr>
            <a:spLocks noChangeShapeType="1"/>
          </p:cNvSpPr>
          <p:nvPr/>
        </p:nvSpPr>
        <p:spPr bwMode="auto">
          <a:xfrm flipH="1" flipV="1">
            <a:off x="4932363" y="3968750"/>
            <a:ext cx="935037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48" name="Line 96"/>
          <p:cNvSpPr>
            <a:spLocks noChangeShapeType="1"/>
          </p:cNvSpPr>
          <p:nvPr/>
        </p:nvSpPr>
        <p:spPr bwMode="auto">
          <a:xfrm>
            <a:off x="4032250" y="4041775"/>
            <a:ext cx="935038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49" name="Line 97"/>
          <p:cNvSpPr>
            <a:spLocks noChangeShapeType="1"/>
          </p:cNvSpPr>
          <p:nvPr/>
        </p:nvSpPr>
        <p:spPr bwMode="auto">
          <a:xfrm flipH="1">
            <a:off x="4895850" y="4724400"/>
            <a:ext cx="75565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50" name="Line 98"/>
          <p:cNvSpPr>
            <a:spLocks noChangeShapeType="1"/>
          </p:cNvSpPr>
          <p:nvPr/>
        </p:nvSpPr>
        <p:spPr bwMode="auto">
          <a:xfrm>
            <a:off x="4284663" y="4976813"/>
            <a:ext cx="647700" cy="36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51" name="Line 99"/>
          <p:cNvSpPr>
            <a:spLocks noChangeShapeType="1"/>
          </p:cNvSpPr>
          <p:nvPr/>
        </p:nvSpPr>
        <p:spPr bwMode="auto">
          <a:xfrm flipH="1" flipV="1">
            <a:off x="4932363" y="5157788"/>
            <a:ext cx="252412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52" name="Line 100"/>
          <p:cNvSpPr>
            <a:spLocks noChangeShapeType="1"/>
          </p:cNvSpPr>
          <p:nvPr/>
        </p:nvSpPr>
        <p:spPr bwMode="auto">
          <a:xfrm flipH="1" flipV="1">
            <a:off x="4967288" y="5445125"/>
            <a:ext cx="468312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53" name="Line 101"/>
          <p:cNvSpPr>
            <a:spLocks noChangeShapeType="1"/>
          </p:cNvSpPr>
          <p:nvPr/>
        </p:nvSpPr>
        <p:spPr bwMode="auto">
          <a:xfrm flipV="1">
            <a:off x="4751388" y="5624513"/>
            <a:ext cx="288925" cy="252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654" name="Line 102"/>
          <p:cNvSpPr>
            <a:spLocks noChangeShapeType="1"/>
          </p:cNvSpPr>
          <p:nvPr/>
        </p:nvSpPr>
        <p:spPr bwMode="auto">
          <a:xfrm flipV="1">
            <a:off x="4464050" y="5876925"/>
            <a:ext cx="576263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 flipH="1">
            <a:off x="3814763" y="3344863"/>
            <a:ext cx="11652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4965700" y="3340100"/>
            <a:ext cx="903288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 flipH="1" flipV="1">
            <a:off x="3584575" y="3124200"/>
            <a:ext cx="1362075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>
            <a:off x="4044950" y="4044950"/>
            <a:ext cx="22225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>
            <a:off x="4267200" y="4968875"/>
            <a:ext cx="461963" cy="90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 flipH="1">
            <a:off x="5181600" y="4729163"/>
            <a:ext cx="471488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 flipH="1">
            <a:off x="5651500" y="4257675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>
            <a:off x="5184775" y="5408613"/>
            <a:ext cx="25082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 flipH="1">
            <a:off x="4500563" y="5876925"/>
            <a:ext cx="2159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8" name="Line 26"/>
          <p:cNvSpPr>
            <a:spLocks noChangeShapeType="1"/>
          </p:cNvSpPr>
          <p:nvPr/>
        </p:nvSpPr>
        <p:spPr bwMode="auto">
          <a:xfrm>
            <a:off x="3816350" y="36083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0" name="Line 28"/>
          <p:cNvSpPr>
            <a:spLocks noChangeShapeType="1"/>
          </p:cNvSpPr>
          <p:nvPr/>
        </p:nvSpPr>
        <p:spPr bwMode="auto">
          <a:xfrm>
            <a:off x="3348038" y="2673350"/>
            <a:ext cx="252412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1" name="Line 29"/>
          <p:cNvSpPr>
            <a:spLocks noChangeShapeType="1"/>
          </p:cNvSpPr>
          <p:nvPr/>
        </p:nvSpPr>
        <p:spPr bwMode="auto">
          <a:xfrm flipH="1">
            <a:off x="3132138" y="2673350"/>
            <a:ext cx="2159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2" name="Line 30"/>
          <p:cNvSpPr>
            <a:spLocks noChangeShapeType="1"/>
          </p:cNvSpPr>
          <p:nvPr/>
        </p:nvSpPr>
        <p:spPr bwMode="auto">
          <a:xfrm flipH="1">
            <a:off x="2663825" y="2457450"/>
            <a:ext cx="21590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3" name="Line 31"/>
          <p:cNvSpPr>
            <a:spLocks noChangeShapeType="1"/>
          </p:cNvSpPr>
          <p:nvPr/>
        </p:nvSpPr>
        <p:spPr bwMode="auto">
          <a:xfrm>
            <a:off x="2879725" y="2457450"/>
            <a:ext cx="4683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 flipV="1">
            <a:off x="2879725" y="2205038"/>
            <a:ext cx="3240088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H="1" flipV="1">
            <a:off x="6804025" y="1989138"/>
            <a:ext cx="215900" cy="320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6" name="Line 34"/>
          <p:cNvSpPr>
            <a:spLocks noChangeShapeType="1"/>
          </p:cNvSpPr>
          <p:nvPr/>
        </p:nvSpPr>
        <p:spPr bwMode="auto">
          <a:xfrm flipH="1">
            <a:off x="6551613" y="19891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7" name="Line 35"/>
          <p:cNvSpPr>
            <a:spLocks noChangeShapeType="1"/>
          </p:cNvSpPr>
          <p:nvPr/>
        </p:nvSpPr>
        <p:spPr bwMode="auto">
          <a:xfrm flipV="1">
            <a:off x="2209800" y="1527175"/>
            <a:ext cx="230188" cy="461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8" name="Line 36"/>
          <p:cNvSpPr>
            <a:spLocks noChangeShapeType="1"/>
          </p:cNvSpPr>
          <p:nvPr/>
        </p:nvSpPr>
        <p:spPr bwMode="auto">
          <a:xfrm flipH="1">
            <a:off x="6084888" y="1773238"/>
            <a:ext cx="25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89" name="Line 37"/>
          <p:cNvSpPr>
            <a:spLocks noChangeShapeType="1"/>
          </p:cNvSpPr>
          <p:nvPr/>
        </p:nvSpPr>
        <p:spPr bwMode="auto">
          <a:xfrm>
            <a:off x="6335713" y="1773238"/>
            <a:ext cx="4683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90" name="Line 38"/>
          <p:cNvSpPr>
            <a:spLocks noChangeShapeType="1"/>
          </p:cNvSpPr>
          <p:nvPr/>
        </p:nvSpPr>
        <p:spPr bwMode="auto">
          <a:xfrm flipH="1" flipV="1">
            <a:off x="2439988" y="1527175"/>
            <a:ext cx="39179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91" name="Oval 39"/>
          <p:cNvSpPr>
            <a:spLocks noChangeArrowheads="1"/>
          </p:cNvSpPr>
          <p:nvPr/>
        </p:nvSpPr>
        <p:spPr bwMode="auto">
          <a:xfrm>
            <a:off x="2157413" y="6049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592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Insertion reversed (deletion)</a:t>
            </a:r>
          </a:p>
        </p:txBody>
      </p:sp>
      <p:sp>
        <p:nvSpPr>
          <p:cNvPr id="151593" name="Oval 41"/>
          <p:cNvSpPr>
            <a:spLocks noChangeArrowheads="1"/>
          </p:cNvSpPr>
          <p:nvPr/>
        </p:nvSpPr>
        <p:spPr bwMode="auto">
          <a:xfrm>
            <a:off x="2386013" y="1477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51594" name="Oval 42"/>
          <p:cNvSpPr>
            <a:spLocks noChangeArrowheads="1"/>
          </p:cNvSpPr>
          <p:nvPr/>
        </p:nvSpPr>
        <p:spPr bwMode="auto">
          <a:xfrm>
            <a:off x="2614613" y="4449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595" name="Oval 43"/>
          <p:cNvSpPr>
            <a:spLocks noChangeArrowheads="1"/>
          </p:cNvSpPr>
          <p:nvPr/>
        </p:nvSpPr>
        <p:spPr bwMode="auto">
          <a:xfrm>
            <a:off x="2843213" y="2392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596" name="Oval 44"/>
          <p:cNvSpPr>
            <a:spLocks noChangeArrowheads="1"/>
          </p:cNvSpPr>
          <p:nvPr/>
        </p:nvSpPr>
        <p:spPr bwMode="auto">
          <a:xfrm>
            <a:off x="3071813" y="376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597" name="Oval 45"/>
          <p:cNvSpPr>
            <a:spLocks noChangeArrowheads="1"/>
          </p:cNvSpPr>
          <p:nvPr/>
        </p:nvSpPr>
        <p:spPr bwMode="auto">
          <a:xfrm>
            <a:off x="3300413" y="2620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598" name="Oval 46"/>
          <p:cNvSpPr>
            <a:spLocks noChangeArrowheads="1"/>
          </p:cNvSpPr>
          <p:nvPr/>
        </p:nvSpPr>
        <p:spPr bwMode="auto">
          <a:xfrm>
            <a:off x="4443413" y="6278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599" name="Oval 47"/>
          <p:cNvSpPr>
            <a:spLocks noChangeArrowheads="1"/>
          </p:cNvSpPr>
          <p:nvPr/>
        </p:nvSpPr>
        <p:spPr bwMode="auto">
          <a:xfrm>
            <a:off x="5357813" y="5592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0" name="Oval 48"/>
          <p:cNvSpPr>
            <a:spLocks noChangeArrowheads="1"/>
          </p:cNvSpPr>
          <p:nvPr/>
        </p:nvSpPr>
        <p:spPr bwMode="auto">
          <a:xfrm>
            <a:off x="6043613" y="2163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1" name="Oval 49"/>
          <p:cNvSpPr>
            <a:spLocks noChangeArrowheads="1"/>
          </p:cNvSpPr>
          <p:nvPr/>
        </p:nvSpPr>
        <p:spPr bwMode="auto">
          <a:xfrm>
            <a:off x="6272213" y="170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2" name="Oval 50"/>
          <p:cNvSpPr>
            <a:spLocks noChangeArrowheads="1"/>
          </p:cNvSpPr>
          <p:nvPr/>
        </p:nvSpPr>
        <p:spPr bwMode="auto">
          <a:xfrm>
            <a:off x="6500813" y="2849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3" name="Oval 51"/>
          <p:cNvSpPr>
            <a:spLocks noChangeArrowheads="1"/>
          </p:cNvSpPr>
          <p:nvPr/>
        </p:nvSpPr>
        <p:spPr bwMode="auto">
          <a:xfrm>
            <a:off x="6729413" y="1935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4" name="Oval 52"/>
          <p:cNvSpPr>
            <a:spLocks noChangeArrowheads="1"/>
          </p:cNvSpPr>
          <p:nvPr/>
        </p:nvSpPr>
        <p:spPr bwMode="auto">
          <a:xfrm>
            <a:off x="6958013" y="5135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5" name="Oval 53"/>
          <p:cNvSpPr>
            <a:spLocks noChangeArrowheads="1"/>
          </p:cNvSpPr>
          <p:nvPr/>
        </p:nvSpPr>
        <p:spPr bwMode="auto">
          <a:xfrm>
            <a:off x="4914900" y="33147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6" name="Oval 54"/>
          <p:cNvSpPr>
            <a:spLocks noChangeArrowheads="1"/>
          </p:cNvSpPr>
          <p:nvPr/>
        </p:nvSpPr>
        <p:spPr bwMode="auto">
          <a:xfrm>
            <a:off x="3529013" y="3078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7" name="Oval 55"/>
          <p:cNvSpPr>
            <a:spLocks noChangeArrowheads="1"/>
          </p:cNvSpPr>
          <p:nvPr/>
        </p:nvSpPr>
        <p:spPr bwMode="auto">
          <a:xfrm>
            <a:off x="3757613" y="3535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8" name="Oval 56"/>
          <p:cNvSpPr>
            <a:spLocks noChangeArrowheads="1"/>
          </p:cNvSpPr>
          <p:nvPr/>
        </p:nvSpPr>
        <p:spPr bwMode="auto">
          <a:xfrm>
            <a:off x="5815013" y="4221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09" name="Oval 57"/>
          <p:cNvSpPr>
            <a:spLocks noChangeArrowheads="1"/>
          </p:cNvSpPr>
          <p:nvPr/>
        </p:nvSpPr>
        <p:spPr bwMode="auto">
          <a:xfrm>
            <a:off x="3986213" y="3992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10" name="Oval 58"/>
          <p:cNvSpPr>
            <a:spLocks noChangeArrowheads="1"/>
          </p:cNvSpPr>
          <p:nvPr/>
        </p:nvSpPr>
        <p:spPr bwMode="auto">
          <a:xfrm>
            <a:off x="5586413" y="4678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11" name="Oval 59"/>
          <p:cNvSpPr>
            <a:spLocks noChangeArrowheads="1"/>
          </p:cNvSpPr>
          <p:nvPr/>
        </p:nvSpPr>
        <p:spPr bwMode="auto">
          <a:xfrm>
            <a:off x="4214813" y="4906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12" name="Oval 60"/>
          <p:cNvSpPr>
            <a:spLocks noChangeArrowheads="1"/>
          </p:cNvSpPr>
          <p:nvPr/>
        </p:nvSpPr>
        <p:spPr bwMode="auto">
          <a:xfrm>
            <a:off x="5129213" y="5364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13" name="Oval 61"/>
          <p:cNvSpPr>
            <a:spLocks noChangeArrowheads="1"/>
          </p:cNvSpPr>
          <p:nvPr/>
        </p:nvSpPr>
        <p:spPr bwMode="auto">
          <a:xfrm>
            <a:off x="4672013" y="5821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1655" name="Text Box 103"/>
          <p:cNvSpPr txBox="1">
            <a:spLocks noChangeArrowheads="1"/>
          </p:cNvSpPr>
          <p:nvPr/>
        </p:nvSpPr>
        <p:spPr bwMode="auto">
          <a:xfrm>
            <a:off x="4751388" y="3840163"/>
            <a:ext cx="3577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Cambria Math" pitchFamily="18" charset="0"/>
              </a:rPr>
              <a:t>?</a:t>
            </a:r>
          </a:p>
          <a:p>
            <a:r>
              <a:rPr lang="en-US" sz="3200" dirty="0">
                <a:solidFill>
                  <a:srgbClr val="800000"/>
                </a:solidFill>
                <a:latin typeface="Cambria Math" pitchFamily="18" charset="0"/>
              </a:rPr>
              <a:t>?</a:t>
            </a:r>
            <a:br>
              <a:rPr lang="en-US" sz="3200" dirty="0">
                <a:solidFill>
                  <a:srgbClr val="800000"/>
                </a:solidFill>
                <a:latin typeface="Cambria Math" pitchFamily="18" charset="0"/>
              </a:rPr>
            </a:br>
            <a:r>
              <a:rPr lang="en-US" sz="3200" dirty="0">
                <a:solidFill>
                  <a:srgbClr val="800000"/>
                </a:solidFill>
                <a:latin typeface="Cambria Math" pitchFamily="18" charset="0"/>
              </a:rPr>
              <a:t>?</a:t>
            </a:r>
          </a:p>
          <a:p>
            <a:r>
              <a:rPr lang="en-US" sz="3200" dirty="0">
                <a:solidFill>
                  <a:srgbClr val="800000"/>
                </a:solidFill>
                <a:latin typeface="Cambria Math" pitchFamily="18" charset="0"/>
              </a:rPr>
              <a:t>?</a:t>
            </a:r>
          </a:p>
          <a:p>
            <a:r>
              <a:rPr lang="en-US" sz="3200" dirty="0">
                <a:solidFill>
                  <a:srgbClr val="800000"/>
                </a:solidFill>
                <a:latin typeface="Cambria Math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51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46" grpId="0" animBg="1"/>
      <p:bldP spid="151647" grpId="0" animBg="1"/>
      <p:bldP spid="151648" grpId="0" animBg="1"/>
      <p:bldP spid="151649" grpId="0" animBg="1"/>
      <p:bldP spid="151650" grpId="0" animBg="1"/>
      <p:bldP spid="151651" grpId="0" animBg="1"/>
      <p:bldP spid="151652" grpId="0" animBg="1"/>
      <p:bldP spid="151653" grpId="0" animBg="1"/>
      <p:bldP spid="151654" grpId="0" animBg="1"/>
      <p:bldP spid="151565" grpId="0" animBg="1"/>
      <p:bldP spid="151566" grpId="0" animBg="1"/>
      <p:bldP spid="151567" grpId="0" animBg="1"/>
      <p:bldP spid="151605" grpId="0" animBg="1"/>
      <p:bldP spid="151655" grpId="0"/>
      <p:bldP spid="15165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7CAD-4D33-401A-A0DD-19D05C19369B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Formally...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5280025" cy="5257800"/>
          </a:xfrm>
        </p:spPr>
        <p:txBody>
          <a:bodyPr/>
          <a:lstStyle/>
          <a:p>
            <a:r>
              <a:rPr lang="en-US" dirty="0">
                <a:latin typeface="Cambria Math" pitchFamily="18" charset="0"/>
              </a:rPr>
              <a:t>Tree T induces partial order ≺</a:t>
            </a:r>
            <a:r>
              <a:rPr lang="en-US" baseline="-25000" dirty="0">
                <a:latin typeface="Cambria Math" pitchFamily="18" charset="0"/>
              </a:rPr>
              <a:t>T</a:t>
            </a:r>
            <a:r>
              <a:rPr lang="en-US" dirty="0">
                <a:latin typeface="Cambria Math" pitchFamily="18" charset="0"/>
              </a:rPr>
              <a:t> on nodes</a:t>
            </a:r>
          </a:p>
          <a:p>
            <a:pPr lvl="1"/>
            <a:r>
              <a:rPr lang="en-US" dirty="0">
                <a:latin typeface="Cambria Math" pitchFamily="18" charset="0"/>
              </a:rPr>
              <a:t>Defined by the heap condition</a:t>
            </a:r>
          </a:p>
          <a:p>
            <a:r>
              <a:rPr lang="en-US" dirty="0">
                <a:latin typeface="Cambria Math" pitchFamily="18" charset="0"/>
              </a:rPr>
              <a:t>Partial order ≺</a:t>
            </a:r>
            <a:r>
              <a:rPr lang="en-US" baseline="-25000" dirty="0">
                <a:latin typeface="Cambria Math" pitchFamily="18" charset="0"/>
              </a:rPr>
              <a:t>T</a:t>
            </a:r>
            <a:r>
              <a:rPr lang="en-US" dirty="0">
                <a:latin typeface="Cambria Math" pitchFamily="18" charset="0"/>
              </a:rPr>
              <a:t> has ℒ(T) linear extensions</a:t>
            </a:r>
          </a:p>
          <a:p>
            <a:pPr lvl="1"/>
            <a:r>
              <a:rPr lang="en-US" dirty="0">
                <a:latin typeface="Cambria Math" pitchFamily="18" charset="0"/>
              </a:rPr>
              <a:t>Linear extensions are permutations satisfying the order, i.e. P[i] ≺</a:t>
            </a:r>
            <a:r>
              <a:rPr lang="en-US" baseline="-25000" dirty="0">
                <a:latin typeface="Cambria Math" pitchFamily="18" charset="0"/>
              </a:rPr>
              <a:t>T</a:t>
            </a:r>
            <a:r>
              <a:rPr lang="en-US" dirty="0">
                <a:latin typeface="Cambria Math" pitchFamily="18" charset="0"/>
              </a:rPr>
              <a:t> P[j] ⇒ i &lt; j</a:t>
            </a:r>
          </a:p>
          <a:p>
            <a:r>
              <a:rPr lang="en-US" dirty="0">
                <a:latin typeface="Cambria Math" pitchFamily="18" charset="0"/>
              </a:rPr>
              <a:t>We define </a:t>
            </a:r>
            <a:r>
              <a:rPr lang="en-US" i="1" dirty="0">
                <a:latin typeface="Cambria Math" pitchFamily="18" charset="0"/>
              </a:rPr>
              <a:t>missing entropy</a:t>
            </a:r>
            <a:r>
              <a:rPr lang="en-US" dirty="0">
                <a:latin typeface="Cambria Math" pitchFamily="18" charset="0"/>
              </a:rPr>
              <a:t>:</a:t>
            </a:r>
            <a:br>
              <a:rPr lang="en-US" dirty="0">
                <a:latin typeface="Cambria Math" pitchFamily="18" charset="0"/>
              </a:rPr>
            </a:br>
            <a:r>
              <a:rPr lang="en-US" dirty="0">
                <a:latin typeface="Cambria Math" pitchFamily="18" charset="0"/>
              </a:rPr>
              <a:t>         ℋ(T)=log ℒ(T)</a:t>
            </a:r>
          </a:p>
          <a:p>
            <a:pPr lvl="1"/>
            <a:r>
              <a:rPr lang="en-US" dirty="0">
                <a:latin typeface="Cambria Math" pitchFamily="18" charset="0"/>
              </a:rPr>
              <a:t>Information needed to sort nodes given tree topology</a:t>
            </a: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 flipH="1">
            <a:off x="7378700" y="1628775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7739063" y="1628775"/>
            <a:ext cx="32385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7666038" y="15573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7018338" y="2097088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09" name="Oval 9"/>
          <p:cNvSpPr>
            <a:spLocks noChangeArrowheads="1"/>
          </p:cNvSpPr>
          <p:nvPr/>
        </p:nvSpPr>
        <p:spPr bwMode="auto">
          <a:xfrm>
            <a:off x="7305675" y="20256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 flipH="1">
            <a:off x="7702550" y="2097088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8062913" y="2097088"/>
            <a:ext cx="32385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12" name="Oval 12"/>
          <p:cNvSpPr>
            <a:spLocks noChangeArrowheads="1"/>
          </p:cNvSpPr>
          <p:nvPr/>
        </p:nvSpPr>
        <p:spPr bwMode="auto">
          <a:xfrm>
            <a:off x="7989888" y="20256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H="1">
            <a:off x="8026400" y="2565400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>
            <a:off x="8386763" y="2565400"/>
            <a:ext cx="32385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15" name="Oval 15"/>
          <p:cNvSpPr>
            <a:spLocks noChangeArrowheads="1"/>
          </p:cNvSpPr>
          <p:nvPr/>
        </p:nvSpPr>
        <p:spPr bwMode="auto">
          <a:xfrm>
            <a:off x="8313738" y="249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16" name="Line 16"/>
          <p:cNvSpPr>
            <a:spLocks noChangeShapeType="1"/>
          </p:cNvSpPr>
          <p:nvPr/>
        </p:nvSpPr>
        <p:spPr bwMode="auto">
          <a:xfrm flipH="1">
            <a:off x="7666038" y="3033713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17" name="Line 17"/>
          <p:cNvSpPr>
            <a:spLocks noChangeShapeType="1"/>
          </p:cNvSpPr>
          <p:nvPr/>
        </p:nvSpPr>
        <p:spPr bwMode="auto">
          <a:xfrm>
            <a:off x="8026400" y="3033713"/>
            <a:ext cx="32385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3618" name="Oval 18"/>
          <p:cNvSpPr>
            <a:spLocks noChangeArrowheads="1"/>
          </p:cNvSpPr>
          <p:nvPr/>
        </p:nvSpPr>
        <p:spPr bwMode="auto">
          <a:xfrm>
            <a:off x="7953375" y="29622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 rot="3075218">
            <a:off x="7816549" y="16901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 rot="3075218">
            <a:off x="8140399" y="2158484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 rot="3075218">
            <a:off x="8429324" y="2590284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22" name="Oval 22"/>
          <p:cNvSpPr>
            <a:spLocks noChangeArrowheads="1"/>
          </p:cNvSpPr>
          <p:nvPr/>
        </p:nvSpPr>
        <p:spPr bwMode="auto">
          <a:xfrm>
            <a:off x="7631113" y="249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23" name="Oval 23"/>
          <p:cNvSpPr>
            <a:spLocks noChangeArrowheads="1"/>
          </p:cNvSpPr>
          <p:nvPr/>
        </p:nvSpPr>
        <p:spPr bwMode="auto">
          <a:xfrm>
            <a:off x="6946900" y="24574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24" name="Oval 24"/>
          <p:cNvSpPr>
            <a:spLocks noChangeArrowheads="1"/>
          </p:cNvSpPr>
          <p:nvPr/>
        </p:nvSpPr>
        <p:spPr bwMode="auto">
          <a:xfrm>
            <a:off x="8639175" y="2925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25" name="Oval 25"/>
          <p:cNvSpPr>
            <a:spLocks noChangeArrowheads="1"/>
          </p:cNvSpPr>
          <p:nvPr/>
        </p:nvSpPr>
        <p:spPr bwMode="auto">
          <a:xfrm>
            <a:off x="8278813" y="33940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26" name="Oval 26"/>
          <p:cNvSpPr>
            <a:spLocks noChangeArrowheads="1"/>
          </p:cNvSpPr>
          <p:nvPr/>
        </p:nvSpPr>
        <p:spPr bwMode="auto">
          <a:xfrm>
            <a:off x="7594600" y="33940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3627" name="Text Box 27"/>
          <p:cNvSpPr txBox="1">
            <a:spLocks noChangeArrowheads="1"/>
          </p:cNvSpPr>
          <p:nvPr/>
        </p:nvSpPr>
        <p:spPr bwMode="auto">
          <a:xfrm rot="3075218">
            <a:off x="8105474" y="3058597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 rot="7750822">
            <a:off x="7745112" y="30236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 rot="7750822">
            <a:off x="8068962" y="2626797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 rot="7750822">
            <a:off x="7745112" y="2158484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31" name="Text Box 31"/>
          <p:cNvSpPr txBox="1">
            <a:spLocks noChangeArrowheads="1"/>
          </p:cNvSpPr>
          <p:nvPr/>
        </p:nvSpPr>
        <p:spPr bwMode="auto">
          <a:xfrm rot="7750822">
            <a:off x="7456187" y="1690172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 rot="7750822">
            <a:off x="7097412" y="2123559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mbria Math" pitchFamily="18" charset="0"/>
              </a:rPr>
              <a:t>&gt;</a:t>
            </a:r>
          </a:p>
        </p:txBody>
      </p:sp>
      <p:sp>
        <p:nvSpPr>
          <p:cNvPr id="153634" name="Text Box 34"/>
          <p:cNvSpPr txBox="1">
            <a:spLocks noChangeArrowheads="1"/>
          </p:cNvSpPr>
          <p:nvPr/>
        </p:nvSpPr>
        <p:spPr bwMode="auto">
          <a:xfrm>
            <a:off x="7091363" y="2422525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A</a:t>
            </a:r>
          </a:p>
        </p:txBody>
      </p: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7451725" y="1990725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B</a:t>
            </a:r>
          </a:p>
        </p:txBody>
      </p:sp>
      <p:sp>
        <p:nvSpPr>
          <p:cNvPr id="153636" name="Text Box 36"/>
          <p:cNvSpPr txBox="1">
            <a:spLocks noChangeArrowheads="1"/>
          </p:cNvSpPr>
          <p:nvPr/>
        </p:nvSpPr>
        <p:spPr bwMode="auto">
          <a:xfrm>
            <a:off x="7812088" y="1522413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C</a:t>
            </a:r>
          </a:p>
        </p:txBody>
      </p:sp>
      <p:sp>
        <p:nvSpPr>
          <p:cNvPr id="153637" name="Text Box 37"/>
          <p:cNvSpPr txBox="1">
            <a:spLocks noChangeArrowheads="1"/>
          </p:cNvSpPr>
          <p:nvPr/>
        </p:nvSpPr>
        <p:spPr bwMode="auto">
          <a:xfrm>
            <a:off x="7775575" y="2459038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D</a:t>
            </a:r>
          </a:p>
        </p:txBody>
      </p:sp>
      <p:sp>
        <p:nvSpPr>
          <p:cNvPr id="153638" name="Text Box 38"/>
          <p:cNvSpPr txBox="1">
            <a:spLocks noChangeArrowheads="1"/>
          </p:cNvSpPr>
          <p:nvPr/>
        </p:nvSpPr>
        <p:spPr bwMode="auto">
          <a:xfrm>
            <a:off x="8135938" y="1990725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E</a:t>
            </a:r>
          </a:p>
        </p:txBody>
      </p: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8459788" y="2459038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I</a:t>
            </a:r>
          </a:p>
        </p:txBody>
      </p:sp>
      <p:sp>
        <p:nvSpPr>
          <p:cNvPr id="153640" name="Text Box 40"/>
          <p:cNvSpPr txBox="1">
            <a:spLocks noChangeArrowheads="1"/>
          </p:cNvSpPr>
          <p:nvPr/>
        </p:nvSpPr>
        <p:spPr bwMode="auto">
          <a:xfrm>
            <a:off x="8099425" y="2925763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G</a:t>
            </a:r>
          </a:p>
        </p:txBody>
      </p:sp>
      <p:sp>
        <p:nvSpPr>
          <p:cNvPr id="153641" name="Text Box 41"/>
          <p:cNvSpPr txBox="1">
            <a:spLocks noChangeArrowheads="1"/>
          </p:cNvSpPr>
          <p:nvPr/>
        </p:nvSpPr>
        <p:spPr bwMode="auto">
          <a:xfrm>
            <a:off x="8783638" y="2890838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J</a:t>
            </a:r>
          </a:p>
        </p:txBody>
      </p:sp>
      <p:sp>
        <p:nvSpPr>
          <p:cNvPr id="153642" name="Text Box 42"/>
          <p:cNvSpPr txBox="1">
            <a:spLocks noChangeArrowheads="1"/>
          </p:cNvSpPr>
          <p:nvPr/>
        </p:nvSpPr>
        <p:spPr bwMode="auto">
          <a:xfrm>
            <a:off x="7775575" y="3359150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F</a:t>
            </a:r>
          </a:p>
        </p:txBody>
      </p:sp>
      <p:sp>
        <p:nvSpPr>
          <p:cNvPr id="153643" name="Text Box 43"/>
          <p:cNvSpPr txBox="1">
            <a:spLocks noChangeArrowheads="1"/>
          </p:cNvSpPr>
          <p:nvPr/>
        </p:nvSpPr>
        <p:spPr bwMode="auto">
          <a:xfrm>
            <a:off x="8423275" y="3359150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H</a:t>
            </a:r>
          </a:p>
        </p:txBody>
      </p:sp>
      <p:sp>
        <p:nvSpPr>
          <p:cNvPr id="153645" name="Text Box 45"/>
          <p:cNvSpPr txBox="1">
            <a:spLocks noChangeArrowheads="1"/>
          </p:cNvSpPr>
          <p:nvPr/>
        </p:nvSpPr>
        <p:spPr bwMode="auto">
          <a:xfrm>
            <a:off x="6624638" y="4005263"/>
            <a:ext cx="23034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A B H J F G I D E C</a:t>
            </a:r>
          </a:p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H A J F G I D B E C</a:t>
            </a:r>
          </a:p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A J D F H G I B E C</a:t>
            </a:r>
          </a:p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D J I A H F G E B C</a:t>
            </a:r>
          </a:p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H J D A F G I E B C</a:t>
            </a:r>
          </a:p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A D H F G J I B E C</a:t>
            </a:r>
          </a:p>
          <a:p>
            <a:pPr algn="ctr"/>
            <a:r>
              <a:rPr kumimoji="1" lang="en-US" sz="2000" dirty="0">
                <a:solidFill>
                  <a:schemeClr val="hlink"/>
                </a:solidFill>
                <a:latin typeface="Cambria Math" pitchFamily="18" charset="0"/>
              </a:rPr>
              <a:t>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9" grpId="0"/>
      <p:bldP spid="153620" grpId="0"/>
      <p:bldP spid="153621" grpId="0"/>
      <p:bldP spid="153627" grpId="0"/>
      <p:bldP spid="153628" grpId="0"/>
      <p:bldP spid="153629" grpId="0"/>
      <p:bldP spid="153630" grpId="0"/>
      <p:bldP spid="153631" grpId="0"/>
      <p:bldP spid="153632" grpId="0"/>
      <p:bldP spid="1536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D391-7147-41E7-A1A2-83D480D798B7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55758" name="Line 110"/>
          <p:cNvSpPr>
            <a:spLocks noChangeShapeType="1"/>
          </p:cNvSpPr>
          <p:nvPr/>
        </p:nvSpPr>
        <p:spPr bwMode="auto">
          <a:xfrm>
            <a:off x="7200900" y="4184650"/>
            <a:ext cx="250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2" name="Line 94"/>
          <p:cNvSpPr>
            <a:spLocks noChangeShapeType="1"/>
          </p:cNvSpPr>
          <p:nvPr/>
        </p:nvSpPr>
        <p:spPr bwMode="auto">
          <a:xfrm>
            <a:off x="5400675" y="4149725"/>
            <a:ext cx="1547813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3" name="Line 95"/>
          <p:cNvSpPr>
            <a:spLocks noChangeShapeType="1"/>
          </p:cNvSpPr>
          <p:nvPr/>
        </p:nvSpPr>
        <p:spPr bwMode="auto">
          <a:xfrm flipH="1">
            <a:off x="5653088" y="4473575"/>
            <a:ext cx="129540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4" name="Line 96"/>
          <p:cNvSpPr>
            <a:spLocks noChangeShapeType="1"/>
          </p:cNvSpPr>
          <p:nvPr/>
        </p:nvSpPr>
        <p:spPr bwMode="auto">
          <a:xfrm>
            <a:off x="5832475" y="5157788"/>
            <a:ext cx="7921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5" name="Line 97"/>
          <p:cNvSpPr>
            <a:spLocks noChangeShapeType="1"/>
          </p:cNvSpPr>
          <p:nvPr/>
        </p:nvSpPr>
        <p:spPr bwMode="auto">
          <a:xfrm flipH="1">
            <a:off x="6445250" y="537368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32" name="Line 84"/>
          <p:cNvSpPr>
            <a:spLocks noChangeShapeType="1"/>
          </p:cNvSpPr>
          <p:nvPr/>
        </p:nvSpPr>
        <p:spPr bwMode="auto">
          <a:xfrm>
            <a:off x="4211638" y="4400550"/>
            <a:ext cx="7207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33" name="Line 85"/>
          <p:cNvSpPr>
            <a:spLocks noChangeShapeType="1"/>
          </p:cNvSpPr>
          <p:nvPr/>
        </p:nvSpPr>
        <p:spPr bwMode="auto">
          <a:xfrm flipV="1">
            <a:off x="3527425" y="4437063"/>
            <a:ext cx="6842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16" name="Line 68"/>
          <p:cNvSpPr>
            <a:spLocks noChangeShapeType="1"/>
          </p:cNvSpPr>
          <p:nvPr/>
        </p:nvSpPr>
        <p:spPr bwMode="auto">
          <a:xfrm>
            <a:off x="3849688" y="53006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09" name="Line 61"/>
          <p:cNvSpPr>
            <a:spLocks noChangeShapeType="1"/>
          </p:cNvSpPr>
          <p:nvPr/>
        </p:nvSpPr>
        <p:spPr bwMode="auto">
          <a:xfrm>
            <a:off x="3130550" y="53006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Missing entropy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Can be zero ℋ(T)=0</a:t>
            </a:r>
          </a:p>
          <a:p>
            <a:r>
              <a:rPr lang="en-US" dirty="0">
                <a:latin typeface="Cambria Math" pitchFamily="18" charset="0"/>
              </a:rPr>
              <a:t>Or can be up to ℋ(T)=O(n log n)</a:t>
            </a:r>
          </a:p>
          <a:p>
            <a:r>
              <a:rPr lang="en-US" b="1" dirty="0">
                <a:latin typeface="Cambria Math" pitchFamily="18" charset="0"/>
              </a:rPr>
              <a:t>When an insertion affects k edges, ℋ(T) increases by at least Ω(k)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2265363" y="3608388"/>
            <a:ext cx="32385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2192338" y="35369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2590800" y="4040188"/>
            <a:ext cx="32385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>
            <a:off x="2517775" y="39687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H="1">
            <a:off x="2554288" y="4508500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2841625" y="44370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H="1">
            <a:off x="2193925" y="4976813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>
            <a:off x="2481263" y="49053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H="1">
            <a:off x="1835150" y="5445125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>
            <a:off x="2122488" y="53736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68" name="Line 20"/>
          <p:cNvSpPr>
            <a:spLocks noChangeShapeType="1"/>
          </p:cNvSpPr>
          <p:nvPr/>
        </p:nvSpPr>
        <p:spPr bwMode="auto">
          <a:xfrm>
            <a:off x="1833563" y="5911850"/>
            <a:ext cx="32385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1760538" y="58404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70" name="Oval 22"/>
          <p:cNvSpPr>
            <a:spLocks noChangeArrowheads="1"/>
          </p:cNvSpPr>
          <p:nvPr/>
        </p:nvSpPr>
        <p:spPr bwMode="auto">
          <a:xfrm>
            <a:off x="2085975" y="62722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 flipH="1">
            <a:off x="3165475" y="4868863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>
            <a:off x="3525838" y="4868863"/>
            <a:ext cx="32385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73" name="Oval 25"/>
          <p:cNvSpPr>
            <a:spLocks noChangeArrowheads="1"/>
          </p:cNvSpPr>
          <p:nvPr/>
        </p:nvSpPr>
        <p:spPr bwMode="auto">
          <a:xfrm>
            <a:off x="3452813" y="47974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 flipH="1">
            <a:off x="2914650" y="5337175"/>
            <a:ext cx="214313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675" name="Oval 27"/>
          <p:cNvSpPr>
            <a:spLocks noChangeArrowheads="1"/>
          </p:cNvSpPr>
          <p:nvPr/>
        </p:nvSpPr>
        <p:spPr bwMode="auto">
          <a:xfrm>
            <a:off x="3092450" y="52657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689" name="Oval 41"/>
          <p:cNvSpPr>
            <a:spLocks noChangeArrowheads="1"/>
          </p:cNvSpPr>
          <p:nvPr/>
        </p:nvSpPr>
        <p:spPr bwMode="auto">
          <a:xfrm>
            <a:off x="2878138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10" name="Oval 62"/>
          <p:cNvSpPr>
            <a:spLocks noChangeArrowheads="1"/>
          </p:cNvSpPr>
          <p:nvPr/>
        </p:nvSpPr>
        <p:spPr bwMode="auto">
          <a:xfrm>
            <a:off x="3275013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12" name="Line 64"/>
          <p:cNvSpPr>
            <a:spLocks noChangeShapeType="1"/>
          </p:cNvSpPr>
          <p:nvPr/>
        </p:nvSpPr>
        <p:spPr bwMode="auto">
          <a:xfrm flipH="1">
            <a:off x="3633788" y="5337175"/>
            <a:ext cx="214312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13" name="Oval 65"/>
          <p:cNvSpPr>
            <a:spLocks noChangeArrowheads="1"/>
          </p:cNvSpPr>
          <p:nvPr/>
        </p:nvSpPr>
        <p:spPr bwMode="auto">
          <a:xfrm>
            <a:off x="3811588" y="52657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14" name="Oval 66"/>
          <p:cNvSpPr>
            <a:spLocks noChangeArrowheads="1"/>
          </p:cNvSpPr>
          <p:nvPr/>
        </p:nvSpPr>
        <p:spPr bwMode="auto">
          <a:xfrm>
            <a:off x="3597275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17" name="Oval 69"/>
          <p:cNvSpPr>
            <a:spLocks noChangeArrowheads="1"/>
          </p:cNvSpPr>
          <p:nvPr/>
        </p:nvSpPr>
        <p:spPr bwMode="auto">
          <a:xfrm>
            <a:off x="3994150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18" name="Line 70"/>
          <p:cNvSpPr>
            <a:spLocks noChangeShapeType="1"/>
          </p:cNvSpPr>
          <p:nvPr/>
        </p:nvSpPr>
        <p:spPr bwMode="auto">
          <a:xfrm>
            <a:off x="5291138" y="53006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19" name="Line 71"/>
          <p:cNvSpPr>
            <a:spLocks noChangeShapeType="1"/>
          </p:cNvSpPr>
          <p:nvPr/>
        </p:nvSpPr>
        <p:spPr bwMode="auto">
          <a:xfrm>
            <a:off x="4572000" y="53006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20" name="Line 72"/>
          <p:cNvSpPr>
            <a:spLocks noChangeShapeType="1"/>
          </p:cNvSpPr>
          <p:nvPr/>
        </p:nvSpPr>
        <p:spPr bwMode="auto">
          <a:xfrm flipH="1">
            <a:off x="4606925" y="4868863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21" name="Line 73"/>
          <p:cNvSpPr>
            <a:spLocks noChangeShapeType="1"/>
          </p:cNvSpPr>
          <p:nvPr/>
        </p:nvSpPr>
        <p:spPr bwMode="auto">
          <a:xfrm>
            <a:off x="4967288" y="4868863"/>
            <a:ext cx="32385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22" name="Oval 74"/>
          <p:cNvSpPr>
            <a:spLocks noChangeArrowheads="1"/>
          </p:cNvSpPr>
          <p:nvPr/>
        </p:nvSpPr>
        <p:spPr bwMode="auto">
          <a:xfrm>
            <a:off x="4894263" y="47974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23" name="Line 75"/>
          <p:cNvSpPr>
            <a:spLocks noChangeShapeType="1"/>
          </p:cNvSpPr>
          <p:nvPr/>
        </p:nvSpPr>
        <p:spPr bwMode="auto">
          <a:xfrm flipH="1">
            <a:off x="4356100" y="5337175"/>
            <a:ext cx="214313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24" name="Oval 76"/>
          <p:cNvSpPr>
            <a:spLocks noChangeArrowheads="1"/>
          </p:cNvSpPr>
          <p:nvPr/>
        </p:nvSpPr>
        <p:spPr bwMode="auto">
          <a:xfrm>
            <a:off x="4533900" y="52657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25" name="Oval 77"/>
          <p:cNvSpPr>
            <a:spLocks noChangeArrowheads="1"/>
          </p:cNvSpPr>
          <p:nvPr/>
        </p:nvSpPr>
        <p:spPr bwMode="auto">
          <a:xfrm>
            <a:off x="4319588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26" name="Oval 78"/>
          <p:cNvSpPr>
            <a:spLocks noChangeArrowheads="1"/>
          </p:cNvSpPr>
          <p:nvPr/>
        </p:nvSpPr>
        <p:spPr bwMode="auto">
          <a:xfrm>
            <a:off x="4716463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27" name="Line 79"/>
          <p:cNvSpPr>
            <a:spLocks noChangeShapeType="1"/>
          </p:cNvSpPr>
          <p:nvPr/>
        </p:nvSpPr>
        <p:spPr bwMode="auto">
          <a:xfrm flipH="1">
            <a:off x="5075238" y="5337175"/>
            <a:ext cx="214312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28" name="Oval 80"/>
          <p:cNvSpPr>
            <a:spLocks noChangeArrowheads="1"/>
          </p:cNvSpPr>
          <p:nvPr/>
        </p:nvSpPr>
        <p:spPr bwMode="auto">
          <a:xfrm>
            <a:off x="5253038" y="52657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29" name="Oval 81"/>
          <p:cNvSpPr>
            <a:spLocks noChangeArrowheads="1"/>
          </p:cNvSpPr>
          <p:nvPr/>
        </p:nvSpPr>
        <p:spPr bwMode="auto">
          <a:xfrm>
            <a:off x="5038725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0" name="Oval 82"/>
          <p:cNvSpPr>
            <a:spLocks noChangeArrowheads="1"/>
          </p:cNvSpPr>
          <p:nvPr/>
        </p:nvSpPr>
        <p:spPr bwMode="auto">
          <a:xfrm>
            <a:off x="5435600" y="56610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1" name="Oval 83"/>
          <p:cNvSpPr>
            <a:spLocks noChangeArrowheads="1"/>
          </p:cNvSpPr>
          <p:nvPr/>
        </p:nvSpPr>
        <p:spPr bwMode="auto">
          <a:xfrm>
            <a:off x="4175125" y="436562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4" name="Oval 86"/>
          <p:cNvSpPr>
            <a:spLocks noChangeArrowheads="1"/>
          </p:cNvSpPr>
          <p:nvPr/>
        </p:nvSpPr>
        <p:spPr bwMode="auto">
          <a:xfrm>
            <a:off x="6589713" y="53371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5" name="Oval 87"/>
          <p:cNvSpPr>
            <a:spLocks noChangeArrowheads="1"/>
          </p:cNvSpPr>
          <p:nvPr/>
        </p:nvSpPr>
        <p:spPr bwMode="auto">
          <a:xfrm>
            <a:off x="6375400" y="57324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6" name="Line 88"/>
          <p:cNvSpPr>
            <a:spLocks noChangeShapeType="1"/>
          </p:cNvSpPr>
          <p:nvPr/>
        </p:nvSpPr>
        <p:spPr bwMode="auto">
          <a:xfrm>
            <a:off x="5653088" y="47609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37" name="Oval 89"/>
          <p:cNvSpPr>
            <a:spLocks noChangeArrowheads="1"/>
          </p:cNvSpPr>
          <p:nvPr/>
        </p:nvSpPr>
        <p:spPr bwMode="auto">
          <a:xfrm>
            <a:off x="5614988" y="47259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8" name="Oval 90"/>
          <p:cNvSpPr>
            <a:spLocks noChangeArrowheads="1"/>
          </p:cNvSpPr>
          <p:nvPr/>
        </p:nvSpPr>
        <p:spPr bwMode="auto">
          <a:xfrm>
            <a:off x="5797550" y="51212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39" name="Oval 91"/>
          <p:cNvSpPr>
            <a:spLocks noChangeArrowheads="1"/>
          </p:cNvSpPr>
          <p:nvPr/>
        </p:nvSpPr>
        <p:spPr bwMode="auto">
          <a:xfrm>
            <a:off x="6911975" y="44005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40" name="Oval 92"/>
          <p:cNvSpPr>
            <a:spLocks noChangeArrowheads="1"/>
          </p:cNvSpPr>
          <p:nvPr/>
        </p:nvSpPr>
        <p:spPr bwMode="auto">
          <a:xfrm>
            <a:off x="5329238" y="40767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46" name="Line 98"/>
          <p:cNvSpPr>
            <a:spLocks noChangeShapeType="1"/>
          </p:cNvSpPr>
          <p:nvPr/>
        </p:nvSpPr>
        <p:spPr bwMode="auto">
          <a:xfrm flipV="1">
            <a:off x="7200900" y="3897313"/>
            <a:ext cx="827088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7" name="Line 99"/>
          <p:cNvSpPr>
            <a:spLocks noChangeShapeType="1"/>
          </p:cNvSpPr>
          <p:nvPr/>
        </p:nvSpPr>
        <p:spPr bwMode="auto">
          <a:xfrm flipH="1" flipV="1">
            <a:off x="8027988" y="3933825"/>
            <a:ext cx="72072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8" name="Line 100"/>
          <p:cNvSpPr>
            <a:spLocks noChangeShapeType="1"/>
          </p:cNvSpPr>
          <p:nvPr/>
        </p:nvSpPr>
        <p:spPr bwMode="auto">
          <a:xfrm flipH="1">
            <a:off x="8459788" y="4473575"/>
            <a:ext cx="288925" cy="90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49" name="Line 101"/>
          <p:cNvSpPr>
            <a:spLocks noChangeShapeType="1"/>
          </p:cNvSpPr>
          <p:nvPr/>
        </p:nvSpPr>
        <p:spPr bwMode="auto">
          <a:xfrm flipH="1">
            <a:off x="8245475" y="537368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50" name="Oval 102"/>
          <p:cNvSpPr>
            <a:spLocks noChangeArrowheads="1"/>
          </p:cNvSpPr>
          <p:nvPr/>
        </p:nvSpPr>
        <p:spPr bwMode="auto">
          <a:xfrm>
            <a:off x="8389938" y="53371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1" name="Oval 103"/>
          <p:cNvSpPr>
            <a:spLocks noChangeArrowheads="1"/>
          </p:cNvSpPr>
          <p:nvPr/>
        </p:nvSpPr>
        <p:spPr bwMode="auto">
          <a:xfrm>
            <a:off x="8175625" y="57324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2" name="Line 104"/>
          <p:cNvSpPr>
            <a:spLocks noChangeShapeType="1"/>
          </p:cNvSpPr>
          <p:nvPr/>
        </p:nvSpPr>
        <p:spPr bwMode="auto">
          <a:xfrm>
            <a:off x="7453313" y="47609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5753" name="Oval 105"/>
          <p:cNvSpPr>
            <a:spLocks noChangeArrowheads="1"/>
          </p:cNvSpPr>
          <p:nvPr/>
        </p:nvSpPr>
        <p:spPr bwMode="auto">
          <a:xfrm>
            <a:off x="7415213" y="47259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4" name="Oval 106"/>
          <p:cNvSpPr>
            <a:spLocks noChangeArrowheads="1"/>
          </p:cNvSpPr>
          <p:nvPr/>
        </p:nvSpPr>
        <p:spPr bwMode="auto">
          <a:xfrm>
            <a:off x="7597775" y="512127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5" name="Oval 107"/>
          <p:cNvSpPr>
            <a:spLocks noChangeArrowheads="1"/>
          </p:cNvSpPr>
          <p:nvPr/>
        </p:nvSpPr>
        <p:spPr bwMode="auto">
          <a:xfrm>
            <a:off x="8678863" y="44370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6" name="Oval 108"/>
          <p:cNvSpPr>
            <a:spLocks noChangeArrowheads="1"/>
          </p:cNvSpPr>
          <p:nvPr/>
        </p:nvSpPr>
        <p:spPr bwMode="auto">
          <a:xfrm>
            <a:off x="7165975" y="41132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7" name="Oval 109"/>
          <p:cNvSpPr>
            <a:spLocks noChangeArrowheads="1"/>
          </p:cNvSpPr>
          <p:nvPr/>
        </p:nvSpPr>
        <p:spPr bwMode="auto">
          <a:xfrm>
            <a:off x="7956550" y="38608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59" name="Oval 111"/>
          <p:cNvSpPr>
            <a:spLocks noChangeArrowheads="1"/>
          </p:cNvSpPr>
          <p:nvPr/>
        </p:nvSpPr>
        <p:spPr bwMode="auto">
          <a:xfrm rot="-1476892">
            <a:off x="7200900" y="3860800"/>
            <a:ext cx="431800" cy="15843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5760" name="Oval 112"/>
          <p:cNvSpPr>
            <a:spLocks noChangeArrowheads="1"/>
          </p:cNvSpPr>
          <p:nvPr/>
        </p:nvSpPr>
        <p:spPr bwMode="auto">
          <a:xfrm rot="1230927">
            <a:off x="8280400" y="4149725"/>
            <a:ext cx="431800" cy="19796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8" grpId="0" animBg="1"/>
      <p:bldP spid="155742" grpId="0" animBg="1"/>
      <p:bldP spid="155743" grpId="0" animBg="1"/>
      <p:bldP spid="155744" grpId="0" animBg="1"/>
      <p:bldP spid="155745" grpId="0" animBg="1"/>
      <p:bldP spid="155732" grpId="0" animBg="1"/>
      <p:bldP spid="155733" grpId="0" animBg="1"/>
      <p:bldP spid="155716" grpId="0" animBg="1"/>
      <p:bldP spid="155709" grpId="0" animBg="1"/>
      <p:bldP spid="155671" grpId="0" animBg="1"/>
      <p:bldP spid="155672" grpId="0" animBg="1"/>
      <p:bldP spid="155673" grpId="0" animBg="1"/>
      <p:bldP spid="155674" grpId="0" animBg="1"/>
      <p:bldP spid="155675" grpId="0" animBg="1"/>
      <p:bldP spid="155689" grpId="0" animBg="1"/>
      <p:bldP spid="155710" grpId="0" animBg="1"/>
      <p:bldP spid="155712" grpId="0" animBg="1"/>
      <p:bldP spid="155713" grpId="0" animBg="1"/>
      <p:bldP spid="155714" grpId="0" animBg="1"/>
      <p:bldP spid="155717" grpId="0" animBg="1"/>
      <p:bldP spid="155718" grpId="0" animBg="1"/>
      <p:bldP spid="155719" grpId="0" animBg="1"/>
      <p:bldP spid="155720" grpId="0" animBg="1"/>
      <p:bldP spid="155721" grpId="0" animBg="1"/>
      <p:bldP spid="155722" grpId="0" animBg="1"/>
      <p:bldP spid="155723" grpId="0" animBg="1"/>
      <p:bldP spid="155724" grpId="0" animBg="1"/>
      <p:bldP spid="155725" grpId="0" animBg="1"/>
      <p:bldP spid="155726" grpId="0" animBg="1"/>
      <p:bldP spid="155727" grpId="0" animBg="1"/>
      <p:bldP spid="155728" grpId="0" animBg="1"/>
      <p:bldP spid="155729" grpId="0" animBg="1"/>
      <p:bldP spid="155730" grpId="0" animBg="1"/>
      <p:bldP spid="155731" grpId="0" animBg="1"/>
      <p:bldP spid="155734" grpId="0" animBg="1"/>
      <p:bldP spid="155735" grpId="0" animBg="1"/>
      <p:bldP spid="155736" grpId="0" animBg="1"/>
      <p:bldP spid="155737" grpId="0" animBg="1"/>
      <p:bldP spid="155738" grpId="0" animBg="1"/>
      <p:bldP spid="155739" grpId="0" animBg="1"/>
      <p:bldP spid="155740" grpId="0" animBg="1"/>
      <p:bldP spid="155746" grpId="0" animBg="1"/>
      <p:bldP spid="155747" grpId="0" animBg="1"/>
      <p:bldP spid="155748" grpId="0" animBg="1"/>
      <p:bldP spid="155749" grpId="0" animBg="1"/>
      <p:bldP spid="155750" grpId="0" animBg="1"/>
      <p:bldP spid="155751" grpId="0" animBg="1"/>
      <p:bldP spid="155752" grpId="0" animBg="1"/>
      <p:bldP spid="155753" grpId="0" animBg="1"/>
      <p:bldP spid="155754" grpId="0" animBg="1"/>
      <p:bldP spid="155755" grpId="0" animBg="1"/>
      <p:bldP spid="155756" grpId="0" animBg="1"/>
      <p:bldP spid="155757" grpId="0" animBg="1"/>
      <p:bldP spid="155759" grpId="0" animBg="1"/>
      <p:bldP spid="1557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072F-DBEC-47F9-90A6-9C81A56E8A96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So what now?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Amortized number of edge modifications is O(log n) per insertion into an initially empty tree</a:t>
            </a:r>
          </a:p>
          <a:p>
            <a:pPr lvl="1"/>
            <a:r>
              <a:rPr lang="en-US" dirty="0">
                <a:latin typeface="Cambria Math" pitchFamily="18" charset="0"/>
              </a:rPr>
              <a:t>Node modifications are always constant</a:t>
            </a:r>
          </a:p>
          <a:p>
            <a:r>
              <a:rPr lang="en-US" dirty="0">
                <a:latin typeface="Cambria Math" pitchFamily="18" charset="0"/>
              </a:rPr>
              <a:t>But how to </a:t>
            </a:r>
            <a:r>
              <a:rPr lang="en-US" i="1" dirty="0">
                <a:latin typeface="Cambria Math" pitchFamily="18" charset="0"/>
              </a:rPr>
              <a:t>access </a:t>
            </a:r>
            <a:r>
              <a:rPr lang="en-US" dirty="0">
                <a:latin typeface="Cambria Math" pitchFamily="18" charset="0"/>
              </a:rPr>
              <a:t>the edges to modify?</a:t>
            </a:r>
          </a:p>
          <a:p>
            <a:pPr lvl="1"/>
            <a:r>
              <a:rPr lang="en-US" dirty="0">
                <a:latin typeface="Cambria Math" pitchFamily="18" charset="0"/>
              </a:rPr>
              <a:t>Without increasing the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938-4139-41F6-BBAC-C2E699635ECF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Implementation overview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Companion interval tree stores tree edges</a:t>
            </a:r>
          </a:p>
          <a:p>
            <a:r>
              <a:rPr lang="en-US" dirty="0">
                <a:latin typeface="Cambria Math" pitchFamily="18" charset="0"/>
              </a:rPr>
              <a:t>Edges in Cartesian tree are either disjoint or nested</a:t>
            </a:r>
          </a:p>
          <a:p>
            <a:pPr lvl="1"/>
            <a:r>
              <a:rPr lang="en-US" dirty="0">
                <a:latin typeface="Cambria Math" pitchFamily="18" charset="0"/>
              </a:rPr>
              <a:t>So the interval tree has additional properties</a:t>
            </a:r>
          </a:p>
          <a:p>
            <a:r>
              <a:rPr lang="en-US" dirty="0">
                <a:latin typeface="Cambria Math" pitchFamily="18" charset="0"/>
              </a:rPr>
              <a:t>Operations are tailored to the special case of the Cartesian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A408-0A17-4907-8BB3-AEA7E50AFD43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58805" name="Line 85"/>
          <p:cNvSpPr>
            <a:spLocks noChangeShapeType="1"/>
          </p:cNvSpPr>
          <p:nvPr/>
        </p:nvSpPr>
        <p:spPr bwMode="auto">
          <a:xfrm>
            <a:off x="4500563" y="3392488"/>
            <a:ext cx="0" cy="31686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22" name="Line 2"/>
          <p:cNvSpPr>
            <a:spLocks noChangeShapeType="1"/>
          </p:cNvSpPr>
          <p:nvPr/>
        </p:nvSpPr>
        <p:spPr bwMode="auto">
          <a:xfrm flipH="1">
            <a:off x="3346450" y="3344863"/>
            <a:ext cx="116522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4497388" y="3340100"/>
            <a:ext cx="903287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H="1" flipV="1">
            <a:off x="3116263" y="3124200"/>
            <a:ext cx="1362075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576638" y="4044950"/>
            <a:ext cx="2222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798888" y="4968875"/>
            <a:ext cx="461962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 flipH="1">
            <a:off x="4713288" y="4729163"/>
            <a:ext cx="47148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3563938" y="4041775"/>
            <a:ext cx="18351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 flipH="1">
            <a:off x="5183188" y="4257675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 flipH="1">
            <a:off x="3816350" y="4724400"/>
            <a:ext cx="1366838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3779838" y="4941888"/>
            <a:ext cx="9366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4716463" y="5408613"/>
            <a:ext cx="25082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4248150" y="5408613"/>
            <a:ext cx="468313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H="1">
            <a:off x="4032250" y="5876925"/>
            <a:ext cx="2159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3348038" y="36083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3132138" y="3141663"/>
            <a:ext cx="2159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2879725" y="2673350"/>
            <a:ext cx="252413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 flipH="1">
            <a:off x="2663825" y="2673350"/>
            <a:ext cx="2159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 flipH="1">
            <a:off x="2195513" y="2457450"/>
            <a:ext cx="21590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>
            <a:off x="2411413" y="2457450"/>
            <a:ext cx="4683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 flipV="1">
            <a:off x="2411413" y="2205038"/>
            <a:ext cx="3240087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 flipH="1" flipV="1">
            <a:off x="6335713" y="1989138"/>
            <a:ext cx="215900" cy="320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 flipH="1">
            <a:off x="6083300" y="19891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6" name="Line 26"/>
          <p:cNvSpPr>
            <a:spLocks noChangeShapeType="1"/>
          </p:cNvSpPr>
          <p:nvPr/>
        </p:nvSpPr>
        <p:spPr bwMode="auto">
          <a:xfrm flipV="1">
            <a:off x="1741488" y="1527175"/>
            <a:ext cx="230187" cy="461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7" name="Line 27"/>
          <p:cNvSpPr>
            <a:spLocks noChangeShapeType="1"/>
          </p:cNvSpPr>
          <p:nvPr/>
        </p:nvSpPr>
        <p:spPr bwMode="auto">
          <a:xfrm flipH="1">
            <a:off x="5616575" y="1773238"/>
            <a:ext cx="25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8" name="Line 28"/>
          <p:cNvSpPr>
            <a:spLocks noChangeShapeType="1"/>
          </p:cNvSpPr>
          <p:nvPr/>
        </p:nvSpPr>
        <p:spPr bwMode="auto">
          <a:xfrm>
            <a:off x="5867400" y="1773238"/>
            <a:ext cx="4683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 flipH="1" flipV="1">
            <a:off x="1971675" y="1527175"/>
            <a:ext cx="39179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1689100" y="6049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Insertion once again</a:t>
            </a:r>
          </a:p>
        </p:txBody>
      </p:sp>
      <p:sp>
        <p:nvSpPr>
          <p:cNvPr id="158752" name="Oval 32"/>
          <p:cNvSpPr>
            <a:spLocks noChangeArrowheads="1"/>
          </p:cNvSpPr>
          <p:nvPr/>
        </p:nvSpPr>
        <p:spPr bwMode="auto">
          <a:xfrm>
            <a:off x="1917700" y="1477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58753" name="Oval 33"/>
          <p:cNvSpPr>
            <a:spLocks noChangeArrowheads="1"/>
          </p:cNvSpPr>
          <p:nvPr/>
        </p:nvSpPr>
        <p:spPr bwMode="auto">
          <a:xfrm>
            <a:off x="2146300" y="4449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4" name="Oval 34"/>
          <p:cNvSpPr>
            <a:spLocks noChangeArrowheads="1"/>
          </p:cNvSpPr>
          <p:nvPr/>
        </p:nvSpPr>
        <p:spPr bwMode="auto">
          <a:xfrm>
            <a:off x="2374900" y="2392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5" name="Oval 35"/>
          <p:cNvSpPr>
            <a:spLocks noChangeArrowheads="1"/>
          </p:cNvSpPr>
          <p:nvPr/>
        </p:nvSpPr>
        <p:spPr bwMode="auto">
          <a:xfrm>
            <a:off x="2603500" y="3763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2832100" y="2620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3975100" y="6278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4889500" y="5592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59" name="Oval 39"/>
          <p:cNvSpPr>
            <a:spLocks noChangeArrowheads="1"/>
          </p:cNvSpPr>
          <p:nvPr/>
        </p:nvSpPr>
        <p:spPr bwMode="auto">
          <a:xfrm>
            <a:off x="5575300" y="21637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5803900" y="170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6032500" y="2849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62" name="Oval 42"/>
          <p:cNvSpPr>
            <a:spLocks noChangeArrowheads="1"/>
          </p:cNvSpPr>
          <p:nvPr/>
        </p:nvSpPr>
        <p:spPr bwMode="auto">
          <a:xfrm>
            <a:off x="6261100" y="1935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489700" y="5135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85" name="Oval 65"/>
          <p:cNvSpPr>
            <a:spLocks noChangeArrowheads="1"/>
          </p:cNvSpPr>
          <p:nvPr/>
        </p:nvSpPr>
        <p:spPr bwMode="auto">
          <a:xfrm>
            <a:off x="4446588" y="3314700"/>
            <a:ext cx="114300" cy="1143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87" name="Line 67"/>
          <p:cNvSpPr>
            <a:spLocks noChangeShapeType="1"/>
          </p:cNvSpPr>
          <p:nvPr/>
        </p:nvSpPr>
        <p:spPr bwMode="auto">
          <a:xfrm>
            <a:off x="3127375" y="3127375"/>
            <a:ext cx="215900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88" name="Oval 68"/>
          <p:cNvSpPr>
            <a:spLocks noChangeArrowheads="1"/>
          </p:cNvSpPr>
          <p:nvPr/>
        </p:nvSpPr>
        <p:spPr bwMode="auto">
          <a:xfrm>
            <a:off x="3060700" y="3078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89" name="Oval 69"/>
          <p:cNvSpPr>
            <a:spLocks noChangeArrowheads="1"/>
          </p:cNvSpPr>
          <p:nvPr/>
        </p:nvSpPr>
        <p:spPr bwMode="auto">
          <a:xfrm>
            <a:off x="3289300" y="3535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93" name="Line 73"/>
          <p:cNvSpPr>
            <a:spLocks noChangeShapeType="1"/>
          </p:cNvSpPr>
          <p:nvPr/>
        </p:nvSpPr>
        <p:spPr bwMode="auto">
          <a:xfrm flipH="1">
            <a:off x="4251325" y="5403850"/>
            <a:ext cx="468313" cy="468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794" name="Oval 74"/>
          <p:cNvSpPr>
            <a:spLocks noChangeArrowheads="1"/>
          </p:cNvSpPr>
          <p:nvPr/>
        </p:nvSpPr>
        <p:spPr bwMode="auto">
          <a:xfrm>
            <a:off x="5346700" y="4221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95" name="Oval 75"/>
          <p:cNvSpPr>
            <a:spLocks noChangeArrowheads="1"/>
          </p:cNvSpPr>
          <p:nvPr/>
        </p:nvSpPr>
        <p:spPr bwMode="auto">
          <a:xfrm>
            <a:off x="3517900" y="3992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96" name="Oval 76"/>
          <p:cNvSpPr>
            <a:spLocks noChangeArrowheads="1"/>
          </p:cNvSpPr>
          <p:nvPr/>
        </p:nvSpPr>
        <p:spPr bwMode="auto">
          <a:xfrm>
            <a:off x="5118100" y="4678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97" name="Oval 77"/>
          <p:cNvSpPr>
            <a:spLocks noChangeArrowheads="1"/>
          </p:cNvSpPr>
          <p:nvPr/>
        </p:nvSpPr>
        <p:spPr bwMode="auto">
          <a:xfrm>
            <a:off x="3746500" y="49069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98" name="Oval 78"/>
          <p:cNvSpPr>
            <a:spLocks noChangeArrowheads="1"/>
          </p:cNvSpPr>
          <p:nvPr/>
        </p:nvSpPr>
        <p:spPr bwMode="auto">
          <a:xfrm>
            <a:off x="4660900" y="53641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799" name="Oval 79"/>
          <p:cNvSpPr>
            <a:spLocks noChangeArrowheads="1"/>
          </p:cNvSpPr>
          <p:nvPr/>
        </p:nvSpPr>
        <p:spPr bwMode="auto">
          <a:xfrm>
            <a:off x="4203700" y="58213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800" name="Text Box 80"/>
          <p:cNvSpPr txBox="1">
            <a:spLocks noChangeArrowheads="1"/>
          </p:cNvSpPr>
          <p:nvPr/>
        </p:nvSpPr>
        <p:spPr bwMode="auto">
          <a:xfrm>
            <a:off x="3671888" y="2692400"/>
            <a:ext cx="200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1. Find parent</a:t>
            </a:r>
          </a:p>
        </p:txBody>
      </p:sp>
      <p:sp>
        <p:nvSpPr>
          <p:cNvPr id="158801" name="Line 81"/>
          <p:cNvSpPr>
            <a:spLocks noChangeShapeType="1"/>
          </p:cNvSpPr>
          <p:nvPr/>
        </p:nvSpPr>
        <p:spPr bwMode="auto">
          <a:xfrm flipH="1">
            <a:off x="3095625" y="2852738"/>
            <a:ext cx="647700" cy="2889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03" name="Text Box 83"/>
          <p:cNvSpPr txBox="1">
            <a:spLocks noChangeArrowheads="1"/>
          </p:cNvSpPr>
          <p:nvPr/>
        </p:nvSpPr>
        <p:spPr bwMode="auto">
          <a:xfrm>
            <a:off x="5040313" y="3500438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2. Edges affected</a:t>
            </a:r>
          </a:p>
        </p:txBody>
      </p:sp>
      <p:sp>
        <p:nvSpPr>
          <p:cNvPr id="158807" name="Line 87"/>
          <p:cNvSpPr>
            <a:spLocks noChangeShapeType="1"/>
          </p:cNvSpPr>
          <p:nvPr/>
        </p:nvSpPr>
        <p:spPr bwMode="auto">
          <a:xfrm flipH="1">
            <a:off x="4500563" y="3752850"/>
            <a:ext cx="611187" cy="7572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08" name="Text Box 88"/>
          <p:cNvSpPr txBox="1">
            <a:spLocks noChangeArrowheads="1"/>
          </p:cNvSpPr>
          <p:nvPr/>
        </p:nvSpPr>
        <p:spPr bwMode="auto">
          <a:xfrm>
            <a:off x="4932363" y="5049838"/>
            <a:ext cx="185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4. </a:t>
            </a:r>
            <a:r>
              <a:rPr lang="en-US" i="1" dirty="0">
                <a:solidFill>
                  <a:srgbClr val="800000"/>
                </a:solidFill>
                <a:latin typeface="Cambria Math" pitchFamily="18" charset="0"/>
              </a:rPr>
              <a:t>Shrink</a:t>
            </a:r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 k</a:t>
            </a:r>
          </a:p>
        </p:txBody>
      </p:sp>
      <p:sp>
        <p:nvSpPr>
          <p:cNvPr id="158809" name="Line 89"/>
          <p:cNvSpPr>
            <a:spLocks noChangeShapeType="1"/>
          </p:cNvSpPr>
          <p:nvPr/>
        </p:nvSpPr>
        <p:spPr bwMode="auto">
          <a:xfrm flipH="1" flipV="1">
            <a:off x="4679950" y="4941888"/>
            <a:ext cx="576263" cy="2159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10" name="Text Box 90"/>
          <p:cNvSpPr txBox="1">
            <a:spLocks noChangeArrowheads="1"/>
          </p:cNvSpPr>
          <p:nvPr/>
        </p:nvSpPr>
        <p:spPr bwMode="auto">
          <a:xfrm>
            <a:off x="2016125" y="47609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3a. Delete 2</a:t>
            </a:r>
          </a:p>
        </p:txBody>
      </p:sp>
      <p:sp>
        <p:nvSpPr>
          <p:cNvPr id="158811" name="Text Box 91"/>
          <p:cNvSpPr txBox="1">
            <a:spLocks noChangeArrowheads="1"/>
          </p:cNvSpPr>
          <p:nvPr/>
        </p:nvSpPr>
        <p:spPr bwMode="auto">
          <a:xfrm>
            <a:off x="3851275" y="2420938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mbria Math" pitchFamily="18" charset="0"/>
              </a:rPr>
              <a:t>3b. Insert 3</a:t>
            </a:r>
          </a:p>
        </p:txBody>
      </p:sp>
      <p:sp>
        <p:nvSpPr>
          <p:cNvPr id="158812" name="Line 92"/>
          <p:cNvSpPr>
            <a:spLocks noChangeShapeType="1"/>
          </p:cNvSpPr>
          <p:nvPr/>
        </p:nvSpPr>
        <p:spPr bwMode="auto">
          <a:xfrm>
            <a:off x="2879725" y="5192713"/>
            <a:ext cx="1620838" cy="431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13" name="Line 93"/>
          <p:cNvSpPr>
            <a:spLocks noChangeShapeType="1"/>
          </p:cNvSpPr>
          <p:nvPr/>
        </p:nvSpPr>
        <p:spPr bwMode="auto">
          <a:xfrm flipV="1">
            <a:off x="2916238" y="3321050"/>
            <a:ext cx="287337" cy="151288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14" name="Line 94"/>
          <p:cNvSpPr>
            <a:spLocks noChangeShapeType="1"/>
          </p:cNvSpPr>
          <p:nvPr/>
        </p:nvSpPr>
        <p:spPr bwMode="auto">
          <a:xfrm flipH="1">
            <a:off x="3563938" y="2816225"/>
            <a:ext cx="755650" cy="3968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15" name="Line 95"/>
          <p:cNvSpPr>
            <a:spLocks noChangeShapeType="1"/>
          </p:cNvSpPr>
          <p:nvPr/>
        </p:nvSpPr>
        <p:spPr bwMode="auto">
          <a:xfrm flipH="1">
            <a:off x="3851275" y="2816225"/>
            <a:ext cx="757238" cy="64928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16" name="Line 96"/>
          <p:cNvSpPr>
            <a:spLocks noChangeShapeType="1"/>
          </p:cNvSpPr>
          <p:nvPr/>
        </p:nvSpPr>
        <p:spPr bwMode="auto">
          <a:xfrm>
            <a:off x="4895850" y="2816225"/>
            <a:ext cx="107950" cy="10445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19" name="Arc 99"/>
          <p:cNvSpPr>
            <a:spLocks/>
          </p:cNvSpPr>
          <p:nvPr/>
        </p:nvSpPr>
        <p:spPr bwMode="auto">
          <a:xfrm rot="-5605905" flipH="1" flipV="1">
            <a:off x="3559175" y="4078288"/>
            <a:ext cx="442913" cy="503237"/>
          </a:xfrm>
          <a:custGeom>
            <a:avLst/>
            <a:gdLst>
              <a:gd name="G0" fmla="+- 2015 0 0"/>
              <a:gd name="G1" fmla="+- 21600 0 0"/>
              <a:gd name="G2" fmla="+- 21600 0 0"/>
              <a:gd name="T0" fmla="*/ 0 w 22299"/>
              <a:gd name="T1" fmla="*/ 94 h 21600"/>
              <a:gd name="T2" fmla="*/ 22299 w 22299"/>
              <a:gd name="T3" fmla="*/ 14176 h 21600"/>
              <a:gd name="T4" fmla="*/ 2015 w 222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99" h="21600" fill="none" extrusionOk="0">
                <a:moveTo>
                  <a:pt x="0" y="94"/>
                </a:moveTo>
                <a:cubicBezTo>
                  <a:pt x="669" y="31"/>
                  <a:pt x="1342" y="-1"/>
                  <a:pt x="2015" y="0"/>
                </a:cubicBezTo>
                <a:cubicBezTo>
                  <a:pt x="11081" y="0"/>
                  <a:pt x="19182" y="5661"/>
                  <a:pt x="22299" y="14175"/>
                </a:cubicBezTo>
              </a:path>
              <a:path w="22299" h="21600" stroke="0" extrusionOk="0">
                <a:moveTo>
                  <a:pt x="0" y="94"/>
                </a:moveTo>
                <a:cubicBezTo>
                  <a:pt x="669" y="31"/>
                  <a:pt x="1342" y="-1"/>
                  <a:pt x="2015" y="0"/>
                </a:cubicBezTo>
                <a:cubicBezTo>
                  <a:pt x="11081" y="0"/>
                  <a:pt x="19182" y="5661"/>
                  <a:pt x="22299" y="14175"/>
                </a:cubicBezTo>
                <a:lnTo>
                  <a:pt x="2015" y="2160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820" name="Arc 100"/>
          <p:cNvSpPr>
            <a:spLocks/>
          </p:cNvSpPr>
          <p:nvPr/>
        </p:nvSpPr>
        <p:spPr bwMode="auto">
          <a:xfrm rot="-5605905" flipH="1" flipV="1">
            <a:off x="3706019" y="5017294"/>
            <a:ext cx="292100" cy="503238"/>
          </a:xfrm>
          <a:custGeom>
            <a:avLst/>
            <a:gdLst>
              <a:gd name="G0" fmla="+- 2015 0 0"/>
              <a:gd name="G1" fmla="+- 21600 0 0"/>
              <a:gd name="G2" fmla="+- 21600 0 0"/>
              <a:gd name="T0" fmla="*/ 0 w 14683"/>
              <a:gd name="T1" fmla="*/ 94 h 21600"/>
              <a:gd name="T2" fmla="*/ 14683 w 14683"/>
              <a:gd name="T3" fmla="*/ 4105 h 21600"/>
              <a:gd name="T4" fmla="*/ 2015 w 146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83" h="21600" fill="none" extrusionOk="0">
                <a:moveTo>
                  <a:pt x="0" y="94"/>
                </a:moveTo>
                <a:cubicBezTo>
                  <a:pt x="669" y="31"/>
                  <a:pt x="1342" y="-1"/>
                  <a:pt x="2015" y="0"/>
                </a:cubicBezTo>
                <a:cubicBezTo>
                  <a:pt x="6564" y="0"/>
                  <a:pt x="10998" y="1436"/>
                  <a:pt x="14683" y="4104"/>
                </a:cubicBezTo>
              </a:path>
              <a:path w="14683" h="21600" stroke="0" extrusionOk="0">
                <a:moveTo>
                  <a:pt x="0" y="94"/>
                </a:moveTo>
                <a:cubicBezTo>
                  <a:pt x="669" y="31"/>
                  <a:pt x="1342" y="-1"/>
                  <a:pt x="2015" y="0"/>
                </a:cubicBezTo>
                <a:cubicBezTo>
                  <a:pt x="6564" y="0"/>
                  <a:pt x="10998" y="1436"/>
                  <a:pt x="14683" y="4104"/>
                </a:cubicBezTo>
                <a:lnTo>
                  <a:pt x="2015" y="2160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821" name="Arc 101"/>
          <p:cNvSpPr>
            <a:spLocks/>
          </p:cNvSpPr>
          <p:nvPr/>
        </p:nvSpPr>
        <p:spPr bwMode="auto">
          <a:xfrm rot="10800000">
            <a:off x="4610100" y="4654550"/>
            <a:ext cx="557213" cy="457200"/>
          </a:xfrm>
          <a:custGeom>
            <a:avLst/>
            <a:gdLst>
              <a:gd name="G0" fmla="+- 0 0 0"/>
              <a:gd name="G1" fmla="+- 19604 0 0"/>
              <a:gd name="G2" fmla="+- 21600 0 0"/>
              <a:gd name="T0" fmla="*/ 9069 w 20284"/>
              <a:gd name="T1" fmla="*/ 0 h 19604"/>
              <a:gd name="T2" fmla="*/ 20284 w 20284"/>
              <a:gd name="T3" fmla="*/ 12180 h 19604"/>
              <a:gd name="T4" fmla="*/ 0 w 20284"/>
              <a:gd name="T5" fmla="*/ 19604 h 19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84" h="19604" fill="none" extrusionOk="0">
                <a:moveTo>
                  <a:pt x="9068" y="0"/>
                </a:moveTo>
                <a:cubicBezTo>
                  <a:pt x="14276" y="2409"/>
                  <a:pt x="18311" y="6791"/>
                  <a:pt x="20284" y="12179"/>
                </a:cubicBezTo>
              </a:path>
              <a:path w="20284" h="19604" stroke="0" extrusionOk="0">
                <a:moveTo>
                  <a:pt x="9068" y="0"/>
                </a:moveTo>
                <a:cubicBezTo>
                  <a:pt x="14276" y="2409"/>
                  <a:pt x="18311" y="6791"/>
                  <a:pt x="20284" y="12179"/>
                </a:cubicBezTo>
                <a:lnTo>
                  <a:pt x="0" y="19604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mbria Math" pitchFamily="18" charset="0"/>
            </a:endParaRPr>
          </a:p>
        </p:txBody>
      </p:sp>
      <p:sp>
        <p:nvSpPr>
          <p:cNvPr id="158822" name="Line 102"/>
          <p:cNvSpPr>
            <a:spLocks noChangeShapeType="1"/>
          </p:cNvSpPr>
          <p:nvPr/>
        </p:nvSpPr>
        <p:spPr bwMode="auto">
          <a:xfrm flipH="1" flipV="1">
            <a:off x="4103688" y="5229225"/>
            <a:ext cx="863600" cy="714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23" name="Line 103"/>
          <p:cNvSpPr>
            <a:spLocks noChangeShapeType="1"/>
          </p:cNvSpPr>
          <p:nvPr/>
        </p:nvSpPr>
        <p:spPr bwMode="auto">
          <a:xfrm flipH="1" flipV="1">
            <a:off x="3959225" y="4365625"/>
            <a:ext cx="1549400" cy="7556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8825" name="Text Box 105"/>
          <p:cNvSpPr txBox="1">
            <a:spLocks noChangeArrowheads="1"/>
          </p:cNvSpPr>
          <p:nvPr/>
        </p:nvSpPr>
        <p:spPr bwMode="auto">
          <a:xfrm>
            <a:off x="6624638" y="1592263"/>
            <a:ext cx="23776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>
                <a:latin typeface="Cambria Math" pitchFamily="18" charset="0"/>
              </a:rPr>
              <a:t>1. Find parent</a:t>
            </a:r>
          </a:p>
          <a:p>
            <a:pPr marL="457200" indent="-457200">
              <a:buFontTx/>
              <a:buChar char="•"/>
            </a:pPr>
            <a:endParaRPr lang="en-US" dirty="0">
              <a:latin typeface="Cambria Math" pitchFamily="18" charset="0"/>
            </a:endParaRPr>
          </a:p>
          <a:p>
            <a:pPr marL="457200" indent="-457200"/>
            <a:r>
              <a:rPr lang="en-US" dirty="0">
                <a:latin typeface="Cambria Math" pitchFamily="18" charset="0"/>
              </a:rPr>
              <a:t>2. Edges affected</a:t>
            </a:r>
          </a:p>
          <a:p>
            <a:pPr marL="457200" indent="-457200"/>
            <a:endParaRPr lang="en-US" dirty="0">
              <a:latin typeface="Cambria Math" pitchFamily="18" charset="0"/>
            </a:endParaRPr>
          </a:p>
          <a:p>
            <a:pPr marL="457200" indent="-457200"/>
            <a:r>
              <a:rPr lang="en-US" dirty="0">
                <a:latin typeface="Cambria Math" pitchFamily="18" charset="0"/>
              </a:rPr>
              <a:t>3a. Delete 2</a:t>
            </a:r>
          </a:p>
          <a:p>
            <a:pPr marL="457200" indent="-457200"/>
            <a:endParaRPr lang="en-US" dirty="0">
              <a:latin typeface="Cambria Math" pitchFamily="18" charset="0"/>
            </a:endParaRPr>
          </a:p>
          <a:p>
            <a:pPr marL="457200" indent="-457200"/>
            <a:r>
              <a:rPr lang="en-US" dirty="0">
                <a:latin typeface="Cambria Math" pitchFamily="18" charset="0"/>
              </a:rPr>
              <a:t>3b. Insert 3</a:t>
            </a:r>
          </a:p>
          <a:p>
            <a:pPr marL="457200" indent="-457200"/>
            <a:endParaRPr lang="en-US" dirty="0">
              <a:latin typeface="Cambria Math" pitchFamily="18" charset="0"/>
            </a:endParaRPr>
          </a:p>
          <a:p>
            <a:pPr marL="457200" indent="-457200"/>
            <a:r>
              <a:rPr lang="en-US" dirty="0">
                <a:latin typeface="Cambria Math" pitchFamily="18" charset="0"/>
              </a:rPr>
              <a:t>4. </a:t>
            </a:r>
            <a:r>
              <a:rPr lang="en-US" i="1" dirty="0">
                <a:latin typeface="Cambria Math" pitchFamily="18" charset="0"/>
              </a:rPr>
              <a:t>Shrink</a:t>
            </a:r>
            <a:r>
              <a:rPr lang="en-US" dirty="0">
                <a:latin typeface="Cambria Math" pitchFamily="18" charset="0"/>
              </a:rPr>
              <a:t>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2309 -0.160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17552 -0.17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504 -0.248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2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5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5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30451 0.2004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000" fill="hold"/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5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5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5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5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5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5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5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18316 -0.07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05" grpId="0" animBg="1"/>
      <p:bldP spid="158805" grpId="1" animBg="1"/>
      <p:bldP spid="158722" grpId="0" animBg="1"/>
      <p:bldP spid="158723" grpId="0" animBg="1"/>
      <p:bldP spid="158724" grpId="0" animBg="1"/>
      <p:bldP spid="158725" grpId="0" animBg="1"/>
      <p:bldP spid="158726" grpId="0" animBg="1"/>
      <p:bldP spid="158727" grpId="0" animBg="1"/>
      <p:bldP spid="158730" grpId="0" animBg="1"/>
      <p:bldP spid="158732" grpId="0" animBg="1"/>
      <p:bldP spid="158733" grpId="0" animBg="1"/>
      <p:bldP spid="158735" grpId="0" animBg="1"/>
      <p:bldP spid="158738" grpId="0" animBg="1"/>
      <p:bldP spid="158785" grpId="1" animBg="1"/>
      <p:bldP spid="158787" grpId="0" animBg="1"/>
      <p:bldP spid="158787" grpId="1" animBg="1"/>
      <p:bldP spid="158793" grpId="0" animBg="1"/>
      <p:bldP spid="158793" grpId="1" animBg="1"/>
      <p:bldP spid="158800" grpId="0"/>
      <p:bldP spid="158800" grpId="1"/>
      <p:bldP spid="158800" grpId="2"/>
      <p:bldP spid="158800" grpId="3"/>
      <p:bldP spid="158801" grpId="0" animBg="1"/>
      <p:bldP spid="158801" grpId="1" animBg="1"/>
      <p:bldP spid="158803" grpId="0"/>
      <p:bldP spid="158803" grpId="1"/>
      <p:bldP spid="158803" grpId="2"/>
      <p:bldP spid="158803" grpId="3"/>
      <p:bldP spid="158807" grpId="0" animBg="1"/>
      <p:bldP spid="158807" grpId="1" animBg="1"/>
      <p:bldP spid="158808" grpId="0"/>
      <p:bldP spid="158808" grpId="1"/>
      <p:bldP spid="158808" grpId="2"/>
      <p:bldP spid="158808" grpId="3"/>
      <p:bldP spid="158809" grpId="0" animBg="1"/>
      <p:bldP spid="158809" grpId="1" animBg="1"/>
      <p:bldP spid="158810" grpId="0"/>
      <p:bldP spid="158810" grpId="1"/>
      <p:bldP spid="158810" grpId="2"/>
      <p:bldP spid="158810" grpId="3"/>
      <p:bldP spid="158811" grpId="0"/>
      <p:bldP spid="158811" grpId="1"/>
      <p:bldP spid="158811" grpId="2"/>
      <p:bldP spid="158811" grpId="3"/>
      <p:bldP spid="158812" grpId="0" animBg="1"/>
      <p:bldP spid="158812" grpId="1" animBg="1"/>
      <p:bldP spid="158813" grpId="0" animBg="1"/>
      <p:bldP spid="158813" grpId="1" animBg="1"/>
      <p:bldP spid="158814" grpId="0" animBg="1"/>
      <p:bldP spid="158814" grpId="1" animBg="1"/>
      <p:bldP spid="158815" grpId="0" animBg="1"/>
      <p:bldP spid="158815" grpId="1" animBg="1"/>
      <p:bldP spid="158816" grpId="0" animBg="1"/>
      <p:bldP spid="158816" grpId="1" animBg="1"/>
      <p:bldP spid="158819" grpId="0" animBg="1"/>
      <p:bldP spid="158819" grpId="1" animBg="1"/>
      <p:bldP spid="158820" grpId="0" animBg="1"/>
      <p:bldP spid="158820" grpId="1" animBg="1"/>
      <p:bldP spid="158821" grpId="0" animBg="1"/>
      <p:bldP spid="158821" grpId="1" animBg="1"/>
      <p:bldP spid="158822" grpId="0" animBg="1"/>
      <p:bldP spid="158822" grpId="1" animBg="1"/>
      <p:bldP spid="158823" grpId="0" animBg="1"/>
      <p:bldP spid="15882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0DC4-94D5-4C13-8480-869EFF2DC920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Action implementations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66838"/>
            <a:ext cx="6827838" cy="518636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>
                <a:latin typeface="Cambria Math" pitchFamily="18" charset="0"/>
              </a:rPr>
              <a:t>Find parent</a:t>
            </a:r>
          </a:p>
          <a:p>
            <a:pPr marL="990600" lvl="1" indent="-533400"/>
            <a:r>
              <a:rPr lang="en-US" sz="2400" dirty="0">
                <a:latin typeface="Cambria Math" pitchFamily="18" charset="0"/>
              </a:rPr>
              <a:t>Uses the interval tree as a search tree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>
                <a:latin typeface="Cambria Math" pitchFamily="18" charset="0"/>
              </a:rPr>
              <a:t>Edges affected</a:t>
            </a:r>
          </a:p>
          <a:p>
            <a:pPr marL="990600" lvl="1" indent="-533400"/>
            <a:r>
              <a:rPr lang="en-US" sz="2400" dirty="0">
                <a:latin typeface="Cambria Math" pitchFamily="18" charset="0"/>
              </a:rPr>
              <a:t>Special kind of stabbing query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>
                <a:latin typeface="Cambria Math" pitchFamily="18" charset="0"/>
              </a:rPr>
              <a:t>Insert and delete</a:t>
            </a:r>
          </a:p>
          <a:p>
            <a:pPr marL="990600" lvl="1" indent="-533400"/>
            <a:r>
              <a:rPr lang="en-US" sz="2400" dirty="0">
                <a:latin typeface="Cambria Math" pitchFamily="18" charset="0"/>
              </a:rPr>
              <a:t>Standard interval tree operations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>
                <a:latin typeface="Cambria Math" pitchFamily="18" charset="0"/>
              </a:rPr>
              <a:t>Shrink</a:t>
            </a:r>
          </a:p>
          <a:p>
            <a:pPr marL="990600" lvl="1" indent="-533400"/>
            <a:r>
              <a:rPr lang="en-US" sz="2400" dirty="0">
                <a:latin typeface="Cambria Math" pitchFamily="18" charset="0"/>
              </a:rPr>
              <a:t>Emulating using inserts and deletes would yield O(k∗log n)</a:t>
            </a:r>
          </a:p>
          <a:p>
            <a:pPr marL="990600" lvl="1" indent="-533400"/>
            <a:r>
              <a:rPr lang="en-US" sz="2400" dirty="0">
                <a:latin typeface="Cambria Math" pitchFamily="18" charset="0"/>
              </a:rPr>
              <a:t>Amortized argument based on the fact that shrinking edge travels down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white">
          <a:xfrm>
            <a:off x="5040313" y="1376363"/>
            <a:ext cx="3862387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r>
              <a:rPr kumimoji="1" lang="en-US" sz="2800" dirty="0">
                <a:latin typeface="Cambria Math" pitchFamily="18" charset="0"/>
              </a:rPr>
              <a:t>O(log n)</a:t>
            </a:r>
          </a:p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endParaRPr kumimoji="1" lang="en-US" dirty="0">
              <a:latin typeface="Cambria Math" pitchFamily="18" charset="0"/>
            </a:endParaRPr>
          </a:p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r>
              <a:rPr kumimoji="1" lang="en-US" sz="2800" dirty="0">
                <a:latin typeface="Cambria Math" pitchFamily="18" charset="0"/>
              </a:rPr>
              <a:t>O(log n+k)</a:t>
            </a:r>
          </a:p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endParaRPr kumimoji="1" lang="en-US" dirty="0">
              <a:latin typeface="Cambria Math" pitchFamily="18" charset="0"/>
            </a:endParaRPr>
          </a:p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r>
              <a:rPr kumimoji="1" lang="en-US" sz="2800" dirty="0">
                <a:latin typeface="Cambria Math" pitchFamily="18" charset="0"/>
              </a:rPr>
              <a:t>O(1)∗O(log n)</a:t>
            </a:r>
          </a:p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endParaRPr kumimoji="1" lang="en-US" dirty="0">
              <a:latin typeface="Cambria Math" pitchFamily="18" charset="0"/>
            </a:endParaRPr>
          </a:p>
          <a:p>
            <a:pPr marL="609600" indent="-609600" algn="r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r>
              <a:rPr kumimoji="1" lang="en-US" sz="2800" dirty="0">
                <a:latin typeface="Cambria Math" pitchFamily="18" charset="0"/>
              </a:rPr>
              <a:t>k∗O(1)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D4CE-EBD8-4BCC-BDAB-7AFC73A8F69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 Math" pitchFamily="18" charset="0"/>
              </a:rPr>
              <a:t>Motivation</a:t>
            </a:r>
            <a:endParaRPr lang="en-US" sz="4000" dirty="0">
              <a:latin typeface="Cambria Math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Output-sensitive data structures can still be too costly</a:t>
            </a:r>
          </a:p>
          <a:p>
            <a:r>
              <a:rPr lang="en-US" dirty="0">
                <a:latin typeface="Cambria Math" pitchFamily="18" charset="0"/>
              </a:rPr>
              <a:t>Most often additional criteria exist</a:t>
            </a:r>
          </a:p>
          <a:p>
            <a:r>
              <a:rPr lang="en-US" dirty="0">
                <a:latin typeface="Cambria Math" pitchFamily="18" charset="0"/>
              </a:rPr>
              <a:t>Examples</a:t>
            </a:r>
          </a:p>
          <a:p>
            <a:pPr lvl="1"/>
            <a:r>
              <a:rPr lang="en-US" sz="2300" dirty="0">
                <a:latin typeface="Cambria Math" pitchFamily="18" charset="0"/>
              </a:rPr>
              <a:t>Web pages – PageRank or similar</a:t>
            </a:r>
          </a:p>
          <a:p>
            <a:pPr lvl="1"/>
            <a:r>
              <a:rPr lang="en-US" sz="2300" dirty="0">
                <a:latin typeface="Cambria Math" pitchFamily="18" charset="0"/>
              </a:rPr>
              <a:t>Geometrical objects – Z-order</a:t>
            </a:r>
          </a:p>
          <a:p>
            <a:pPr lvl="1"/>
            <a:r>
              <a:rPr lang="en-US" sz="2300" dirty="0">
                <a:latin typeface="Cambria Math" pitchFamily="18" charset="0"/>
              </a:rPr>
              <a:t>Various databases – physical location</a:t>
            </a:r>
          </a:p>
          <a:p>
            <a:pPr lvl="1"/>
            <a:r>
              <a:rPr lang="en-US" sz="2300" dirty="0">
                <a:latin typeface="Cambria Math" pitchFamily="18" charset="0"/>
              </a:rPr>
              <a:t>News items – time stamp</a:t>
            </a:r>
          </a:p>
          <a:p>
            <a:pPr lvl="1"/>
            <a:r>
              <a:rPr lang="en-US" sz="2300" dirty="0">
                <a:latin typeface="Cambria Math" pitchFamily="18" charset="0"/>
              </a:rPr>
              <a:t>Biological databases – biological relevance</a:t>
            </a:r>
          </a:p>
          <a:p>
            <a:r>
              <a:rPr lang="pl-PL" dirty="0" smtClean="0">
                <a:latin typeface="Cambria Math" pitchFamily="18" charset="0"/>
              </a:rPr>
              <a:t>Real-time systems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216-DC6E-4937-9DCE-F7BA7B8839E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itchFamily="18" charset="0"/>
              </a:rPr>
              <a:t>Summary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Rank-sensitivity</a:t>
            </a:r>
          </a:p>
          <a:p>
            <a:r>
              <a:rPr lang="en-US" dirty="0" smtClean="0">
                <a:latin typeface="Cambria Math" pitchFamily="18" charset="0"/>
              </a:rPr>
              <a:t>Rank-sensitive suffix trees </a:t>
            </a:r>
            <a:br>
              <a:rPr lang="en-US" dirty="0" smtClean="0">
                <a:latin typeface="Cambria Math" pitchFamily="18" charset="0"/>
              </a:rPr>
            </a:br>
            <a:r>
              <a:rPr lang="en-US" dirty="0" smtClean="0">
                <a:latin typeface="Cambria Math" pitchFamily="18" charset="0"/>
              </a:rPr>
              <a:t>+ experimental results</a:t>
            </a:r>
          </a:p>
          <a:p>
            <a:r>
              <a:rPr lang="en-US" dirty="0" smtClean="0">
                <a:latin typeface="Cambria Math" pitchFamily="18" charset="0"/>
              </a:rPr>
              <a:t>A general framework</a:t>
            </a:r>
          </a:p>
          <a:p>
            <a:r>
              <a:rPr lang="en-US" dirty="0" smtClean="0">
                <a:latin typeface="Cambria Math" pitchFamily="18" charset="0"/>
              </a:rPr>
              <a:t>Dynamic Cartesian trees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669F-7F78-483F-AD23-5FBBE8EE4B1A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</a:rPr>
              <a:t>Thank you!</a:t>
            </a:r>
            <a:endParaRPr lang="en-US" dirty="0">
              <a:latin typeface="Cambria Math" pitchFamily="18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mbria Math" pitchFamily="18" charset="0"/>
            </a:endParaRPr>
          </a:p>
          <a:p>
            <a:endParaRPr lang="en-US" dirty="0" smtClean="0">
              <a:latin typeface="Cambria Math" pitchFamily="18" charset="0"/>
            </a:endParaRPr>
          </a:p>
          <a:p>
            <a:endParaRPr lang="en-US" dirty="0" smtClean="0">
              <a:latin typeface="Cambria Math" pitchFamily="18" charset="0"/>
            </a:endParaRPr>
          </a:p>
          <a:p>
            <a:endParaRPr lang="en-US" dirty="0" smtClean="0">
              <a:latin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</a:rPr>
              <a:t>Questions?</a:t>
            </a:r>
            <a:endParaRPr lang="en-US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503994" y="481649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644114" y="481649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14170" y="4816494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18964" y="351419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1539" y="351419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036629" y="3514197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681539" y="2187558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35" name="Straight Connector 34"/>
          <p:cNvCxnSpPr>
            <a:stCxn id="21" idx="4"/>
            <a:endCxn id="17" idx="0"/>
          </p:cNvCxnSpPr>
          <p:nvPr/>
        </p:nvCxnSpPr>
        <p:spPr bwMode="auto">
          <a:xfrm rot="5400000">
            <a:off x="4200785" y="2942160"/>
            <a:ext cx="1144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1" idx="4"/>
            <a:endCxn id="123" idx="0"/>
          </p:cNvCxnSpPr>
          <p:nvPr/>
        </p:nvCxnSpPr>
        <p:spPr bwMode="auto">
          <a:xfrm rot="5400000">
            <a:off x="3698731" y="2440106"/>
            <a:ext cx="1144074" cy="1004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1" idx="4"/>
            <a:endCxn id="16" idx="0"/>
          </p:cNvCxnSpPr>
          <p:nvPr/>
        </p:nvCxnSpPr>
        <p:spPr bwMode="auto">
          <a:xfrm rot="5400000">
            <a:off x="3219498" y="1960873"/>
            <a:ext cx="1144074" cy="1962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1" idx="4"/>
            <a:endCxn id="126" idx="0"/>
          </p:cNvCxnSpPr>
          <p:nvPr/>
        </p:nvCxnSpPr>
        <p:spPr bwMode="auto">
          <a:xfrm rot="5400000">
            <a:off x="2773736" y="1502939"/>
            <a:ext cx="1131903" cy="2866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21" idx="4"/>
            <a:endCxn id="18" idx="0"/>
          </p:cNvCxnSpPr>
          <p:nvPr/>
        </p:nvCxnSpPr>
        <p:spPr bwMode="auto">
          <a:xfrm rot="16200000" flipH="1">
            <a:off x="5378330" y="1764615"/>
            <a:ext cx="1144074" cy="2355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6" idx="4"/>
            <a:endCxn id="110" idx="0"/>
          </p:cNvCxnSpPr>
          <p:nvPr/>
        </p:nvCxnSpPr>
        <p:spPr bwMode="auto">
          <a:xfrm rot="5400000">
            <a:off x="1844175" y="3850422"/>
            <a:ext cx="1119732" cy="812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16" idx="4"/>
            <a:endCxn id="111" idx="0"/>
          </p:cNvCxnSpPr>
          <p:nvPr/>
        </p:nvCxnSpPr>
        <p:spPr bwMode="auto">
          <a:xfrm rot="5400000">
            <a:off x="2245818" y="4252065"/>
            <a:ext cx="1119732" cy="91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6" idx="4"/>
            <a:endCxn id="9" idx="0"/>
          </p:cNvCxnSpPr>
          <p:nvPr/>
        </p:nvCxnSpPr>
        <p:spPr bwMode="auto">
          <a:xfrm rot="16200000" flipH="1">
            <a:off x="2642896" y="3864113"/>
            <a:ext cx="1119732" cy="785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7" idx="4"/>
            <a:endCxn id="119" idx="0"/>
          </p:cNvCxnSpPr>
          <p:nvPr/>
        </p:nvCxnSpPr>
        <p:spPr bwMode="auto">
          <a:xfrm rot="5400000">
            <a:off x="4003006" y="4046678"/>
            <a:ext cx="1119732" cy="419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7" idx="4"/>
            <a:endCxn id="120" idx="0"/>
          </p:cNvCxnSpPr>
          <p:nvPr/>
        </p:nvCxnSpPr>
        <p:spPr bwMode="auto">
          <a:xfrm rot="16200000" flipH="1">
            <a:off x="4404649" y="4064935"/>
            <a:ext cx="1119732" cy="383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4"/>
            <a:endCxn id="121" idx="0"/>
          </p:cNvCxnSpPr>
          <p:nvPr/>
        </p:nvCxnSpPr>
        <p:spPr bwMode="auto">
          <a:xfrm rot="5400000">
            <a:off x="5965581" y="3654163"/>
            <a:ext cx="1119732" cy="1204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8" idx="4"/>
            <a:endCxn id="13" idx="0"/>
          </p:cNvCxnSpPr>
          <p:nvPr/>
        </p:nvCxnSpPr>
        <p:spPr bwMode="auto">
          <a:xfrm rot="5400000">
            <a:off x="6371789" y="4060371"/>
            <a:ext cx="1119732" cy="392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8" idx="4"/>
            <a:endCxn id="122" idx="0"/>
          </p:cNvCxnSpPr>
          <p:nvPr/>
        </p:nvCxnSpPr>
        <p:spPr bwMode="auto">
          <a:xfrm rot="16200000" flipH="1">
            <a:off x="6768866" y="4055807"/>
            <a:ext cx="1119732" cy="401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18" idx="4"/>
            <a:endCxn id="15" idx="0"/>
          </p:cNvCxnSpPr>
          <p:nvPr/>
        </p:nvCxnSpPr>
        <p:spPr bwMode="auto">
          <a:xfrm rot="16200000" flipH="1">
            <a:off x="7156816" y="3667857"/>
            <a:ext cx="1119732" cy="11775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9" idx="4"/>
            <a:endCxn id="112" idx="0"/>
          </p:cNvCxnSpPr>
          <p:nvPr/>
        </p:nvCxnSpPr>
        <p:spPr bwMode="auto">
          <a:xfrm rot="5400000">
            <a:off x="2833069" y="5368753"/>
            <a:ext cx="1131903" cy="3925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9" idx="4"/>
            <a:endCxn id="113" idx="0"/>
          </p:cNvCxnSpPr>
          <p:nvPr/>
        </p:nvCxnSpPr>
        <p:spPr bwMode="auto">
          <a:xfrm rot="16200000" flipH="1">
            <a:off x="3234712" y="5359624"/>
            <a:ext cx="1131903" cy="410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13" idx="4"/>
            <a:endCxn id="114" idx="0"/>
          </p:cNvCxnSpPr>
          <p:nvPr/>
        </p:nvCxnSpPr>
        <p:spPr bwMode="auto">
          <a:xfrm rot="5400000">
            <a:off x="5954932" y="5350496"/>
            <a:ext cx="1131903" cy="4290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13" idx="4"/>
            <a:endCxn id="115" idx="0"/>
          </p:cNvCxnSpPr>
          <p:nvPr/>
        </p:nvCxnSpPr>
        <p:spPr bwMode="auto">
          <a:xfrm rot="16200000" flipH="1">
            <a:off x="6374831" y="5359625"/>
            <a:ext cx="1131903" cy="41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15" idx="4"/>
            <a:endCxn id="116" idx="0"/>
          </p:cNvCxnSpPr>
          <p:nvPr/>
        </p:nvCxnSpPr>
        <p:spPr bwMode="auto">
          <a:xfrm rot="5400000">
            <a:off x="7543246" y="5368754"/>
            <a:ext cx="1131903" cy="392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15" idx="4"/>
            <a:endCxn id="117" idx="0"/>
          </p:cNvCxnSpPr>
          <p:nvPr/>
        </p:nvCxnSpPr>
        <p:spPr bwMode="auto">
          <a:xfrm rot="16200000" flipH="1">
            <a:off x="7963145" y="5341367"/>
            <a:ext cx="1131903" cy="4472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618555" y="29908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</a:t>
            </a:r>
            <a:endParaRPr lang="en-US" sz="1800" dirty="0"/>
          </a:p>
        </p:txBody>
      </p:sp>
      <p:sp>
        <p:nvSpPr>
          <p:cNvPr id="81" name="TextBox 80"/>
          <p:cNvSpPr txBox="1"/>
          <p:nvPr/>
        </p:nvSpPr>
        <p:spPr>
          <a:xfrm>
            <a:off x="3202763" y="299084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</a:t>
            </a:r>
            <a:endParaRPr lang="en-US" sz="1800" dirty="0"/>
          </a:p>
        </p:txBody>
      </p:sp>
      <p:sp>
        <p:nvSpPr>
          <p:cNvPr id="82" name="TextBox 81"/>
          <p:cNvSpPr txBox="1"/>
          <p:nvPr/>
        </p:nvSpPr>
        <p:spPr>
          <a:xfrm>
            <a:off x="4626770" y="2990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</a:t>
            </a:r>
            <a:endParaRPr lang="en-US" sz="1800" dirty="0"/>
          </a:p>
        </p:txBody>
      </p:sp>
      <p:sp>
        <p:nvSpPr>
          <p:cNvPr id="83" name="TextBox 82"/>
          <p:cNvSpPr txBox="1"/>
          <p:nvPr/>
        </p:nvSpPr>
        <p:spPr>
          <a:xfrm>
            <a:off x="6379394" y="2990844"/>
            <a:ext cx="21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</a:t>
            </a:r>
            <a:endParaRPr lang="en-US" sz="1800" dirty="0"/>
          </a:p>
        </p:txBody>
      </p: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2016090" y="1311246"/>
          <a:ext cx="640719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  <a:gridCol w="457657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3640919" y="299084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l[7–14]</a:t>
            </a:r>
            <a:endParaRPr lang="en-US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6050777" y="540070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l[7–14]</a:t>
            </a:r>
            <a:endParaRPr lang="en-US" sz="1800" dirty="0"/>
          </a:p>
        </p:txBody>
      </p:sp>
      <p:sp>
        <p:nvSpPr>
          <p:cNvPr id="90" name="TextBox 89"/>
          <p:cNvSpPr txBox="1"/>
          <p:nvPr/>
        </p:nvSpPr>
        <p:spPr>
          <a:xfrm>
            <a:off x="1632704" y="441485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l[7–14]</a:t>
            </a:r>
            <a:endParaRPr lang="en-US" sz="1800" dirty="0"/>
          </a:p>
        </p:txBody>
      </p:sp>
      <p:sp>
        <p:nvSpPr>
          <p:cNvPr id="91" name="TextBox 90"/>
          <p:cNvSpPr txBox="1"/>
          <p:nvPr/>
        </p:nvSpPr>
        <p:spPr>
          <a:xfrm>
            <a:off x="6561959" y="5729319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n[4–14]</a:t>
            </a:r>
            <a:endParaRPr lang="en-US" sz="1800" dirty="0"/>
          </a:p>
        </p:txBody>
      </p:sp>
      <p:sp>
        <p:nvSpPr>
          <p:cNvPr id="92" name="TextBox 91"/>
          <p:cNvSpPr txBox="1"/>
          <p:nvPr/>
        </p:nvSpPr>
        <p:spPr>
          <a:xfrm>
            <a:off x="4626770" y="441485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n[4–14]</a:t>
            </a:r>
            <a:endParaRPr lang="en-US" sz="1800" dirty="0"/>
          </a:p>
        </p:txBody>
      </p:sp>
      <p:sp>
        <p:nvSpPr>
          <p:cNvPr id="93" name="TextBox 92"/>
          <p:cNvSpPr txBox="1"/>
          <p:nvPr/>
        </p:nvSpPr>
        <p:spPr>
          <a:xfrm>
            <a:off x="2289938" y="41227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n[4–14]</a:t>
            </a:r>
            <a:endParaRPr lang="en-US" sz="1800" dirty="0"/>
          </a:p>
        </p:txBody>
      </p:sp>
      <p:sp>
        <p:nvSpPr>
          <p:cNvPr id="95" name="TextBox 94"/>
          <p:cNvSpPr txBox="1"/>
          <p:nvPr/>
        </p:nvSpPr>
        <p:spPr>
          <a:xfrm>
            <a:off x="3531380" y="5729319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ness$</a:t>
            </a:r>
            <a:endParaRPr lang="en-US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7109654" y="4414851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ness$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115588" y="441485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ess$</a:t>
            </a:r>
            <a:endParaRPr lang="en-US" sz="1800" dirty="0"/>
          </a:p>
        </p:txBody>
      </p:sp>
      <p:sp>
        <p:nvSpPr>
          <p:cNvPr id="98" name="TextBox 97"/>
          <p:cNvSpPr txBox="1"/>
          <p:nvPr/>
        </p:nvSpPr>
        <p:spPr>
          <a:xfrm>
            <a:off x="3312302" y="441485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ss</a:t>
            </a:r>
            <a:endParaRPr lang="en-US" sz="1800" dirty="0"/>
          </a:p>
        </p:txBody>
      </p:sp>
      <p:sp>
        <p:nvSpPr>
          <p:cNvPr id="99" name="TextBox 98"/>
          <p:cNvSpPr txBox="1"/>
          <p:nvPr/>
        </p:nvSpPr>
        <p:spPr>
          <a:xfrm>
            <a:off x="6014264" y="44148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</a:t>
            </a:r>
            <a:endParaRPr lang="en-US" sz="1800" dirty="0"/>
          </a:p>
        </p:txBody>
      </p:sp>
      <p:sp>
        <p:nvSpPr>
          <p:cNvPr id="100" name="TextBox 99"/>
          <p:cNvSpPr txBox="1"/>
          <p:nvPr/>
        </p:nvSpPr>
        <p:spPr>
          <a:xfrm>
            <a:off x="6671498" y="441485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</a:t>
            </a:r>
            <a:endParaRPr lang="en-US" sz="1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949453" y="4414851"/>
            <a:ext cx="21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</a:t>
            </a:r>
            <a:endParaRPr lang="en-US" sz="1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129737" y="5729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</a:t>
            </a:r>
            <a:endParaRPr lang="en-US" sz="1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8314583" y="5729319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ness$</a:t>
            </a:r>
            <a:endParaRPr lang="en-US" sz="1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39914" y="5729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</a:t>
            </a:r>
            <a:endParaRPr lang="en-US" sz="1800" dirty="0"/>
          </a:p>
        </p:txBody>
      </p:sp>
      <p:sp>
        <p:nvSpPr>
          <p:cNvPr id="110" name="Oval 109"/>
          <p:cNvSpPr/>
          <p:nvPr/>
        </p:nvSpPr>
        <p:spPr bwMode="auto">
          <a:xfrm>
            <a:off x="1815269" y="4816494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5</a:t>
            </a:r>
          </a:p>
        </p:txBody>
      </p:sp>
      <p:sp>
        <p:nvSpPr>
          <p:cNvPr id="111" name="Oval 110"/>
          <p:cNvSpPr/>
          <p:nvPr/>
        </p:nvSpPr>
        <p:spPr bwMode="auto">
          <a:xfrm>
            <a:off x="2618555" y="4816494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2</a:t>
            </a:r>
          </a:p>
        </p:txBody>
      </p:sp>
      <p:sp>
        <p:nvSpPr>
          <p:cNvPr id="112" name="Oval 111"/>
          <p:cNvSpPr/>
          <p:nvPr/>
        </p:nvSpPr>
        <p:spPr bwMode="auto">
          <a:xfrm>
            <a:off x="3020198" y="613096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11</a:t>
            </a:r>
          </a:p>
        </p:txBody>
      </p:sp>
      <p:sp>
        <p:nvSpPr>
          <p:cNvPr id="113" name="Oval 112"/>
          <p:cNvSpPr/>
          <p:nvPr/>
        </p:nvSpPr>
        <p:spPr bwMode="auto">
          <a:xfrm>
            <a:off x="3823484" y="613096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7</a:t>
            </a:r>
          </a:p>
        </p:txBody>
      </p:sp>
      <p:sp>
        <p:nvSpPr>
          <p:cNvPr id="114" name="Oval 113"/>
          <p:cNvSpPr/>
          <p:nvPr/>
        </p:nvSpPr>
        <p:spPr bwMode="auto">
          <a:xfrm>
            <a:off x="6123803" y="613096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4</a:t>
            </a:r>
          </a:p>
        </p:txBody>
      </p:sp>
      <p:sp>
        <p:nvSpPr>
          <p:cNvPr id="115" name="Oval 114"/>
          <p:cNvSpPr/>
          <p:nvPr/>
        </p:nvSpPr>
        <p:spPr bwMode="auto">
          <a:xfrm>
            <a:off x="6963602" y="613096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7730375" y="613096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12</a:t>
            </a:r>
          </a:p>
        </p:txBody>
      </p:sp>
      <p:sp>
        <p:nvSpPr>
          <p:cNvPr id="117" name="Oval 116"/>
          <p:cNvSpPr/>
          <p:nvPr/>
        </p:nvSpPr>
        <p:spPr bwMode="auto">
          <a:xfrm>
            <a:off x="8570174" y="6130962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8</a:t>
            </a:r>
          </a:p>
        </p:txBody>
      </p:sp>
      <p:sp>
        <p:nvSpPr>
          <p:cNvPr id="119" name="Oval 118"/>
          <p:cNvSpPr/>
          <p:nvPr/>
        </p:nvSpPr>
        <p:spPr bwMode="auto">
          <a:xfrm>
            <a:off x="4170357" y="4816494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10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4973643" y="4816494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3</a:t>
            </a:r>
          </a:p>
        </p:txBody>
      </p:sp>
      <p:sp>
        <p:nvSpPr>
          <p:cNvPr id="121" name="Oval 120"/>
          <p:cNvSpPr/>
          <p:nvPr/>
        </p:nvSpPr>
        <p:spPr bwMode="auto">
          <a:xfrm>
            <a:off x="5740416" y="4816494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13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7346988" y="4816494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9</a:t>
            </a:r>
          </a:p>
        </p:txBody>
      </p:sp>
      <p:sp>
        <p:nvSpPr>
          <p:cNvPr id="123" name="Oval 122"/>
          <p:cNvSpPr/>
          <p:nvPr/>
        </p:nvSpPr>
        <p:spPr bwMode="auto">
          <a:xfrm>
            <a:off x="3586149" y="3514197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6</a:t>
            </a:r>
          </a:p>
        </p:txBody>
      </p:sp>
      <p:sp>
        <p:nvSpPr>
          <p:cNvPr id="126" name="Oval 125"/>
          <p:cNvSpPr/>
          <p:nvPr/>
        </p:nvSpPr>
        <p:spPr bwMode="auto">
          <a:xfrm>
            <a:off x="1723986" y="3502026"/>
            <a:ext cx="365130" cy="352959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mbria" pitchFamily="18" charset="0"/>
              </a:rPr>
              <a:t>14</a:t>
            </a:r>
          </a:p>
        </p:txBody>
      </p:sp>
      <p:sp>
        <p:nvSpPr>
          <p:cNvPr id="143" name="Snip Same Side Corner Rectangle 142"/>
          <p:cNvSpPr/>
          <p:nvPr/>
        </p:nvSpPr>
        <p:spPr bwMode="auto">
          <a:xfrm>
            <a:off x="5484826" y="3429000"/>
            <a:ext cx="3541760" cy="3103605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0000">
              <a:alpha val="14902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1833525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98457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28321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23117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63389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693253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088049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82845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158185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552981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947777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877641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7913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412709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342573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807508" y="62405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065991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995855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855583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645175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925719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85447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8575040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715311" y="5044701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530923" y="3848900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390651" y="3848900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110108" y="3848900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250379" y="3848900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460787" y="2653099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180243" y="2653099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48" name="Straight Connector 47"/>
          <p:cNvCxnSpPr>
            <a:stCxn id="46" idx="4"/>
            <a:endCxn id="44" idx="0"/>
          </p:cNvCxnSpPr>
          <p:nvPr/>
        </p:nvCxnSpPr>
        <p:spPr bwMode="auto">
          <a:xfrm rot="5400000">
            <a:off x="3910213" y="1184065"/>
            <a:ext cx="1078339" cy="185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6" idx="4"/>
            <a:endCxn id="45" idx="0"/>
          </p:cNvCxnSpPr>
          <p:nvPr/>
        </p:nvCxnSpPr>
        <p:spPr bwMode="auto">
          <a:xfrm rot="16200000" flipH="1">
            <a:off x="5769941" y="1184065"/>
            <a:ext cx="1078339" cy="185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44" idx="4"/>
            <a:endCxn id="38" idx="0"/>
          </p:cNvCxnSpPr>
          <p:nvPr/>
        </p:nvCxnSpPr>
        <p:spPr bwMode="auto">
          <a:xfrm rot="5400000">
            <a:off x="2515417" y="2844798"/>
            <a:ext cx="1078339" cy="929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44" idx="4"/>
            <a:endCxn id="39" idx="0"/>
          </p:cNvCxnSpPr>
          <p:nvPr/>
        </p:nvCxnSpPr>
        <p:spPr bwMode="auto">
          <a:xfrm rot="16200000" flipH="1">
            <a:off x="3445281" y="2844798"/>
            <a:ext cx="1078339" cy="929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5" idx="4"/>
            <a:endCxn id="41" idx="0"/>
          </p:cNvCxnSpPr>
          <p:nvPr/>
        </p:nvCxnSpPr>
        <p:spPr bwMode="auto">
          <a:xfrm rot="5400000">
            <a:off x="6234873" y="2844798"/>
            <a:ext cx="1078339" cy="929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45" idx="4"/>
            <a:endCxn id="40" idx="0"/>
          </p:cNvCxnSpPr>
          <p:nvPr/>
        </p:nvCxnSpPr>
        <p:spPr bwMode="auto">
          <a:xfrm rot="16200000" flipH="1">
            <a:off x="7164737" y="2844797"/>
            <a:ext cx="1078339" cy="92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38" idx="4"/>
            <a:endCxn id="30" idx="0"/>
          </p:cNvCxnSpPr>
          <p:nvPr/>
        </p:nvCxnSpPr>
        <p:spPr bwMode="auto">
          <a:xfrm rot="5400000">
            <a:off x="1818019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38" idx="4"/>
            <a:endCxn id="31" idx="0"/>
          </p:cNvCxnSpPr>
          <p:nvPr/>
        </p:nvCxnSpPr>
        <p:spPr bwMode="auto">
          <a:xfrm rot="16200000" flipH="1">
            <a:off x="2282951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30" idx="4"/>
            <a:endCxn id="14" idx="0"/>
          </p:cNvCxnSpPr>
          <p:nvPr/>
        </p:nvCxnSpPr>
        <p:spPr bwMode="auto">
          <a:xfrm rot="5400000">
            <a:off x="1469320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30" idx="4"/>
            <a:endCxn id="15" idx="0"/>
          </p:cNvCxnSpPr>
          <p:nvPr/>
        </p:nvCxnSpPr>
        <p:spPr bwMode="auto">
          <a:xfrm rot="16200000" flipH="1">
            <a:off x="1701786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1" idx="4"/>
            <a:endCxn id="18" idx="0"/>
          </p:cNvCxnSpPr>
          <p:nvPr/>
        </p:nvCxnSpPr>
        <p:spPr bwMode="auto">
          <a:xfrm rot="5400000">
            <a:off x="2399184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31" idx="4"/>
            <a:endCxn id="16" idx="0"/>
          </p:cNvCxnSpPr>
          <p:nvPr/>
        </p:nvCxnSpPr>
        <p:spPr bwMode="auto">
          <a:xfrm rot="16200000" flipH="1">
            <a:off x="2631650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36" idx="4"/>
            <a:endCxn id="28" idx="0"/>
          </p:cNvCxnSpPr>
          <p:nvPr/>
        </p:nvCxnSpPr>
        <p:spPr bwMode="auto">
          <a:xfrm rot="5400000">
            <a:off x="7978369" y="5585099"/>
            <a:ext cx="1078338" cy="232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36" idx="4"/>
            <a:endCxn id="29" idx="0"/>
          </p:cNvCxnSpPr>
          <p:nvPr/>
        </p:nvCxnSpPr>
        <p:spPr bwMode="auto">
          <a:xfrm rot="16200000" flipH="1">
            <a:off x="8210836" y="5585098"/>
            <a:ext cx="1078338" cy="2324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34" idx="4"/>
            <a:endCxn id="19" idx="0"/>
          </p:cNvCxnSpPr>
          <p:nvPr/>
        </p:nvCxnSpPr>
        <p:spPr bwMode="auto">
          <a:xfrm rot="5400000">
            <a:off x="3329048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35" idx="4"/>
            <a:endCxn id="23" idx="0"/>
          </p:cNvCxnSpPr>
          <p:nvPr/>
        </p:nvCxnSpPr>
        <p:spPr bwMode="auto">
          <a:xfrm rot="5400000">
            <a:off x="5188776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32" idx="4"/>
            <a:endCxn id="17" idx="0"/>
          </p:cNvCxnSpPr>
          <p:nvPr/>
        </p:nvCxnSpPr>
        <p:spPr bwMode="auto">
          <a:xfrm rot="5400000">
            <a:off x="4258912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34" idx="4"/>
            <a:endCxn id="22" idx="0"/>
          </p:cNvCxnSpPr>
          <p:nvPr/>
        </p:nvCxnSpPr>
        <p:spPr bwMode="auto">
          <a:xfrm rot="16200000" flipH="1">
            <a:off x="3561514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37" idx="4"/>
            <a:endCxn id="21" idx="0"/>
          </p:cNvCxnSpPr>
          <p:nvPr/>
        </p:nvCxnSpPr>
        <p:spPr bwMode="auto">
          <a:xfrm rot="5400000">
            <a:off x="6118640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37" idx="4"/>
            <a:endCxn id="24" idx="0"/>
          </p:cNvCxnSpPr>
          <p:nvPr/>
        </p:nvCxnSpPr>
        <p:spPr bwMode="auto">
          <a:xfrm rot="16200000" flipH="1">
            <a:off x="6351106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33" idx="4"/>
            <a:endCxn id="27" idx="0"/>
          </p:cNvCxnSpPr>
          <p:nvPr/>
        </p:nvCxnSpPr>
        <p:spPr bwMode="auto">
          <a:xfrm rot="5400000">
            <a:off x="7048504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35" idx="4"/>
            <a:endCxn id="26" idx="0"/>
          </p:cNvCxnSpPr>
          <p:nvPr/>
        </p:nvCxnSpPr>
        <p:spPr bwMode="auto">
          <a:xfrm rot="16200000" flipH="1">
            <a:off x="5421242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32" idx="4"/>
            <a:endCxn id="20" idx="0"/>
          </p:cNvCxnSpPr>
          <p:nvPr/>
        </p:nvCxnSpPr>
        <p:spPr bwMode="auto">
          <a:xfrm rot="16200000" flipH="1">
            <a:off x="4491378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33" idx="4"/>
            <a:endCxn id="25" idx="0"/>
          </p:cNvCxnSpPr>
          <p:nvPr/>
        </p:nvCxnSpPr>
        <p:spPr bwMode="auto">
          <a:xfrm rot="16200000" flipH="1">
            <a:off x="7280970" y="5585099"/>
            <a:ext cx="1078338" cy="232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stCxn id="39" idx="4"/>
            <a:endCxn id="34" idx="0"/>
          </p:cNvCxnSpPr>
          <p:nvPr/>
        </p:nvCxnSpPr>
        <p:spPr bwMode="auto">
          <a:xfrm rot="5400000">
            <a:off x="3677747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39" idx="4"/>
            <a:endCxn id="32" idx="0"/>
          </p:cNvCxnSpPr>
          <p:nvPr/>
        </p:nvCxnSpPr>
        <p:spPr bwMode="auto">
          <a:xfrm rot="16200000" flipH="1">
            <a:off x="4142679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41" idx="4"/>
            <a:endCxn id="35" idx="0"/>
          </p:cNvCxnSpPr>
          <p:nvPr/>
        </p:nvCxnSpPr>
        <p:spPr bwMode="auto">
          <a:xfrm rot="5400000">
            <a:off x="5537475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41" idx="4"/>
            <a:endCxn id="37" idx="0"/>
          </p:cNvCxnSpPr>
          <p:nvPr/>
        </p:nvCxnSpPr>
        <p:spPr bwMode="auto">
          <a:xfrm rot="16200000" flipH="1">
            <a:off x="6002407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40" idx="4"/>
            <a:endCxn id="33" idx="0"/>
          </p:cNvCxnSpPr>
          <p:nvPr/>
        </p:nvCxnSpPr>
        <p:spPr bwMode="auto">
          <a:xfrm rot="5400000">
            <a:off x="7397204" y="4273065"/>
            <a:ext cx="1078339" cy="4649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stCxn id="40" idx="4"/>
            <a:endCxn id="36" idx="0"/>
          </p:cNvCxnSpPr>
          <p:nvPr/>
        </p:nvCxnSpPr>
        <p:spPr bwMode="auto">
          <a:xfrm rot="16200000" flipH="1">
            <a:off x="7862136" y="4273065"/>
            <a:ext cx="1078339" cy="464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Isosceles Triangle 142"/>
          <p:cNvSpPr/>
          <p:nvPr/>
        </p:nvSpPr>
        <p:spPr bwMode="auto">
          <a:xfrm>
            <a:off x="4502934" y="1566836"/>
            <a:ext cx="1752624" cy="1935189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320515" y="1457298"/>
            <a:ext cx="117462" cy="117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44" name="Isosceles Triangle 143"/>
          <p:cNvSpPr/>
          <p:nvPr/>
        </p:nvSpPr>
        <p:spPr bwMode="auto">
          <a:xfrm>
            <a:off x="2971823" y="2771766"/>
            <a:ext cx="1095391" cy="949338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45" name="Isosceles Triangle 144"/>
          <p:cNvSpPr/>
          <p:nvPr/>
        </p:nvSpPr>
        <p:spPr bwMode="auto">
          <a:xfrm>
            <a:off x="6691279" y="2771766"/>
            <a:ext cx="1095391" cy="949338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46" name="Isosceles Triangle 145"/>
          <p:cNvSpPr/>
          <p:nvPr/>
        </p:nvSpPr>
        <p:spPr bwMode="auto">
          <a:xfrm>
            <a:off x="2315807" y="3976695"/>
            <a:ext cx="547695" cy="912825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0" name="Isosceles Triangle 149"/>
          <p:cNvSpPr/>
          <p:nvPr/>
        </p:nvSpPr>
        <p:spPr bwMode="auto">
          <a:xfrm>
            <a:off x="2051696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1" name="Isosceles Triangle 150"/>
          <p:cNvSpPr/>
          <p:nvPr/>
        </p:nvSpPr>
        <p:spPr bwMode="auto">
          <a:xfrm>
            <a:off x="2981560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2" name="Isosceles Triangle 151"/>
          <p:cNvSpPr/>
          <p:nvPr/>
        </p:nvSpPr>
        <p:spPr bwMode="auto">
          <a:xfrm>
            <a:off x="3911424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3" name="Isosceles Triangle 152"/>
          <p:cNvSpPr/>
          <p:nvPr/>
        </p:nvSpPr>
        <p:spPr bwMode="auto">
          <a:xfrm>
            <a:off x="4841288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4" name="Isosceles Triangle 153"/>
          <p:cNvSpPr/>
          <p:nvPr/>
        </p:nvSpPr>
        <p:spPr bwMode="auto">
          <a:xfrm>
            <a:off x="5771152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5" name="Isosceles Triangle 154"/>
          <p:cNvSpPr/>
          <p:nvPr/>
        </p:nvSpPr>
        <p:spPr bwMode="auto">
          <a:xfrm>
            <a:off x="6701016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6" name="Isosceles Triangle 155"/>
          <p:cNvSpPr/>
          <p:nvPr/>
        </p:nvSpPr>
        <p:spPr bwMode="auto">
          <a:xfrm>
            <a:off x="7630880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7" name="Isosceles Triangle 156"/>
          <p:cNvSpPr/>
          <p:nvPr/>
        </p:nvSpPr>
        <p:spPr bwMode="auto">
          <a:xfrm>
            <a:off x="8560746" y="5181624"/>
            <a:ext cx="146052" cy="620721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8" name="Isosceles Triangle 157"/>
          <p:cNvSpPr/>
          <p:nvPr/>
        </p:nvSpPr>
        <p:spPr bwMode="auto">
          <a:xfrm>
            <a:off x="7894991" y="3976695"/>
            <a:ext cx="547695" cy="912825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59" name="Isosceles Triangle 158"/>
          <p:cNvSpPr/>
          <p:nvPr/>
        </p:nvSpPr>
        <p:spPr bwMode="auto">
          <a:xfrm>
            <a:off x="4175535" y="3976695"/>
            <a:ext cx="547695" cy="912825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60" name="Isosceles Triangle 159"/>
          <p:cNvSpPr/>
          <p:nvPr/>
        </p:nvSpPr>
        <p:spPr bwMode="auto">
          <a:xfrm>
            <a:off x="6035263" y="3976695"/>
            <a:ext cx="547695" cy="912825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79" name="Freeform 178"/>
          <p:cNvSpPr/>
          <p:nvPr/>
        </p:nvSpPr>
        <p:spPr bwMode="auto">
          <a:xfrm>
            <a:off x="4252913" y="3976688"/>
            <a:ext cx="402431" cy="912018"/>
          </a:xfrm>
          <a:custGeom>
            <a:avLst/>
            <a:gdLst>
              <a:gd name="connsiteX0" fmla="*/ 195262 w 402431"/>
              <a:gd name="connsiteY0" fmla="*/ 0 h 912018"/>
              <a:gd name="connsiteX1" fmla="*/ 119062 w 402431"/>
              <a:gd name="connsiteY1" fmla="*/ 383381 h 912018"/>
              <a:gd name="connsiteX2" fmla="*/ 147637 w 402431"/>
              <a:gd name="connsiteY2" fmla="*/ 481012 h 912018"/>
              <a:gd name="connsiteX3" fmla="*/ 90487 w 402431"/>
              <a:gd name="connsiteY3" fmla="*/ 590550 h 912018"/>
              <a:gd name="connsiteX4" fmla="*/ 138112 w 402431"/>
              <a:gd name="connsiteY4" fmla="*/ 654843 h 912018"/>
              <a:gd name="connsiteX5" fmla="*/ 0 w 402431"/>
              <a:gd name="connsiteY5" fmla="*/ 912018 h 912018"/>
              <a:gd name="connsiteX6" fmla="*/ 402431 w 402431"/>
              <a:gd name="connsiteY6" fmla="*/ 909637 h 912018"/>
              <a:gd name="connsiteX7" fmla="*/ 297656 w 402431"/>
              <a:gd name="connsiteY7" fmla="*/ 742950 h 912018"/>
              <a:gd name="connsiteX8" fmla="*/ 340518 w 402431"/>
              <a:gd name="connsiteY8" fmla="*/ 628650 h 912018"/>
              <a:gd name="connsiteX9" fmla="*/ 221456 w 402431"/>
              <a:gd name="connsiteY9" fmla="*/ 395287 h 912018"/>
              <a:gd name="connsiteX10" fmla="*/ 250031 w 402431"/>
              <a:gd name="connsiteY10" fmla="*/ 288131 h 912018"/>
              <a:gd name="connsiteX11" fmla="*/ 195262 w 402431"/>
              <a:gd name="connsiteY11" fmla="*/ 0 h 91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431" h="912018">
                <a:moveTo>
                  <a:pt x="195262" y="0"/>
                </a:moveTo>
                <a:lnTo>
                  <a:pt x="119062" y="383381"/>
                </a:lnTo>
                <a:lnTo>
                  <a:pt x="147637" y="481012"/>
                </a:lnTo>
                <a:lnTo>
                  <a:pt x="90487" y="590550"/>
                </a:lnTo>
                <a:lnTo>
                  <a:pt x="138112" y="654843"/>
                </a:lnTo>
                <a:lnTo>
                  <a:pt x="0" y="912018"/>
                </a:lnTo>
                <a:lnTo>
                  <a:pt x="402431" y="909637"/>
                </a:lnTo>
                <a:lnTo>
                  <a:pt x="297656" y="742950"/>
                </a:lnTo>
                <a:lnTo>
                  <a:pt x="340518" y="628650"/>
                </a:lnTo>
                <a:lnTo>
                  <a:pt x="221456" y="395287"/>
                </a:lnTo>
                <a:lnTo>
                  <a:pt x="250031" y="288131"/>
                </a:lnTo>
                <a:lnTo>
                  <a:pt x="19526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80" name="Freeform 179"/>
          <p:cNvSpPr/>
          <p:nvPr/>
        </p:nvSpPr>
        <p:spPr bwMode="auto">
          <a:xfrm>
            <a:off x="6157913" y="3974306"/>
            <a:ext cx="342900" cy="912019"/>
          </a:xfrm>
          <a:custGeom>
            <a:avLst/>
            <a:gdLst>
              <a:gd name="connsiteX0" fmla="*/ 150018 w 342900"/>
              <a:gd name="connsiteY0" fmla="*/ 0 h 912019"/>
              <a:gd name="connsiteX1" fmla="*/ 76200 w 342900"/>
              <a:gd name="connsiteY1" fmla="*/ 383382 h 912019"/>
              <a:gd name="connsiteX2" fmla="*/ 114300 w 342900"/>
              <a:gd name="connsiteY2" fmla="*/ 452438 h 912019"/>
              <a:gd name="connsiteX3" fmla="*/ 76200 w 342900"/>
              <a:gd name="connsiteY3" fmla="*/ 488157 h 912019"/>
              <a:gd name="connsiteX4" fmla="*/ 111918 w 342900"/>
              <a:gd name="connsiteY4" fmla="*/ 519113 h 912019"/>
              <a:gd name="connsiteX5" fmla="*/ 11906 w 342900"/>
              <a:gd name="connsiteY5" fmla="*/ 654844 h 912019"/>
              <a:gd name="connsiteX6" fmla="*/ 80962 w 342900"/>
              <a:gd name="connsiteY6" fmla="*/ 783432 h 912019"/>
              <a:gd name="connsiteX7" fmla="*/ 0 w 342900"/>
              <a:gd name="connsiteY7" fmla="*/ 912019 h 912019"/>
              <a:gd name="connsiteX8" fmla="*/ 342900 w 342900"/>
              <a:gd name="connsiteY8" fmla="*/ 912019 h 912019"/>
              <a:gd name="connsiteX9" fmla="*/ 264318 w 342900"/>
              <a:gd name="connsiteY9" fmla="*/ 607219 h 912019"/>
              <a:gd name="connsiteX10" fmla="*/ 176212 w 342900"/>
              <a:gd name="connsiteY10" fmla="*/ 488157 h 912019"/>
              <a:gd name="connsiteX11" fmla="*/ 197643 w 342900"/>
              <a:gd name="connsiteY11" fmla="*/ 280988 h 912019"/>
              <a:gd name="connsiteX12" fmla="*/ 150018 w 342900"/>
              <a:gd name="connsiteY12" fmla="*/ 0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" h="912019">
                <a:moveTo>
                  <a:pt x="150018" y="0"/>
                </a:moveTo>
                <a:lnTo>
                  <a:pt x="76200" y="383382"/>
                </a:lnTo>
                <a:lnTo>
                  <a:pt x="114300" y="452438"/>
                </a:lnTo>
                <a:lnTo>
                  <a:pt x="76200" y="488157"/>
                </a:lnTo>
                <a:lnTo>
                  <a:pt x="111918" y="519113"/>
                </a:lnTo>
                <a:lnTo>
                  <a:pt x="11906" y="654844"/>
                </a:lnTo>
                <a:lnTo>
                  <a:pt x="80962" y="783432"/>
                </a:lnTo>
                <a:lnTo>
                  <a:pt x="0" y="912019"/>
                </a:lnTo>
                <a:lnTo>
                  <a:pt x="342900" y="912019"/>
                </a:lnTo>
                <a:lnTo>
                  <a:pt x="264318" y="607219"/>
                </a:lnTo>
                <a:lnTo>
                  <a:pt x="176212" y="488157"/>
                </a:lnTo>
                <a:lnTo>
                  <a:pt x="197643" y="280988"/>
                </a:lnTo>
                <a:lnTo>
                  <a:pt x="15001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with respect to y coordinate</a:t>
            </a:r>
          </a:p>
          <a:p>
            <a:r>
              <a:rPr lang="en-US" dirty="0" smtClean="0"/>
              <a:t>Left subtree &lt; right subtree </a:t>
            </a:r>
          </a:p>
          <a:p>
            <a:pPr lvl="1"/>
            <a:r>
              <a:rPr lang="en-US" dirty="0" smtClean="0"/>
              <a:t>inorder not necessarily x order (balanced)</a:t>
            </a:r>
          </a:p>
          <a:p>
            <a:r>
              <a:rPr lang="en-US" dirty="0" smtClean="0"/>
              <a:t>Three-sided query</a:t>
            </a:r>
          </a:p>
          <a:p>
            <a:pPr lvl="1"/>
            <a:r>
              <a:rPr lang="en-US" dirty="0" smtClean="0"/>
              <a:t>Input: x</a:t>
            </a:r>
            <a:r>
              <a:rPr lang="en-US" baseline="-25000" dirty="0" smtClean="0"/>
              <a:t>0</a:t>
            </a:r>
            <a:r>
              <a:rPr lang="en-US" dirty="0" smtClean="0"/>
              <a:t>, 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Output: 〈x, y〉 : x</a:t>
            </a:r>
            <a:r>
              <a:rPr lang="en-US" baseline="-25000" dirty="0" smtClean="0"/>
              <a:t>0</a:t>
            </a:r>
            <a:r>
              <a:rPr lang="en-US" dirty="0" smtClean="0"/>
              <a:t> ≤ x ≤ x</a:t>
            </a:r>
            <a:r>
              <a:rPr lang="en-US" baseline="-25000" dirty="0" smtClean="0"/>
              <a:t>1</a:t>
            </a:r>
            <a:r>
              <a:rPr lang="en-US" dirty="0" smtClean="0"/>
              <a:t>, y ≤ y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Dynamic version</a:t>
            </a:r>
          </a:p>
          <a:p>
            <a:pPr lvl="1"/>
            <a:r>
              <a:rPr lang="en-US" dirty="0" smtClean="0"/>
              <a:t>All points in leaves + possibly on root path</a:t>
            </a:r>
          </a:p>
          <a:p>
            <a:pPr lvl="1"/>
            <a:r>
              <a:rPr lang="en-US" dirty="0" smtClean="0"/>
              <a:t>Red-black rotations + „pushing down”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6DE1-A14B-4236-A71D-7B4A5BB1A54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stCxn id="24" idx="3"/>
            <a:endCxn id="14" idx="0"/>
          </p:cNvCxnSpPr>
          <p:nvPr/>
        </p:nvCxnSpPr>
        <p:spPr bwMode="auto">
          <a:xfrm rot="5400000">
            <a:off x="5221297" y="3680551"/>
            <a:ext cx="835901" cy="4136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Line 22"/>
          <p:cNvSpPr>
            <a:spLocks noChangeShapeType="1"/>
          </p:cNvSpPr>
          <p:nvPr/>
        </p:nvSpPr>
        <p:spPr bwMode="auto">
          <a:xfrm flipV="1">
            <a:off x="3184506" y="1676374"/>
            <a:ext cx="1825650" cy="8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 flipH="1" flipV="1">
            <a:off x="5046668" y="1676375"/>
            <a:ext cx="1789136" cy="876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31" name="Straight Connector 30"/>
          <p:cNvCxnSpPr>
            <a:stCxn id="26" idx="5"/>
            <a:endCxn id="23" idx="1"/>
          </p:cNvCxnSpPr>
          <p:nvPr/>
        </p:nvCxnSpPr>
        <p:spPr bwMode="auto">
          <a:xfrm rot="16200000" flipH="1">
            <a:off x="3224917" y="2593098"/>
            <a:ext cx="816127" cy="8161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6" idx="3"/>
            <a:endCxn id="22" idx="7"/>
          </p:cNvCxnSpPr>
          <p:nvPr/>
        </p:nvCxnSpPr>
        <p:spPr bwMode="auto">
          <a:xfrm rot="5400000">
            <a:off x="2330349" y="2595479"/>
            <a:ext cx="816127" cy="811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7" idx="3"/>
            <a:endCxn id="24" idx="7"/>
          </p:cNvCxnSpPr>
          <p:nvPr/>
        </p:nvCxnSpPr>
        <p:spPr bwMode="auto">
          <a:xfrm rot="5400000">
            <a:off x="5963392" y="2556586"/>
            <a:ext cx="795490" cy="8685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7" idx="5"/>
            <a:endCxn id="25" idx="1"/>
          </p:cNvCxnSpPr>
          <p:nvPr/>
        </p:nvCxnSpPr>
        <p:spPr bwMode="auto">
          <a:xfrm rot="16200000" flipH="1">
            <a:off x="6839704" y="2629612"/>
            <a:ext cx="795490" cy="722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24" idx="5"/>
            <a:endCxn id="15" idx="0"/>
          </p:cNvCxnSpPr>
          <p:nvPr/>
        </p:nvCxnSpPr>
        <p:spPr bwMode="auto">
          <a:xfrm rot="16200000" flipH="1">
            <a:off x="5699863" y="3696426"/>
            <a:ext cx="851777" cy="397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25" idx="3"/>
            <a:endCxn id="16" idx="0"/>
          </p:cNvCxnSpPr>
          <p:nvPr/>
        </p:nvCxnSpPr>
        <p:spPr bwMode="auto">
          <a:xfrm rot="5400000">
            <a:off x="6973921" y="3696427"/>
            <a:ext cx="851777" cy="397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25" idx="5"/>
            <a:endCxn id="17" idx="0"/>
          </p:cNvCxnSpPr>
          <p:nvPr/>
        </p:nvCxnSpPr>
        <p:spPr bwMode="auto">
          <a:xfrm rot="16200000" flipH="1">
            <a:off x="7470744" y="3678170"/>
            <a:ext cx="835901" cy="418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5" idx="3"/>
            <a:endCxn id="18" idx="0"/>
          </p:cNvCxnSpPr>
          <p:nvPr/>
        </p:nvCxnSpPr>
        <p:spPr bwMode="auto">
          <a:xfrm rot="5400000">
            <a:off x="5732478" y="4609252"/>
            <a:ext cx="742238" cy="361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5" idx="5"/>
            <a:endCxn id="19" idx="0"/>
          </p:cNvCxnSpPr>
          <p:nvPr/>
        </p:nvCxnSpPr>
        <p:spPr bwMode="auto">
          <a:xfrm rot="16200000" flipH="1">
            <a:off x="6192788" y="4590995"/>
            <a:ext cx="742238" cy="397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Oval 112"/>
          <p:cNvSpPr/>
          <p:nvPr/>
        </p:nvSpPr>
        <p:spPr bwMode="auto">
          <a:xfrm>
            <a:off x="4900617" y="1530324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3074967" y="2443149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726267" y="2443149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776929" y="3319461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7529553" y="3319461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215085" y="4268799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091397" y="4268799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813442" y="5108598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6653241" y="5108598"/>
            <a:ext cx="219078" cy="219078"/>
          </a:xfrm>
          <a:prstGeom prst="ellipse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priority search tree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September 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Iwona Bialynicka-Birula – PhD Thesis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93BA-9EAC-4350-8E8B-AA237D09FE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36"/>
          <p:cNvSpPr>
            <a:spLocks noChangeArrowheads="1"/>
          </p:cNvSpPr>
          <p:nvPr/>
        </p:nvSpPr>
        <p:spPr bwMode="auto">
          <a:xfrm>
            <a:off x="4953006" y="15827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5229234" y="1493811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〈11, 1〉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1760499" y="4305312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auto">
          <a:xfrm>
            <a:off x="2673324" y="4305312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2" name="Oval 36"/>
          <p:cNvSpPr>
            <a:spLocks noChangeArrowheads="1"/>
          </p:cNvSpPr>
          <p:nvPr/>
        </p:nvSpPr>
        <p:spPr bwMode="auto">
          <a:xfrm>
            <a:off x="3549636" y="4305312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4425948" y="4305312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4" name="Oval 36"/>
          <p:cNvSpPr>
            <a:spLocks noChangeArrowheads="1"/>
          </p:cNvSpPr>
          <p:nvPr/>
        </p:nvSpPr>
        <p:spPr bwMode="auto">
          <a:xfrm>
            <a:off x="5375286" y="4305312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auto">
          <a:xfrm>
            <a:off x="6267474" y="432118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143786" y="4321188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8040735" y="430531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5865831" y="5160987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6705630" y="5160987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0" name="Oval 36"/>
          <p:cNvSpPr>
            <a:spLocks noChangeArrowheads="1"/>
          </p:cNvSpPr>
          <p:nvPr/>
        </p:nvSpPr>
        <p:spPr bwMode="auto">
          <a:xfrm>
            <a:off x="7602579" y="5181624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1" name="Oval 36"/>
          <p:cNvSpPr>
            <a:spLocks noChangeArrowheads="1"/>
          </p:cNvSpPr>
          <p:nvPr/>
        </p:nvSpPr>
        <p:spPr bwMode="auto">
          <a:xfrm>
            <a:off x="8478891" y="5181624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2" name="Oval 36"/>
          <p:cNvSpPr>
            <a:spLocks noChangeArrowheads="1"/>
          </p:cNvSpPr>
          <p:nvPr/>
        </p:nvSpPr>
        <p:spPr bwMode="auto">
          <a:xfrm>
            <a:off x="2235168" y="3392487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4024305" y="3392487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5829318" y="33718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7581942" y="33718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6" name="Oval 36"/>
          <p:cNvSpPr>
            <a:spLocks noChangeArrowheads="1"/>
          </p:cNvSpPr>
          <p:nvPr/>
        </p:nvSpPr>
        <p:spPr bwMode="auto">
          <a:xfrm>
            <a:off x="3127356" y="24955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6778656" y="24955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latin typeface="Cambria Math" pitchFamily="18" charset="0"/>
              </a:rPr>
              <a:t> </a:t>
            </a:r>
            <a:endParaRPr kumimoji="1" lang="en-US" dirty="0">
              <a:latin typeface="Cambria Math" pitchFamily="18" charset="0"/>
            </a:endParaRPr>
          </a:p>
        </p:txBody>
      </p:sp>
      <p:cxnSp>
        <p:nvCxnSpPr>
          <p:cNvPr id="40" name="Straight Connector 39"/>
          <p:cNvCxnSpPr>
            <a:stCxn id="22" idx="3"/>
            <a:endCxn id="10" idx="7"/>
          </p:cNvCxnSpPr>
          <p:nvPr/>
        </p:nvCxnSpPr>
        <p:spPr bwMode="auto">
          <a:xfrm rot="5400000">
            <a:off x="1638983" y="3709126"/>
            <a:ext cx="832003" cy="393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2" idx="5"/>
            <a:endCxn id="11" idx="1"/>
          </p:cNvCxnSpPr>
          <p:nvPr/>
        </p:nvCxnSpPr>
        <p:spPr bwMode="auto">
          <a:xfrm rot="16200000" flipH="1">
            <a:off x="2095395" y="3727382"/>
            <a:ext cx="832003" cy="357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23" idx="3"/>
            <a:endCxn id="12" idx="0"/>
          </p:cNvCxnSpPr>
          <p:nvPr/>
        </p:nvCxnSpPr>
        <p:spPr bwMode="auto">
          <a:xfrm rot="5400000">
            <a:off x="3416283" y="3680551"/>
            <a:ext cx="815264" cy="434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23" idx="5"/>
            <a:endCxn id="13" idx="0"/>
          </p:cNvCxnSpPr>
          <p:nvPr/>
        </p:nvCxnSpPr>
        <p:spPr bwMode="auto">
          <a:xfrm rot="16200000" flipH="1">
            <a:off x="3894850" y="3717064"/>
            <a:ext cx="815264" cy="361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17" idx="3"/>
            <a:endCxn id="20" idx="0"/>
          </p:cNvCxnSpPr>
          <p:nvPr/>
        </p:nvCxnSpPr>
        <p:spPr bwMode="auto">
          <a:xfrm rot="5400000">
            <a:off x="7469227" y="4593376"/>
            <a:ext cx="778751" cy="397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7" idx="5"/>
            <a:endCxn id="21" idx="0"/>
          </p:cNvCxnSpPr>
          <p:nvPr/>
        </p:nvCxnSpPr>
        <p:spPr bwMode="auto">
          <a:xfrm rot="16200000" flipH="1">
            <a:off x="7947793" y="4593375"/>
            <a:ext cx="778751" cy="397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 Box 56"/>
          <p:cNvSpPr txBox="1">
            <a:spLocks noChangeArrowheads="1"/>
          </p:cNvSpPr>
          <p:nvPr/>
        </p:nvSpPr>
        <p:spPr bwMode="auto">
          <a:xfrm>
            <a:off x="1541421" y="4451364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〈1, 2〉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85" name="Text Box 56"/>
          <p:cNvSpPr txBox="1">
            <a:spLocks noChangeArrowheads="1"/>
          </p:cNvSpPr>
          <p:nvPr/>
        </p:nvSpPr>
        <p:spPr bwMode="auto">
          <a:xfrm>
            <a:off x="6981858" y="2406636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〈12, 3〉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86" name="Text Box 56"/>
          <p:cNvSpPr txBox="1">
            <a:spLocks noChangeArrowheads="1"/>
          </p:cNvSpPr>
          <p:nvPr/>
        </p:nvSpPr>
        <p:spPr bwMode="auto">
          <a:xfrm>
            <a:off x="2490759" y="4451364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〈3, 9〉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87" name="Text Box 56"/>
          <p:cNvSpPr txBox="1">
            <a:spLocks noChangeArrowheads="1"/>
          </p:cNvSpPr>
          <p:nvPr/>
        </p:nvSpPr>
        <p:spPr bwMode="auto">
          <a:xfrm>
            <a:off x="3367071" y="2406636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〈1, 2〉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88" name="Text Box 56"/>
          <p:cNvSpPr txBox="1">
            <a:spLocks noChangeArrowheads="1"/>
          </p:cNvSpPr>
          <p:nvPr/>
        </p:nvSpPr>
        <p:spPr bwMode="auto">
          <a:xfrm>
            <a:off x="2417733" y="3282948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〈3, 9〉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89" name="Text Box 56"/>
          <p:cNvSpPr txBox="1">
            <a:spLocks noChangeArrowheads="1"/>
          </p:cNvSpPr>
          <p:nvPr/>
        </p:nvSpPr>
        <p:spPr bwMode="auto">
          <a:xfrm>
            <a:off x="3257532" y="4451364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〈4, 18〉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6032520" y="3282948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〈10, 7〉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1" name="Text Box 56"/>
          <p:cNvSpPr txBox="1">
            <a:spLocks noChangeArrowheads="1"/>
          </p:cNvSpPr>
          <p:nvPr/>
        </p:nvSpPr>
        <p:spPr bwMode="auto">
          <a:xfrm>
            <a:off x="7785144" y="3282948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〈15, 4〉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2" name="Text Box 56"/>
          <p:cNvSpPr txBox="1">
            <a:spLocks noChangeArrowheads="1"/>
          </p:cNvSpPr>
          <p:nvPr/>
        </p:nvSpPr>
        <p:spPr bwMode="auto">
          <a:xfrm>
            <a:off x="4243383" y="4451364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〈5, 12〉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3" name="Text Box 56"/>
          <p:cNvSpPr txBox="1">
            <a:spLocks noChangeArrowheads="1"/>
          </p:cNvSpPr>
          <p:nvPr/>
        </p:nvSpPr>
        <p:spPr bwMode="auto">
          <a:xfrm>
            <a:off x="8223300" y="4195773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〈14, 5〉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4" name="Text Box 56"/>
          <p:cNvSpPr txBox="1">
            <a:spLocks noChangeArrowheads="1"/>
          </p:cNvSpPr>
          <p:nvPr/>
        </p:nvSpPr>
        <p:spPr bwMode="auto">
          <a:xfrm>
            <a:off x="5521338" y="5327676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〈10, 7〉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5" name="Text Box 56"/>
          <p:cNvSpPr txBox="1">
            <a:spLocks noChangeArrowheads="1"/>
          </p:cNvSpPr>
          <p:nvPr/>
        </p:nvSpPr>
        <p:spPr bwMode="auto">
          <a:xfrm>
            <a:off x="5119695" y="4451364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〈8, 13〉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6" name="Text Box 56"/>
          <p:cNvSpPr txBox="1">
            <a:spLocks noChangeArrowheads="1"/>
          </p:cNvSpPr>
          <p:nvPr/>
        </p:nvSpPr>
        <p:spPr bwMode="auto">
          <a:xfrm>
            <a:off x="4206870" y="3282948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</a:rPr>
              <a:t>〈5, 12〉</a:t>
            </a:r>
            <a:endParaRPr kumimoji="1" lang="en-US" sz="2000" dirty="0">
              <a:solidFill>
                <a:schemeClr val="accent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7" name="Text Box 56"/>
          <p:cNvSpPr txBox="1">
            <a:spLocks noChangeArrowheads="1"/>
          </p:cNvSpPr>
          <p:nvPr/>
        </p:nvSpPr>
        <p:spPr bwMode="auto">
          <a:xfrm>
            <a:off x="8150274" y="5327676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〈15, 4〉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7237449" y="5327676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〈14, 5〉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99" name="Text Box 56"/>
          <p:cNvSpPr txBox="1">
            <a:spLocks noChangeArrowheads="1"/>
          </p:cNvSpPr>
          <p:nvPr/>
        </p:nvSpPr>
        <p:spPr bwMode="auto">
          <a:xfrm>
            <a:off x="6361137" y="5327676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〈11, 1〉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00" name="Text Box 56"/>
          <p:cNvSpPr txBox="1">
            <a:spLocks noChangeArrowheads="1"/>
          </p:cNvSpPr>
          <p:nvPr/>
        </p:nvSpPr>
        <p:spPr bwMode="auto">
          <a:xfrm>
            <a:off x="6835806" y="4451364"/>
            <a:ext cx="8048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kumimoji="1" lang="en-US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</a:rPr>
              <a:t>〈12, 3〉</a:t>
            </a:r>
            <a:endParaRPr kumimoji="1" lang="en-US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03" name="Multiply 102"/>
          <p:cNvSpPr/>
          <p:nvPr/>
        </p:nvSpPr>
        <p:spPr bwMode="auto">
          <a:xfrm>
            <a:off x="2600298" y="2844792"/>
            <a:ext cx="257166" cy="257166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04" name="Multiply 103"/>
          <p:cNvSpPr/>
          <p:nvPr/>
        </p:nvSpPr>
        <p:spPr bwMode="auto">
          <a:xfrm>
            <a:off x="3476610" y="2844792"/>
            <a:ext cx="257166" cy="257166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05" name="Multiply 104"/>
          <p:cNvSpPr/>
          <p:nvPr/>
        </p:nvSpPr>
        <p:spPr bwMode="auto">
          <a:xfrm>
            <a:off x="7785144" y="3794130"/>
            <a:ext cx="257166" cy="257166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06" name="Multiply 105"/>
          <p:cNvSpPr/>
          <p:nvPr/>
        </p:nvSpPr>
        <p:spPr bwMode="auto">
          <a:xfrm>
            <a:off x="5484825" y="3830643"/>
            <a:ext cx="257166" cy="257166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732201" y="2698740"/>
            <a:ext cx="58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052603" y="2698740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73643" y="3684591"/>
            <a:ext cx="58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040735" y="36845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87473" y="1384272"/>
            <a:ext cx="1452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993300"/>
                </a:solidFill>
              </a:rPr>
              <a:t>4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993300"/>
                </a:solidFill>
              </a:rPr>
              <a:t>≤ x ≤ </a:t>
            </a:r>
            <a:r>
              <a:rPr lang="pl-PL" dirty="0" smtClean="0">
                <a:solidFill>
                  <a:srgbClr val="993300"/>
                </a:solidFill>
              </a:rPr>
              <a:t>13</a:t>
            </a:r>
          </a:p>
          <a:p>
            <a:pPr algn="ctr"/>
            <a:r>
              <a:rPr lang="en-US" dirty="0" smtClean="0">
                <a:solidFill>
                  <a:srgbClr val="993300"/>
                </a:solidFill>
              </a:rPr>
              <a:t>y </a:t>
            </a:r>
            <a:r>
              <a:rPr lang="en-US" dirty="0" smtClean="0">
                <a:solidFill>
                  <a:srgbClr val="993300"/>
                </a:solidFill>
              </a:rPr>
              <a:t>≤ </a:t>
            </a:r>
            <a:r>
              <a:rPr lang="pl-PL" dirty="0" smtClean="0">
                <a:solidFill>
                  <a:srgbClr val="993300"/>
                </a:solidFill>
              </a:rPr>
              <a:t>11</a:t>
            </a:r>
            <a:endParaRPr lang="en-US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122" grpId="0" animBg="1"/>
      <p:bldP spid="123" grpId="0" animBg="1"/>
      <p:bldP spid="124" grpId="0" animBg="1"/>
      <p:bldP spid="94" grpId="0"/>
      <p:bldP spid="99" grpId="0"/>
      <p:bldP spid="100" grpId="0"/>
      <p:bldP spid="103" grpId="0" animBg="1"/>
      <p:bldP spid="104" grpId="0" animBg="1"/>
      <p:bldP spid="105" grpId="0" animBg="1"/>
      <p:bldP spid="106" grpId="0" animBg="1"/>
      <p:bldP spid="109" grpId="0"/>
      <p:bldP spid="110" grpId="0"/>
      <p:bldP spid="111" grpId="0"/>
      <p:bldP spid="112" grpId="0"/>
      <p:bldP spid="78" grpId="0"/>
    </p:bldLst>
  </p:timing>
</p:sld>
</file>

<file path=ppt/theme/theme1.xml><?xml version="1.0" encoding="utf-8"?>
<a:theme xmlns:a="http://schemas.openxmlformats.org/drawingml/2006/main" name="Bits and bytes design template">
  <a:themeElements>
    <a:clrScheme name="Bits and bytes design templat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Bits and bytes design template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Bits and bytes design templat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Bits and bytes design template</Template>
  <TotalTime>1721</TotalTime>
  <Words>2898</Words>
  <Application>Microsoft PowerPoint</Application>
  <PresentationFormat>On-screen Show (4:3)</PresentationFormat>
  <Paragraphs>1210</Paragraphs>
  <Slides>51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Cambria Math</vt:lpstr>
      <vt:lpstr>Wingdings</vt:lpstr>
      <vt:lpstr>Cambria</vt:lpstr>
      <vt:lpstr>Mathematica1</vt:lpstr>
      <vt:lpstr>Symbol</vt:lpstr>
      <vt:lpstr>Times New Roman</vt:lpstr>
      <vt:lpstr>Bits and bytes design template</vt:lpstr>
      <vt:lpstr>PhD Thesis</vt:lpstr>
      <vt:lpstr>Outline</vt:lpstr>
      <vt:lpstr>Part I</vt:lpstr>
      <vt:lpstr>Rank-sensitivity</vt:lpstr>
      <vt:lpstr>Motivation</vt:lpstr>
      <vt:lpstr>Suffix trees</vt:lpstr>
      <vt:lpstr>Range trees</vt:lpstr>
      <vt:lpstr>Priority search trees</vt:lpstr>
      <vt:lpstr>Dynamic priority search tree</vt:lpstr>
      <vt:lpstr>Cartesian trees</vt:lpstr>
      <vt:lpstr>Cartesian tree example</vt:lpstr>
      <vt:lpstr>Part II</vt:lpstr>
      <vt:lpstr>The problem</vt:lpstr>
      <vt:lpstr>Naive solution (1)</vt:lpstr>
      <vt:lpstr>Naive solution (2)</vt:lpstr>
      <vt:lpstr>Ranked tree</vt:lpstr>
      <vt:lpstr>Example</vt:lpstr>
      <vt:lpstr>Complexity</vt:lpstr>
      <vt:lpstr>Experimental results</vt:lpstr>
      <vt:lpstr>Part III</vt:lpstr>
      <vt:lpstr>Generic solution</vt:lpstr>
      <vt:lpstr>Our results in this model</vt:lpstr>
      <vt:lpstr>Basic idea</vt:lpstr>
      <vt:lpstr>Query</vt:lpstr>
      <vt:lpstr>Space reduction in static case</vt:lpstr>
      <vt:lpstr>Dynamic case</vt:lpstr>
      <vt:lpstr>Multi-Q-heaps</vt:lpstr>
      <vt:lpstr>Multi-Q-heaps in our solution </vt:lpstr>
      <vt:lpstr>Multi-Q-heaps in our solution</vt:lpstr>
      <vt:lpstr>Part IV</vt:lpstr>
      <vt:lpstr>Cartesian trees</vt:lpstr>
      <vt:lpstr>Cartesian tree example</vt:lpstr>
      <vt:lpstr>Applications</vt:lpstr>
      <vt:lpstr>From RMQ to LCA</vt:lpstr>
      <vt:lpstr>From LCP array to suffix tree</vt:lpstr>
      <vt:lpstr>History</vt:lpstr>
      <vt:lpstr>Our result</vt:lpstr>
      <vt:lpstr>Solution outline</vt:lpstr>
      <vt:lpstr>Insertion</vt:lpstr>
      <vt:lpstr>Insertion – worst case</vt:lpstr>
      <vt:lpstr>Analysis – main idea</vt:lpstr>
      <vt:lpstr>Insertion revisited</vt:lpstr>
      <vt:lpstr>Insertion reversed (deletion)</vt:lpstr>
      <vt:lpstr>Formally...</vt:lpstr>
      <vt:lpstr>Missing entropy</vt:lpstr>
      <vt:lpstr>So what now?</vt:lpstr>
      <vt:lpstr>Implementation overview</vt:lpstr>
      <vt:lpstr>Insertion once again</vt:lpstr>
      <vt:lpstr>Action implementations</vt:lpstr>
      <vt:lpstr>Summary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Iwona Bialynicka-Birula</dc:creator>
  <cp:lastModifiedBy>Iwona</cp:lastModifiedBy>
  <cp:revision>158</cp:revision>
  <dcterms:created xsi:type="dcterms:W3CDTF">2006-01-03T20:17:08Z</dcterms:created>
  <dcterms:modified xsi:type="dcterms:W3CDTF">2008-09-29T01:36:43Z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TC011408341033</vt:lpwstr>
  </property>
</Properties>
</file>