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1" r:id="rId13"/>
    <p:sldId id="266" r:id="rId14"/>
    <p:sldId id="267" r:id="rId15"/>
    <p:sldId id="282" r:id="rId16"/>
    <p:sldId id="268" r:id="rId17"/>
    <p:sldId id="269" r:id="rId18"/>
    <p:sldId id="270" r:id="rId19"/>
    <p:sldId id="278" r:id="rId20"/>
    <p:sldId id="279" r:id="rId21"/>
    <p:sldId id="271" r:id="rId22"/>
    <p:sldId id="272" r:id="rId23"/>
    <p:sldId id="273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atrimonio" TargetMode="External"/><Relationship Id="rId2" Type="http://schemas.openxmlformats.org/officeDocument/2006/relationships/hyperlink" Target="https://it.wikipedia.org/wiki/Valori_mobiliar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Capitale_sociale_(economia)" TargetMode="External"/><Relationship Id="rId2" Type="http://schemas.openxmlformats.org/officeDocument/2006/relationships/hyperlink" Target="https://it.wikipedia.org/wiki/Personalit%C3%A0_giuridic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CMS </a:t>
            </a:r>
            <a:r>
              <a:rPr lang="it-IT" dirty="0" smtClean="0"/>
              <a:t>cultura e metodo scientifico  prof. Marco Maria Massai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800" u="sng" dirty="0" smtClean="0"/>
              <a:t>Quadro generale di lettura dell’economia mondiale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prof. D. Cazzaniga Francesetti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                                    </a:t>
            </a:r>
          </a:p>
          <a:p>
            <a:endParaRPr lang="it-IT" dirty="0" smtClean="0"/>
          </a:p>
          <a:p>
            <a:r>
              <a:rPr lang="it-IT" dirty="0" smtClean="0"/>
              <a:t>                                     </a:t>
            </a:r>
            <a:r>
              <a:rPr lang="it-IT" b="1" dirty="0" err="1" smtClean="0"/>
              <a:t>sogg</a:t>
            </a:r>
            <a:r>
              <a:rPr lang="it-IT" b="1" dirty="0" smtClean="0"/>
              <a:t> </a:t>
            </a:r>
            <a:r>
              <a:rPr lang="it-IT" b="1" dirty="0" err="1" smtClean="0"/>
              <a:t>ec</a:t>
            </a:r>
            <a:endParaRPr lang="it-IT" b="1" dirty="0" smtClean="0"/>
          </a:p>
          <a:p>
            <a:pPr>
              <a:buNone/>
            </a:pPr>
            <a:r>
              <a:rPr lang="it-IT" dirty="0" smtClean="0"/>
              <a:t>Beni scarsi                      sceglie                   bene più utile</a:t>
            </a:r>
          </a:p>
          <a:p>
            <a:pPr>
              <a:buNone/>
            </a:pPr>
            <a:r>
              <a:rPr lang="it-IT" dirty="0" smtClean="0"/>
              <a:t>                                                                         </a:t>
            </a:r>
            <a:r>
              <a:rPr lang="it-IT" sz="2000" dirty="0" smtClean="0"/>
              <a:t>per bisogni infiniti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</a:t>
            </a:r>
            <a:r>
              <a:rPr lang="it-IT" b="1" dirty="0" smtClean="0"/>
              <a:t>mercato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Terra, </a:t>
            </a:r>
            <a:r>
              <a:rPr lang="it-IT" sz="2000" dirty="0" err="1" smtClean="0"/>
              <a:t>lav</a:t>
            </a:r>
            <a:r>
              <a:rPr lang="it-IT" sz="2000" dirty="0" smtClean="0"/>
              <a:t>, </a:t>
            </a:r>
            <a:r>
              <a:rPr lang="it-IT" sz="2000" dirty="0" err="1" smtClean="0"/>
              <a:t>cap</a:t>
            </a:r>
            <a:r>
              <a:rPr lang="it-IT" sz="2000" dirty="0" smtClean="0"/>
              <a:t>                  rendita, </a:t>
            </a:r>
            <a:r>
              <a:rPr lang="it-IT" sz="2000" dirty="0" err="1" smtClean="0"/>
              <a:t>sal</a:t>
            </a:r>
            <a:r>
              <a:rPr lang="it-IT" sz="2000" dirty="0" smtClean="0"/>
              <a:t>/</a:t>
            </a:r>
            <a:r>
              <a:rPr lang="it-IT" sz="2000" dirty="0" err="1" smtClean="0"/>
              <a:t>stip</a:t>
            </a:r>
            <a:r>
              <a:rPr lang="it-IT" sz="2000" dirty="0" smtClean="0"/>
              <a:t>,</a:t>
            </a:r>
            <a:r>
              <a:rPr lang="it-IT" sz="2000" dirty="0" err="1" smtClean="0"/>
              <a:t>inter</a:t>
            </a:r>
            <a:r>
              <a:rPr lang="it-IT" sz="2000" dirty="0" smtClean="0"/>
              <a:t>/prof          </a:t>
            </a:r>
            <a:r>
              <a:rPr lang="it-IT" sz="2000" dirty="0" err="1" smtClean="0"/>
              <a:t>prop</a:t>
            </a:r>
            <a:r>
              <a:rPr lang="it-IT" sz="2000" dirty="0" smtClean="0"/>
              <a:t> </a:t>
            </a:r>
            <a:r>
              <a:rPr lang="it-IT" sz="2000" dirty="0" err="1" smtClean="0"/>
              <a:t>terr</a:t>
            </a:r>
            <a:r>
              <a:rPr lang="it-IT" sz="2000" dirty="0" smtClean="0"/>
              <a:t>, op/</a:t>
            </a:r>
            <a:r>
              <a:rPr lang="it-IT" sz="2000" dirty="0" err="1" smtClean="0"/>
              <a:t>tcnici</a:t>
            </a:r>
            <a:r>
              <a:rPr lang="it-IT" sz="2000" dirty="0" smtClean="0"/>
              <a:t>,banche/</a:t>
            </a:r>
            <a:r>
              <a:rPr lang="it-IT" sz="2000" dirty="0" err="1" smtClean="0"/>
              <a:t>imp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                                      </a:t>
            </a:r>
            <a:r>
              <a:rPr lang="it-IT" b="1" dirty="0" smtClean="0"/>
              <a:t>denaro</a:t>
            </a:r>
          </a:p>
          <a:p>
            <a:pPr>
              <a:buNone/>
            </a:pPr>
            <a:r>
              <a:rPr lang="it-IT" sz="2000" dirty="0" err="1" smtClean="0"/>
              <a:t>Produz</a:t>
            </a:r>
            <a:r>
              <a:rPr lang="it-IT" sz="2000" dirty="0" smtClean="0"/>
              <a:t>, output </a:t>
            </a:r>
            <a:r>
              <a:rPr lang="it-IT" b="1" dirty="0" smtClean="0"/>
              <a:t>offerta</a:t>
            </a:r>
            <a:r>
              <a:rPr lang="it-IT" dirty="0" smtClean="0"/>
              <a:t> </a:t>
            </a:r>
            <a:r>
              <a:rPr lang="it-IT" sz="2000" dirty="0" smtClean="0"/>
              <a:t>                  mezzi finanziari            </a:t>
            </a:r>
            <a:r>
              <a:rPr lang="it-IT" sz="2000" dirty="0" err="1" smtClean="0"/>
              <a:t>Distrib</a:t>
            </a:r>
            <a:r>
              <a:rPr lang="it-IT" sz="2000" dirty="0" smtClean="0"/>
              <a:t>. </a:t>
            </a:r>
            <a:r>
              <a:rPr lang="it-IT" b="1" dirty="0" smtClean="0"/>
              <a:t>domanda</a:t>
            </a:r>
          </a:p>
        </p:txBody>
      </p:sp>
      <p:cxnSp>
        <p:nvCxnSpPr>
          <p:cNvPr id="5" name="Connettore 2 4"/>
          <p:cNvCxnSpPr/>
          <p:nvPr/>
        </p:nvCxnSpPr>
        <p:spPr>
          <a:xfrm flipH="1">
            <a:off x="1979712" y="1484784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004048" y="1484784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051720" y="2204864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292080" y="2276872"/>
            <a:ext cx="14401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899592" y="2204864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7668344" y="2636912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ella a 5 punte 19"/>
          <p:cNvSpPr/>
          <p:nvPr/>
        </p:nvSpPr>
        <p:spPr>
          <a:xfrm>
            <a:off x="4283968" y="587727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tella a 5 punte 23"/>
          <p:cNvSpPr/>
          <p:nvPr/>
        </p:nvSpPr>
        <p:spPr>
          <a:xfrm rot="203300">
            <a:off x="4134559" y="3456227"/>
            <a:ext cx="1139165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/>
          <p:cNvCxnSpPr/>
          <p:nvPr/>
        </p:nvCxnSpPr>
        <p:spPr>
          <a:xfrm flipV="1">
            <a:off x="2123728" y="3573016"/>
            <a:ext cx="2088232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H="1" flipV="1">
            <a:off x="5220072" y="3501008"/>
            <a:ext cx="280831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igura a mano libera 33"/>
          <p:cNvSpPr/>
          <p:nvPr/>
        </p:nvSpPr>
        <p:spPr>
          <a:xfrm>
            <a:off x="3728258" y="2657869"/>
            <a:ext cx="1668091" cy="1020513"/>
          </a:xfrm>
          <a:custGeom>
            <a:avLst/>
            <a:gdLst>
              <a:gd name="connsiteX0" fmla="*/ 1633451 w 1668091"/>
              <a:gd name="connsiteY0" fmla="*/ 480186 h 1020513"/>
              <a:gd name="connsiteX1" fmla="*/ 1529542 w 1668091"/>
              <a:gd name="connsiteY1" fmla="*/ 376276 h 1020513"/>
              <a:gd name="connsiteX2" fmla="*/ 1467197 w 1668091"/>
              <a:gd name="connsiteY2" fmla="*/ 334713 h 1020513"/>
              <a:gd name="connsiteX3" fmla="*/ 1363287 w 1668091"/>
              <a:gd name="connsiteY3" fmla="*/ 230804 h 1020513"/>
              <a:gd name="connsiteX4" fmla="*/ 1321724 w 1668091"/>
              <a:gd name="connsiteY4" fmla="*/ 168458 h 1020513"/>
              <a:gd name="connsiteX5" fmla="*/ 1259378 w 1668091"/>
              <a:gd name="connsiteY5" fmla="*/ 126895 h 1020513"/>
              <a:gd name="connsiteX6" fmla="*/ 1197033 w 1668091"/>
              <a:gd name="connsiteY6" fmla="*/ 64549 h 1020513"/>
              <a:gd name="connsiteX7" fmla="*/ 906087 w 1668091"/>
              <a:gd name="connsiteY7" fmla="*/ 2204 h 1020513"/>
              <a:gd name="connsiteX8" fmla="*/ 635924 w 1668091"/>
              <a:gd name="connsiteY8" fmla="*/ 22986 h 1020513"/>
              <a:gd name="connsiteX9" fmla="*/ 511233 w 1668091"/>
              <a:gd name="connsiteY9" fmla="*/ 106113 h 1020513"/>
              <a:gd name="connsiteX10" fmla="*/ 469669 w 1668091"/>
              <a:gd name="connsiteY10" fmla="*/ 168458 h 1020513"/>
              <a:gd name="connsiteX11" fmla="*/ 344978 w 1668091"/>
              <a:gd name="connsiteY11" fmla="*/ 230804 h 1020513"/>
              <a:gd name="connsiteX12" fmla="*/ 303415 w 1668091"/>
              <a:gd name="connsiteY12" fmla="*/ 293149 h 1020513"/>
              <a:gd name="connsiteX13" fmla="*/ 178724 w 1668091"/>
              <a:gd name="connsiteY13" fmla="*/ 334713 h 1020513"/>
              <a:gd name="connsiteX14" fmla="*/ 74815 w 1668091"/>
              <a:gd name="connsiteY14" fmla="*/ 438622 h 1020513"/>
              <a:gd name="connsiteX15" fmla="*/ 33251 w 1668091"/>
              <a:gd name="connsiteY15" fmla="*/ 500967 h 1020513"/>
              <a:gd name="connsiteX16" fmla="*/ 33251 w 1668091"/>
              <a:gd name="connsiteY16" fmla="*/ 625658 h 1020513"/>
              <a:gd name="connsiteX17" fmla="*/ 54033 w 1668091"/>
              <a:gd name="connsiteY17" fmla="*/ 750349 h 1020513"/>
              <a:gd name="connsiteX18" fmla="*/ 95597 w 1668091"/>
              <a:gd name="connsiteY18" fmla="*/ 812695 h 1020513"/>
              <a:gd name="connsiteX19" fmla="*/ 220287 w 1668091"/>
              <a:gd name="connsiteY19" fmla="*/ 875040 h 1020513"/>
              <a:gd name="connsiteX20" fmla="*/ 344978 w 1668091"/>
              <a:gd name="connsiteY20" fmla="*/ 895822 h 1020513"/>
              <a:gd name="connsiteX21" fmla="*/ 407324 w 1668091"/>
              <a:gd name="connsiteY21" fmla="*/ 916604 h 1020513"/>
              <a:gd name="connsiteX22" fmla="*/ 532015 w 1668091"/>
              <a:gd name="connsiteY22" fmla="*/ 937386 h 1020513"/>
              <a:gd name="connsiteX23" fmla="*/ 573578 w 1668091"/>
              <a:gd name="connsiteY23" fmla="*/ 999731 h 1020513"/>
              <a:gd name="connsiteX24" fmla="*/ 635924 w 1668091"/>
              <a:gd name="connsiteY24" fmla="*/ 1020513 h 1020513"/>
              <a:gd name="connsiteX25" fmla="*/ 989215 w 1668091"/>
              <a:gd name="connsiteY25" fmla="*/ 999731 h 1020513"/>
              <a:gd name="connsiteX26" fmla="*/ 1384069 w 1668091"/>
              <a:gd name="connsiteY26" fmla="*/ 978949 h 1020513"/>
              <a:gd name="connsiteX27" fmla="*/ 1425633 w 1668091"/>
              <a:gd name="connsiteY27" fmla="*/ 916604 h 1020513"/>
              <a:gd name="connsiteX28" fmla="*/ 1467197 w 1668091"/>
              <a:gd name="connsiteY28" fmla="*/ 791913 h 1020513"/>
              <a:gd name="connsiteX29" fmla="*/ 1529542 w 1668091"/>
              <a:gd name="connsiteY29" fmla="*/ 771131 h 1020513"/>
              <a:gd name="connsiteX30" fmla="*/ 1550324 w 1668091"/>
              <a:gd name="connsiteY30" fmla="*/ 708786 h 1020513"/>
              <a:gd name="connsiteX31" fmla="*/ 1591887 w 1668091"/>
              <a:gd name="connsiteY31" fmla="*/ 646440 h 1020513"/>
              <a:gd name="connsiteX32" fmla="*/ 1591887 w 1668091"/>
              <a:gd name="connsiteY32" fmla="*/ 563313 h 102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68091" h="1020513">
                <a:moveTo>
                  <a:pt x="1633451" y="480186"/>
                </a:moveTo>
                <a:cubicBezTo>
                  <a:pt x="1467195" y="369347"/>
                  <a:pt x="1668091" y="514825"/>
                  <a:pt x="1529542" y="376276"/>
                </a:cubicBezTo>
                <a:cubicBezTo>
                  <a:pt x="1511881" y="358615"/>
                  <a:pt x="1487979" y="348567"/>
                  <a:pt x="1467197" y="334713"/>
                </a:cubicBezTo>
                <a:cubicBezTo>
                  <a:pt x="1356357" y="168452"/>
                  <a:pt x="1501837" y="369354"/>
                  <a:pt x="1363287" y="230804"/>
                </a:cubicBezTo>
                <a:cubicBezTo>
                  <a:pt x="1345626" y="213143"/>
                  <a:pt x="1339385" y="186119"/>
                  <a:pt x="1321724" y="168458"/>
                </a:cubicBezTo>
                <a:cubicBezTo>
                  <a:pt x="1304063" y="150797"/>
                  <a:pt x="1278566" y="142885"/>
                  <a:pt x="1259378" y="126895"/>
                </a:cubicBezTo>
                <a:cubicBezTo>
                  <a:pt x="1236800" y="108080"/>
                  <a:pt x="1222724" y="78822"/>
                  <a:pt x="1197033" y="64549"/>
                </a:cubicBezTo>
                <a:cubicBezTo>
                  <a:pt x="1111064" y="16788"/>
                  <a:pt x="998913" y="13807"/>
                  <a:pt x="906087" y="2204"/>
                </a:cubicBezTo>
                <a:cubicBezTo>
                  <a:pt x="816033" y="9131"/>
                  <a:pt x="723271" y="0"/>
                  <a:pt x="635924" y="22986"/>
                </a:cubicBezTo>
                <a:cubicBezTo>
                  <a:pt x="587615" y="35699"/>
                  <a:pt x="511233" y="106113"/>
                  <a:pt x="511233" y="106113"/>
                </a:cubicBezTo>
                <a:cubicBezTo>
                  <a:pt x="497378" y="126895"/>
                  <a:pt x="487330" y="150797"/>
                  <a:pt x="469669" y="168458"/>
                </a:cubicBezTo>
                <a:cubicBezTo>
                  <a:pt x="429382" y="208745"/>
                  <a:pt x="395686" y="213901"/>
                  <a:pt x="344978" y="230804"/>
                </a:cubicBezTo>
                <a:cubicBezTo>
                  <a:pt x="331124" y="251586"/>
                  <a:pt x="324595" y="279912"/>
                  <a:pt x="303415" y="293149"/>
                </a:cubicBezTo>
                <a:cubicBezTo>
                  <a:pt x="266263" y="316369"/>
                  <a:pt x="178724" y="334713"/>
                  <a:pt x="178724" y="334713"/>
                </a:cubicBezTo>
                <a:cubicBezTo>
                  <a:pt x="67887" y="500966"/>
                  <a:pt x="213360" y="300077"/>
                  <a:pt x="74815" y="438622"/>
                </a:cubicBezTo>
                <a:cubicBezTo>
                  <a:pt x="57154" y="456283"/>
                  <a:pt x="47106" y="480185"/>
                  <a:pt x="33251" y="500967"/>
                </a:cubicBezTo>
                <a:cubicBezTo>
                  <a:pt x="0" y="600721"/>
                  <a:pt x="11083" y="525905"/>
                  <a:pt x="33251" y="625658"/>
                </a:cubicBezTo>
                <a:cubicBezTo>
                  <a:pt x="42392" y="666792"/>
                  <a:pt x="40708" y="710374"/>
                  <a:pt x="54033" y="750349"/>
                </a:cubicBezTo>
                <a:cubicBezTo>
                  <a:pt x="61931" y="774044"/>
                  <a:pt x="77936" y="795034"/>
                  <a:pt x="95597" y="812695"/>
                </a:cubicBezTo>
                <a:cubicBezTo>
                  <a:pt x="127623" y="844721"/>
                  <a:pt x="176825" y="865382"/>
                  <a:pt x="220287" y="875040"/>
                </a:cubicBezTo>
                <a:cubicBezTo>
                  <a:pt x="261421" y="884181"/>
                  <a:pt x="303844" y="886681"/>
                  <a:pt x="344978" y="895822"/>
                </a:cubicBezTo>
                <a:cubicBezTo>
                  <a:pt x="366362" y="900574"/>
                  <a:pt x="385940" y="911852"/>
                  <a:pt x="407324" y="916604"/>
                </a:cubicBezTo>
                <a:cubicBezTo>
                  <a:pt x="448458" y="925745"/>
                  <a:pt x="490451" y="930459"/>
                  <a:pt x="532015" y="937386"/>
                </a:cubicBezTo>
                <a:cubicBezTo>
                  <a:pt x="545869" y="958168"/>
                  <a:pt x="554075" y="984128"/>
                  <a:pt x="573578" y="999731"/>
                </a:cubicBezTo>
                <a:cubicBezTo>
                  <a:pt x="590684" y="1013416"/>
                  <a:pt x="614018" y="1020513"/>
                  <a:pt x="635924" y="1020513"/>
                </a:cubicBezTo>
                <a:cubicBezTo>
                  <a:pt x="753891" y="1020513"/>
                  <a:pt x="871429" y="1006275"/>
                  <a:pt x="989215" y="999731"/>
                </a:cubicBezTo>
                <a:lnTo>
                  <a:pt x="1384069" y="978949"/>
                </a:lnTo>
                <a:cubicBezTo>
                  <a:pt x="1397924" y="958167"/>
                  <a:pt x="1415489" y="939428"/>
                  <a:pt x="1425633" y="916604"/>
                </a:cubicBezTo>
                <a:cubicBezTo>
                  <a:pt x="1443427" y="876568"/>
                  <a:pt x="1425633" y="805768"/>
                  <a:pt x="1467197" y="791913"/>
                </a:cubicBezTo>
                <a:lnTo>
                  <a:pt x="1529542" y="771131"/>
                </a:lnTo>
                <a:cubicBezTo>
                  <a:pt x="1536469" y="750349"/>
                  <a:pt x="1540527" y="728379"/>
                  <a:pt x="1550324" y="708786"/>
                </a:cubicBezTo>
                <a:cubicBezTo>
                  <a:pt x="1561494" y="686446"/>
                  <a:pt x="1585025" y="670456"/>
                  <a:pt x="1591887" y="646440"/>
                </a:cubicBezTo>
                <a:cubicBezTo>
                  <a:pt x="1599499" y="619797"/>
                  <a:pt x="1591887" y="591022"/>
                  <a:pt x="1591887" y="5633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2 35"/>
          <p:cNvCxnSpPr/>
          <p:nvPr/>
        </p:nvCxnSpPr>
        <p:spPr>
          <a:xfrm flipV="1">
            <a:off x="4572000" y="3717032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2771800" y="5373216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5220072" y="5301208"/>
            <a:ext cx="23042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Lo schema evidenzia il ruolo decisivo del denaro. Il denaro è gestito </a:t>
            </a:r>
            <a:r>
              <a:rPr lang="it-IT" dirty="0" smtClean="0">
                <a:solidFill>
                  <a:srgbClr val="FF0000"/>
                </a:solidFill>
              </a:rPr>
              <a:t>dalle </a:t>
            </a:r>
            <a:r>
              <a:rPr lang="it-IT" dirty="0" smtClean="0">
                <a:solidFill>
                  <a:srgbClr val="FF0000"/>
                </a:solidFill>
              </a:rPr>
              <a:t>banche nella </a:t>
            </a:r>
            <a:r>
              <a:rPr lang="it-IT" dirty="0" err="1" smtClean="0">
                <a:solidFill>
                  <a:srgbClr val="FF0000"/>
                </a:solidFill>
              </a:rPr>
              <a:t>divis</a:t>
            </a:r>
            <a:r>
              <a:rPr lang="it-IT" dirty="0" smtClean="0">
                <a:solidFill>
                  <a:srgbClr val="FF0000"/>
                </a:solidFill>
              </a:rPr>
              <a:t> del lavoro.</a:t>
            </a: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In </a:t>
            </a:r>
            <a:r>
              <a:rPr lang="it-IT" u="sng" dirty="0" smtClean="0"/>
              <a:t>perfetto equilibrio </a:t>
            </a:r>
            <a:r>
              <a:rPr lang="it-IT" dirty="0" smtClean="0"/>
              <a:t>le banche dovrebbero ricevere il giusto compenso per i loro servizi.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400" dirty="0" smtClean="0"/>
              <a:t>Cioè né esse né gli altri soggetti dovrebbero avere un profitto.</a:t>
            </a:r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r>
              <a:rPr lang="it-IT" dirty="0" smtClean="0"/>
              <a:t>In realtà usano il loro potere sempre più in loro favore ed il profitto che non dovrebbe esistere si sviluppa </a:t>
            </a:r>
            <a:r>
              <a:rPr lang="it-IT" dirty="0" smtClean="0">
                <a:solidFill>
                  <a:srgbClr val="FF0000"/>
                </a:solidFill>
              </a:rPr>
              <a:t>man mano che cresce il mercato </a:t>
            </a:r>
            <a:r>
              <a:rPr lang="it-IT" dirty="0" smtClean="0"/>
              <a:t>e c’è sempre più esigenza di mezzi finanziari per beni e </a:t>
            </a:r>
            <a:r>
              <a:rPr lang="it-IT" dirty="0" err="1" smtClean="0"/>
              <a:t>serv</a:t>
            </a:r>
            <a:r>
              <a:rPr lang="it-IT" dirty="0" smtClean="0"/>
              <a:t>.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smtClean="0"/>
              <a:t>vedremo che il denaro ha sempre avuto un ruolo decisivo </a:t>
            </a:r>
            <a:r>
              <a:rPr lang="it-IT" sz="2400" dirty="0" err="1" smtClean="0"/>
              <a:t>finchè</a:t>
            </a:r>
            <a:r>
              <a:rPr lang="it-IT" sz="2400" dirty="0" smtClean="0"/>
              <a:t> è divenuto l’aspetto dominante.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sz="3600" dirty="0" smtClean="0"/>
              <a:t>Nella realtà l’equilibrio perfetto non è mai esistito l’</a:t>
            </a:r>
            <a:r>
              <a:rPr lang="it-IT" sz="3600" dirty="0" err="1" smtClean="0"/>
              <a:t>ec</a:t>
            </a:r>
            <a:r>
              <a:rPr lang="it-IT" sz="3600" dirty="0" smtClean="0"/>
              <a:t>. ha sempre oscillato fra </a:t>
            </a:r>
            <a:endParaRPr lang="it-IT" sz="3600" dirty="0" smtClean="0"/>
          </a:p>
          <a:p>
            <a:r>
              <a:rPr lang="it-IT" sz="3600" dirty="0" smtClean="0"/>
              <a:t>oligopolio </a:t>
            </a:r>
            <a:r>
              <a:rPr lang="it-IT" sz="2800" dirty="0" smtClean="0"/>
              <a:t>(pochi grandi venditori)</a:t>
            </a:r>
            <a:r>
              <a:rPr lang="it-IT" sz="3000" dirty="0" smtClean="0"/>
              <a:t> </a:t>
            </a:r>
            <a:r>
              <a:rPr lang="it-IT" sz="3600" dirty="0" smtClean="0"/>
              <a:t>, </a:t>
            </a:r>
          </a:p>
          <a:p>
            <a:r>
              <a:rPr lang="it-IT" sz="3600" dirty="0" smtClean="0"/>
              <a:t>oligopolio concorrenziale </a:t>
            </a:r>
            <a:r>
              <a:rPr lang="it-IT" sz="2800" dirty="0" smtClean="0"/>
              <a:t>(una </a:t>
            </a:r>
            <a:r>
              <a:rPr lang="it-IT" sz="2800" dirty="0" smtClean="0"/>
              <a:t>piramide che vede al vertice le imprese venditrici maggiori e alla base un largo gruppo di piccole e medie imprese) </a:t>
            </a:r>
          </a:p>
          <a:p>
            <a:endParaRPr lang="it-IT" sz="2800" dirty="0" smtClean="0"/>
          </a:p>
          <a:p>
            <a:r>
              <a:rPr lang="it-IT" sz="3600" dirty="0" smtClean="0"/>
              <a:t> </a:t>
            </a:r>
            <a:r>
              <a:rPr lang="it-IT" sz="3600" dirty="0" smtClean="0"/>
              <a:t>monopolio </a:t>
            </a:r>
            <a:r>
              <a:rPr lang="it-IT" dirty="0" smtClean="0"/>
              <a:t>(</a:t>
            </a:r>
            <a:r>
              <a:rPr lang="it-IT" sz="2800" dirty="0" smtClean="0"/>
              <a:t>un unico venditore).</a:t>
            </a:r>
          </a:p>
          <a:p>
            <a:endParaRPr lang="it-IT" dirty="0" smtClean="0"/>
          </a:p>
          <a:p>
            <a:r>
              <a:rPr lang="it-IT" dirty="0" smtClean="0"/>
              <a:t>T</a:t>
            </a:r>
            <a:r>
              <a:rPr lang="it-IT" dirty="0" smtClean="0"/>
              <a:t>utti </a:t>
            </a:r>
            <a:r>
              <a:rPr lang="it-IT" dirty="0" smtClean="0"/>
              <a:t>ora abbracciano la teoria della ricchezza basata sul soggettivismo/utilitarismo e ritengono la </a:t>
            </a:r>
            <a:r>
              <a:rPr lang="it-IT" dirty="0" err="1" smtClean="0"/>
              <a:t>concorr</a:t>
            </a:r>
            <a:r>
              <a:rPr lang="it-IT" dirty="0" smtClean="0"/>
              <a:t>. perfetta il fine da raggiungere </a:t>
            </a:r>
            <a:r>
              <a:rPr lang="it-IT" sz="3000" dirty="0" err="1" smtClean="0"/>
              <a:t>es</a:t>
            </a:r>
            <a:r>
              <a:rPr lang="it-IT" sz="3000" dirty="0" smtClean="0"/>
              <a:t> leggi contro monopolio.</a:t>
            </a:r>
          </a:p>
          <a:p>
            <a:endParaRPr lang="it-IT" dirty="0" smtClean="0"/>
          </a:p>
          <a:p>
            <a:r>
              <a:rPr lang="it-IT" dirty="0" smtClean="0"/>
              <a:t>Del resto l’</a:t>
            </a:r>
            <a:r>
              <a:rPr lang="it-IT" dirty="0" err="1" smtClean="0"/>
              <a:t>ec</a:t>
            </a:r>
            <a:r>
              <a:rPr lang="it-IT" dirty="0" smtClean="0"/>
              <a:t>. non è una scienza.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820472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Nei tempi più antichi il denaro -monete d’oro- era dedicato alla tesaurizzazione e non al commercio. </a:t>
            </a:r>
          </a:p>
          <a:p>
            <a:pPr algn="ctr"/>
            <a:r>
              <a:rPr lang="it-IT" sz="2400" dirty="0" smtClean="0"/>
              <a:t>Gli aspetti commerciali, pur </a:t>
            </a:r>
            <a:r>
              <a:rPr lang="it-IT" sz="2400" dirty="0" smtClean="0"/>
              <a:t>importanti, con i romani e nel </a:t>
            </a:r>
            <a:r>
              <a:rPr lang="it-IT" sz="2400" dirty="0" smtClean="0"/>
              <a:t>medio </a:t>
            </a:r>
            <a:r>
              <a:rPr lang="it-IT" sz="2400" dirty="0" smtClean="0"/>
              <a:t>evo  </a:t>
            </a:r>
            <a:r>
              <a:rPr lang="it-IT" sz="2400" dirty="0" smtClean="0"/>
              <a:t>erano strettamente legati agli scambi di </a:t>
            </a:r>
            <a:r>
              <a:rPr lang="it-IT" sz="2400" dirty="0" err="1" smtClean="0"/>
              <a:t>produz</a:t>
            </a:r>
            <a:r>
              <a:rPr lang="it-IT" sz="2400" dirty="0" smtClean="0"/>
              <a:t> agricola e dei beni di lusso.</a:t>
            </a:r>
          </a:p>
          <a:p>
            <a:pPr>
              <a:buNone/>
            </a:pPr>
            <a:r>
              <a:rPr lang="it-IT" i="1" dirty="0" smtClean="0"/>
              <a:t>Lo sviluppo, man mano,  delle </a:t>
            </a:r>
            <a:r>
              <a:rPr lang="it-IT" i="1" dirty="0" smtClean="0">
                <a:solidFill>
                  <a:srgbClr val="FF0000"/>
                </a:solidFill>
              </a:rPr>
              <a:t>tecniche </a:t>
            </a:r>
            <a:r>
              <a:rPr lang="it-IT" i="1" dirty="0" err="1" smtClean="0">
                <a:solidFill>
                  <a:srgbClr val="FF0000"/>
                </a:solidFill>
              </a:rPr>
              <a:t>agroculturali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permise una maggior </a:t>
            </a:r>
            <a:r>
              <a:rPr lang="it-IT" i="1" dirty="0" err="1" smtClean="0"/>
              <a:t>produz</a:t>
            </a:r>
            <a:r>
              <a:rPr lang="it-IT" i="1" dirty="0" smtClean="0"/>
              <a:t> e quindi un alto profitto , un </a:t>
            </a:r>
            <a:r>
              <a:rPr lang="it-IT" i="1" dirty="0" err="1" smtClean="0"/>
              <a:t>sovrapiù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Questo maggior profitto  fu </a:t>
            </a:r>
            <a:r>
              <a:rPr lang="it-IT" dirty="0" smtClean="0"/>
              <a:t>investito  prima nel settore bellico/marittimo </a:t>
            </a:r>
            <a:r>
              <a:rPr lang="it-IT" sz="2400" dirty="0" smtClean="0"/>
              <a:t>pro classica </a:t>
            </a:r>
            <a:r>
              <a:rPr lang="it-IT" sz="2400" dirty="0" smtClean="0"/>
              <a:t>depredazione/colonie</a:t>
            </a:r>
            <a:r>
              <a:rPr lang="it-IT" dirty="0" smtClean="0"/>
              <a:t>, </a:t>
            </a:r>
            <a:r>
              <a:rPr lang="it-IT" dirty="0" smtClean="0"/>
              <a:t>poi </a:t>
            </a:r>
            <a:r>
              <a:rPr lang="it-IT" dirty="0" smtClean="0"/>
              <a:t> nell’industria</a:t>
            </a:r>
            <a:r>
              <a:rPr lang="it-IT" dirty="0" smtClean="0"/>
              <a:t> e nel commercio</a:t>
            </a:r>
            <a:r>
              <a:rPr lang="it-IT" dirty="0" smtClean="0"/>
              <a:t>, </a:t>
            </a:r>
            <a:r>
              <a:rPr lang="it-IT" dirty="0" smtClean="0"/>
              <a:t>per es. i tessuti inglesi  in India.</a:t>
            </a:r>
          </a:p>
          <a:p>
            <a:pPr algn="ctr"/>
            <a:r>
              <a:rPr lang="it-IT" sz="2400" dirty="0" smtClean="0"/>
              <a:t>Sempre drenare ricchezza altrui.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L’</a:t>
            </a:r>
            <a:r>
              <a:rPr lang="it-IT" dirty="0" err="1" smtClean="0"/>
              <a:t>accumulaz</a:t>
            </a:r>
            <a:r>
              <a:rPr lang="it-IT" dirty="0" smtClean="0"/>
              <a:t> primitiva dunque,  e poi le sempre maggiori disponibilità </a:t>
            </a:r>
            <a:r>
              <a:rPr lang="it-IT" dirty="0" smtClean="0"/>
              <a:t>finanziarie riversate </a:t>
            </a:r>
            <a:r>
              <a:rPr lang="it-IT" dirty="0" smtClean="0"/>
              <a:t>nello </a:t>
            </a:r>
            <a:r>
              <a:rPr lang="it-IT" u="sng" dirty="0" smtClean="0"/>
              <a:t>sviluppo industriale e nella ricerca tecnologica </a:t>
            </a:r>
            <a:r>
              <a:rPr lang="it-IT" dirty="0" smtClean="0"/>
              <a:t>per rafforzare, </a:t>
            </a:r>
            <a:r>
              <a:rPr lang="it-IT" dirty="0" smtClean="0"/>
              <a:t>divennero </a:t>
            </a:r>
            <a:r>
              <a:rPr lang="it-IT" i="1" u="sng" dirty="0" smtClean="0"/>
              <a:t>sempre </a:t>
            </a:r>
            <a:r>
              <a:rPr lang="it-IT" i="1" u="sng" dirty="0" smtClean="0"/>
              <a:t>più standardizzati</a:t>
            </a:r>
            <a:r>
              <a:rPr lang="it-IT" u="sng" dirty="0" smtClean="0"/>
              <a:t>.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Notiamo che da sempre il settore bellico è la prima fonte di </a:t>
            </a:r>
            <a:r>
              <a:rPr lang="it-IT" sz="2800" dirty="0" err="1" smtClean="0"/>
              <a:t>innovaz</a:t>
            </a:r>
            <a:r>
              <a:rPr lang="it-IT" sz="2800" dirty="0" smtClean="0"/>
              <a:t> tecnologica </a:t>
            </a:r>
            <a:r>
              <a:rPr lang="it-IT" sz="2800" dirty="0" err="1" smtClean="0"/>
              <a:t>es</a:t>
            </a:r>
            <a:r>
              <a:rPr lang="it-IT" sz="2800" dirty="0" smtClean="0"/>
              <a:t> i microprocessori.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Cmq la finanza dopo aver potenziato </a:t>
            </a:r>
            <a:r>
              <a:rPr lang="it-IT" dirty="0" err="1" smtClean="0"/>
              <a:t>agr</a:t>
            </a:r>
            <a:r>
              <a:rPr lang="it-IT" dirty="0" smtClean="0"/>
              <a:t>. e industria con sempre </a:t>
            </a:r>
            <a:r>
              <a:rPr lang="it-IT" u="sng" dirty="0" smtClean="0"/>
              <a:t>maggiori </a:t>
            </a:r>
            <a:r>
              <a:rPr lang="it-IT" u="sng" dirty="0" err="1" smtClean="0"/>
              <a:t>ec</a:t>
            </a:r>
            <a:r>
              <a:rPr lang="it-IT" u="sng" dirty="0" smtClean="0"/>
              <a:t> di scala</a:t>
            </a:r>
            <a:r>
              <a:rPr lang="it-IT" dirty="0" smtClean="0"/>
              <a:t>, si è diretta sui servizi ed infine su se stessa attraverso banche e assicurazioni, gli stessi stati e anche la finanza etica.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NOTARE</a:t>
            </a:r>
          </a:p>
          <a:p>
            <a:pPr>
              <a:buNone/>
            </a:pPr>
            <a:r>
              <a:rPr lang="it-IT" dirty="0" smtClean="0"/>
              <a:t>Tecnologia ed </a:t>
            </a:r>
            <a:r>
              <a:rPr lang="it-IT" dirty="0" err="1" smtClean="0"/>
              <a:t>ec</a:t>
            </a:r>
            <a:r>
              <a:rPr lang="it-IT" dirty="0" smtClean="0"/>
              <a:t> di scala hanno svuotato di occupati l’agricoltura. In USA in </a:t>
            </a:r>
            <a:r>
              <a:rPr lang="it-IT" dirty="0" err="1" smtClean="0"/>
              <a:t>agr</a:t>
            </a:r>
            <a:r>
              <a:rPr lang="it-IT" dirty="0" smtClean="0"/>
              <a:t> sono circa il 2%.</a:t>
            </a:r>
          </a:p>
          <a:p>
            <a:endParaRPr lang="it-IT" dirty="0" smtClean="0"/>
          </a:p>
          <a:p>
            <a:r>
              <a:rPr lang="it-IT" dirty="0" smtClean="0"/>
              <a:t>In Italia, 2012, la forza </a:t>
            </a:r>
            <a:r>
              <a:rPr lang="it-IT" dirty="0" err="1" smtClean="0"/>
              <a:t>lav</a:t>
            </a:r>
            <a:r>
              <a:rPr lang="it-IT" dirty="0" smtClean="0"/>
              <a:t> in agricoltura (Settore primario)  è il 3,6%  del totale e produce circa il 70% del fabbisogno italiano</a:t>
            </a:r>
          </a:p>
          <a:p>
            <a:endParaRPr lang="it-IT" dirty="0" smtClean="0"/>
          </a:p>
          <a:p>
            <a:r>
              <a:rPr lang="it-IT" dirty="0" smtClean="0"/>
              <a:t>Industria (settore secondario)   27,3%  .</a:t>
            </a:r>
          </a:p>
          <a:p>
            <a:endParaRPr lang="it-IT" dirty="0" smtClean="0"/>
          </a:p>
          <a:p>
            <a:r>
              <a:rPr lang="it-IT" dirty="0" smtClean="0"/>
              <a:t>Servizi  (settore terziario) 69,1%</a:t>
            </a:r>
          </a:p>
          <a:p>
            <a:pPr>
              <a:buNone/>
            </a:pP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"/>
            <a:ext cx="8229600" cy="6858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Adesso coi fondi comuni, derivati </a:t>
            </a:r>
            <a:r>
              <a:rPr lang="it-IT" dirty="0" err="1" smtClean="0"/>
              <a:t>etc</a:t>
            </a:r>
            <a:r>
              <a:rPr lang="it-IT" dirty="0" smtClean="0"/>
              <a:t>  la finanza si autofinanzia, con un rapporto di valore di </a:t>
            </a:r>
            <a:r>
              <a:rPr lang="it-IT" dirty="0" smtClean="0"/>
              <a:t>circa 1 </a:t>
            </a:r>
            <a:r>
              <a:rPr lang="it-IT" dirty="0" smtClean="0"/>
              <a:t>a 9 rispetto all’</a:t>
            </a:r>
            <a:r>
              <a:rPr lang="it-IT" dirty="0" err="1" smtClean="0"/>
              <a:t>inv</a:t>
            </a:r>
            <a:r>
              <a:rPr lang="it-IT" dirty="0" smtClean="0"/>
              <a:t> </a:t>
            </a:r>
            <a:r>
              <a:rPr lang="it-IT" dirty="0" smtClean="0"/>
              <a:t>industriale nel 2013- 2.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Da questi l’enorme massa di liquido a livello mondiale.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Tipico </a:t>
            </a:r>
            <a:r>
              <a:rPr lang="it-IT" dirty="0" err="1" smtClean="0"/>
              <a:t>strum</a:t>
            </a:r>
            <a:r>
              <a:rPr lang="it-IT" dirty="0" smtClean="0"/>
              <a:t>,: i fondi</a:t>
            </a:r>
          </a:p>
          <a:p>
            <a:pPr algn="ctr"/>
            <a:r>
              <a:rPr lang="it-IT" dirty="0" smtClean="0"/>
              <a:t> Breve </a:t>
            </a:r>
            <a:r>
              <a:rPr lang="it-IT" dirty="0" err="1" smtClean="0"/>
              <a:t>descriz</a:t>
            </a:r>
            <a:r>
              <a:rPr lang="it-IT" dirty="0" smtClean="0"/>
              <a:t> dei fondi.</a:t>
            </a:r>
          </a:p>
          <a:p>
            <a:pPr algn="ctr"/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def</a:t>
            </a:r>
            <a:r>
              <a:rPr lang="it-IT" dirty="0" smtClean="0"/>
              <a:t>. uff. Fondi è: "</a:t>
            </a:r>
            <a:r>
              <a:rPr lang="it-IT" i="1" dirty="0" smtClean="0"/>
              <a:t> patrimonio autonomo, suddiviso in quote, di pertinenza di una pluralità di partecipanti gestito in monte</a:t>
            </a:r>
            <a:r>
              <a:rPr lang="it-IT" dirty="0" smtClean="0"/>
              <a:t>".</a:t>
            </a:r>
          </a:p>
          <a:p>
            <a:endParaRPr lang="it-IT" dirty="0" smtClean="0"/>
          </a:p>
          <a:p>
            <a:r>
              <a:rPr lang="it-IT" sz="2800" dirty="0" smtClean="0"/>
              <a:t>Un fondo comune di investimento è un patrimonio autonomo diviso in quote in mano a molti sottoscrittori (che hanno, dunque, in mano delle azioni del Fondo). </a:t>
            </a:r>
          </a:p>
          <a:p>
            <a:endParaRPr lang="it-IT" sz="2800" dirty="0" smtClean="0"/>
          </a:p>
          <a:p>
            <a:r>
              <a:rPr lang="it-IT" dirty="0" smtClean="0"/>
              <a:t>Questo </a:t>
            </a:r>
            <a:r>
              <a:rPr lang="it-IT" dirty="0" err="1" smtClean="0"/>
              <a:t>patrim</a:t>
            </a:r>
            <a:r>
              <a:rPr lang="it-IT" dirty="0" smtClean="0"/>
              <a:t>. viene gestito in monte, ossia collettivamente e nello stesso modo per tutti i sottoscrittori e può essere raccolto mediante una o più emissioni di quote.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it-IT" dirty="0" smtClean="0"/>
              <a:t>Raccolto il denaro presso i sottoscrittori i fondi comuni lo investono in </a:t>
            </a:r>
            <a:r>
              <a:rPr lang="it-IT" dirty="0" smtClean="0">
                <a:hlinkClick r:id="rId2" tooltip="Valori mobiliari"/>
              </a:rPr>
              <a:t>valori mobiliari</a:t>
            </a:r>
            <a:r>
              <a:rPr lang="it-IT" dirty="0" smtClean="0"/>
              <a:t> che costituiscono il </a:t>
            </a:r>
            <a:r>
              <a:rPr lang="it-IT" dirty="0" smtClean="0">
                <a:hlinkClick r:id="rId3" tooltip="Patrimonio"/>
              </a:rPr>
              <a:t>patrimonio</a:t>
            </a:r>
            <a:r>
              <a:rPr lang="it-IT" dirty="0" smtClean="0"/>
              <a:t> indiviso del fondo, di cui ogni risparmiatore detiene un certo numero di </a:t>
            </a:r>
            <a:r>
              <a:rPr lang="it-IT" dirty="0" smtClean="0"/>
              <a:t>azioni.  </a:t>
            </a:r>
            <a:r>
              <a:rPr lang="it-IT" dirty="0" smtClean="0"/>
              <a:t> 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Una </a:t>
            </a:r>
            <a:r>
              <a:rPr lang="it-IT" dirty="0" smtClean="0">
                <a:solidFill>
                  <a:srgbClr val="FF0000"/>
                </a:solidFill>
              </a:rPr>
              <a:t>società autonoma specializzata nella gestione si occupa  della gestione </a:t>
            </a:r>
            <a:r>
              <a:rPr lang="it-IT" dirty="0" smtClean="0"/>
              <a:t>delle somme.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sottoscrittori  partecipano alle alte spese del fondo, </a:t>
            </a:r>
            <a:r>
              <a:rPr lang="it-IT" dirty="0" err="1" smtClean="0"/>
              <a:t>commissioni…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Il Fondo vende le sue azioni ai sottoscrittori  in base a un </a:t>
            </a:r>
            <a:r>
              <a:rPr lang="it-IT" i="1" dirty="0" smtClean="0"/>
              <a:t>Prospetto obbligatorio</a:t>
            </a:r>
            <a:r>
              <a:rPr lang="it-IT" dirty="0" smtClean="0"/>
              <a:t>  (</a:t>
            </a:r>
            <a:r>
              <a:rPr lang="it-IT" dirty="0" err="1" smtClean="0"/>
              <a:t>ingl</a:t>
            </a:r>
            <a:r>
              <a:rPr lang="it-IT" dirty="0" smtClean="0"/>
              <a:t>. Collettive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scheme</a:t>
            </a:r>
            <a:r>
              <a:rPr lang="it-IT" dirty="0" smtClean="0"/>
              <a:t>).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prospetto è fatto dalla </a:t>
            </a:r>
            <a:r>
              <a:rPr lang="it-IT" dirty="0" err="1" smtClean="0"/>
              <a:t>soc</a:t>
            </a:r>
            <a:r>
              <a:rPr lang="it-IT" dirty="0" smtClean="0"/>
              <a:t> di gestione e descrive in </a:t>
            </a:r>
            <a:r>
              <a:rPr lang="it-IT" u="sng" dirty="0" smtClean="0"/>
              <a:t>cosa</a:t>
            </a:r>
            <a:r>
              <a:rPr lang="it-IT" dirty="0" smtClean="0"/>
              <a:t> ha investito e </a:t>
            </a:r>
            <a:r>
              <a:rPr lang="it-IT" u="sng" dirty="0" smtClean="0"/>
              <a:t>come </a:t>
            </a:r>
            <a:r>
              <a:rPr lang="it-IT" dirty="0" smtClean="0"/>
              <a:t>sono andati gli </a:t>
            </a:r>
            <a:r>
              <a:rPr lang="it-IT" dirty="0" err="1" smtClean="0"/>
              <a:t>inv</a:t>
            </a:r>
            <a:r>
              <a:rPr lang="it-IT" dirty="0" smtClean="0"/>
              <a:t>.  fino ad allora. E’ l’andamento dell’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000" dirty="0" smtClean="0"/>
              <a:t>Usando la teoria economica ormai accettata a livello globale, spiegheremo come attualmente la finanza sia iniziata a divenire autoreferenziale</a:t>
            </a:r>
            <a:endParaRPr lang="it-IT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L’andamento degli </a:t>
            </a:r>
            <a:r>
              <a:rPr lang="it-IT" dirty="0" err="1" smtClean="0"/>
              <a:t>inv</a:t>
            </a:r>
            <a:r>
              <a:rPr lang="it-IT" dirty="0" smtClean="0"/>
              <a:t>. del Fondo è </a:t>
            </a:r>
            <a:r>
              <a:rPr lang="it-IT" u="sng" dirty="0" smtClean="0"/>
              <a:t>basato </a:t>
            </a:r>
            <a:r>
              <a:rPr lang="it-IT" i="1" u="sng" dirty="0" smtClean="0"/>
              <a:t>su uno o</a:t>
            </a:r>
            <a:r>
              <a:rPr lang="it-IT" u="sng" dirty="0" smtClean="0"/>
              <a:t> </a:t>
            </a:r>
            <a:r>
              <a:rPr lang="it-IT" i="1" u="sng" dirty="0" smtClean="0"/>
              <a:t>più  indici</a:t>
            </a:r>
            <a:r>
              <a:rPr lang="it-IT" u="sng" dirty="0" smtClean="0"/>
              <a:t> elaborati da specialisti della </a:t>
            </a:r>
            <a:r>
              <a:rPr lang="it-IT" u="sng" dirty="0" err="1" smtClean="0"/>
              <a:t>soc</a:t>
            </a:r>
            <a:r>
              <a:rPr lang="it-IT" u="sng" dirty="0" smtClean="0"/>
              <a:t> di gestione sul settore considerato, </a:t>
            </a:r>
            <a:r>
              <a:rPr lang="it-IT" u="sng" dirty="0" err="1" smtClean="0"/>
              <a:t>benchmarck</a:t>
            </a:r>
            <a:r>
              <a:rPr lang="it-IT" u="sng" dirty="0" smtClean="0"/>
              <a:t>.   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Gli indici, insomma, sintetizzano l'andamento dei mercati in cui investe il Fondo e basano </a:t>
            </a:r>
            <a:r>
              <a:rPr lang="it-IT" i="1" dirty="0" smtClean="0"/>
              <a:t>Prospetto obbligatorio</a:t>
            </a:r>
            <a:r>
              <a:rPr lang="it-IT" dirty="0" smtClean="0"/>
              <a:t> 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Si guadagna o si  perde se l’indice </a:t>
            </a:r>
            <a:r>
              <a:rPr lang="it-IT" dirty="0" smtClean="0">
                <a:solidFill>
                  <a:srgbClr val="FF0000"/>
                </a:solidFill>
              </a:rPr>
              <a:t>alla data  di </a:t>
            </a:r>
            <a:r>
              <a:rPr lang="it-IT" dirty="0" err="1" smtClean="0">
                <a:solidFill>
                  <a:srgbClr val="FF0000"/>
                </a:solidFill>
              </a:rPr>
              <a:t>scad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fissata</a:t>
            </a:r>
            <a:r>
              <a:rPr lang="it-IT" dirty="0" smtClean="0"/>
              <a:t> è cresciuto o calato rispetto a quanto previsto. </a:t>
            </a:r>
          </a:p>
          <a:p>
            <a:pPr>
              <a:buNone/>
            </a:pPr>
            <a:r>
              <a:rPr lang="it-IT" dirty="0" smtClean="0"/>
              <a:t>Barclays ha ingannato sugli indici. Ora li controlla BCE.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820472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Riassumendo:</a:t>
            </a:r>
          </a:p>
          <a:p>
            <a:r>
              <a:rPr lang="it-IT" dirty="0" smtClean="0"/>
              <a:t>Soggetti sottoscrivono  azioni di un </a:t>
            </a:r>
            <a:r>
              <a:rPr lang="it-IT" dirty="0" smtClean="0">
                <a:solidFill>
                  <a:srgbClr val="FF0000"/>
                </a:solidFill>
              </a:rPr>
              <a:t>fondo </a:t>
            </a:r>
            <a:r>
              <a:rPr lang="it-IT" dirty="0" smtClean="0"/>
              <a:t>e sborsano i soldi</a:t>
            </a:r>
          </a:p>
          <a:p>
            <a:r>
              <a:rPr lang="it-IT" dirty="0" smtClean="0"/>
              <a:t>Il fondo raccoglie  i soldi e li deposita in una banca che funge anche da controllore. La </a:t>
            </a:r>
            <a:r>
              <a:rPr lang="it-IT" dirty="0" smtClean="0">
                <a:solidFill>
                  <a:srgbClr val="FF0000"/>
                </a:solidFill>
              </a:rPr>
              <a:t>banca o una soc. di </a:t>
            </a:r>
            <a:r>
              <a:rPr lang="it-IT" dirty="0" err="1" smtClean="0">
                <a:solidFill>
                  <a:srgbClr val="FF0000"/>
                </a:solidFill>
              </a:rPr>
              <a:t>assicuraz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 creano una </a:t>
            </a:r>
            <a:r>
              <a:rPr lang="it-IT" dirty="0" smtClean="0">
                <a:solidFill>
                  <a:srgbClr val="FF0000"/>
                </a:solidFill>
              </a:rPr>
              <a:t>società di gestione </a:t>
            </a:r>
            <a:r>
              <a:rPr lang="it-IT" dirty="0" smtClean="0"/>
              <a:t>specializzata con cui usare il denaro raccolto, fare il Prospetto </a:t>
            </a:r>
            <a:r>
              <a:rPr lang="it-IT" dirty="0" err="1" smtClean="0"/>
              <a:t>etc</a:t>
            </a:r>
            <a:endParaRPr lang="it-IT" dirty="0" smtClean="0"/>
          </a:p>
          <a:p>
            <a:endParaRPr lang="it-IT" dirty="0" smtClean="0"/>
          </a:p>
          <a:p>
            <a:r>
              <a:rPr lang="it-IT" sz="2800" i="1" dirty="0" smtClean="0"/>
              <a:t>La società  (gestore specializzato) con </a:t>
            </a:r>
            <a:r>
              <a:rPr lang="it-IT" sz="2800" i="1" dirty="0" smtClean="0">
                <a:hlinkClick r:id="rId2" tooltip="Personalità giuridica"/>
              </a:rPr>
              <a:t>personalità giuridica</a:t>
            </a:r>
            <a:r>
              <a:rPr lang="it-IT" sz="2800" i="1" dirty="0" smtClean="0"/>
              <a:t> e </a:t>
            </a:r>
            <a:r>
              <a:rPr lang="it-IT" sz="2800" i="1" dirty="0" smtClean="0">
                <a:hlinkClick r:id="rId3" tooltip="Capitale sociale (economia)"/>
              </a:rPr>
              <a:t>capitale</a:t>
            </a:r>
            <a:r>
              <a:rPr lang="it-IT" sz="2800" i="1" dirty="0" smtClean="0"/>
              <a:t> distinte da quelli del fondo gestisce il denaro raccolto dal fondo in molti settori di cui dà l’andamento pro investitori. Questa </a:t>
            </a:r>
            <a:r>
              <a:rPr lang="it-IT" sz="2800" i="1" dirty="0" err="1" smtClean="0"/>
              <a:t>soc</a:t>
            </a:r>
            <a:r>
              <a:rPr lang="it-IT" sz="2800" i="1" dirty="0" smtClean="0"/>
              <a:t> è in genere controllata da una banca o una </a:t>
            </a:r>
            <a:r>
              <a:rPr lang="it-IT" sz="2800" i="1" dirty="0" err="1" smtClean="0"/>
              <a:t>assicuraz</a:t>
            </a:r>
            <a:r>
              <a:rPr lang="it-IT" sz="2800" i="1" dirty="0" smtClean="0"/>
              <a:t>, ma il fondo può essere </a:t>
            </a:r>
            <a:r>
              <a:rPr lang="it-IT" sz="2800" i="1" dirty="0" smtClean="0"/>
              <a:t>controllato anche da </a:t>
            </a:r>
            <a:r>
              <a:rPr lang="it-IT" sz="2800" i="1" dirty="0" smtClean="0"/>
              <a:t>uno stato o autonomo.</a:t>
            </a:r>
          </a:p>
          <a:p>
            <a:endParaRPr lang="it-IT" sz="2800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Si può investire </a:t>
            </a:r>
            <a:r>
              <a:rPr lang="it-IT" dirty="0" smtClean="0"/>
              <a:t>con </a:t>
            </a:r>
            <a:r>
              <a:rPr lang="it-IT" dirty="0" err="1" smtClean="0"/>
              <a:t>unicp</a:t>
            </a:r>
            <a:r>
              <a:rPr lang="it-IT" dirty="0" smtClean="0"/>
              <a:t> </a:t>
            </a:r>
            <a:r>
              <a:rPr lang="it-IT" dirty="0" err="1" smtClean="0"/>
              <a:t>pagam</a:t>
            </a:r>
            <a:r>
              <a:rPr lang="it-IT" dirty="0" smtClean="0"/>
              <a:t> o</a:t>
            </a:r>
            <a:r>
              <a:rPr lang="it-IT" dirty="0" smtClean="0"/>
              <a:t> </a:t>
            </a:r>
            <a:r>
              <a:rPr lang="it-IT" dirty="0" smtClean="0"/>
              <a:t>con un piano di </a:t>
            </a:r>
            <a:r>
              <a:rPr lang="it-IT" dirty="0" err="1" smtClean="0"/>
              <a:t>accumolo</a:t>
            </a:r>
            <a:r>
              <a:rPr lang="it-IT" dirty="0" smtClean="0"/>
              <a:t>.: es. ci si impegna a pagare  un tot al mese, </a:t>
            </a:r>
            <a:r>
              <a:rPr lang="it-IT" dirty="0" err="1" smtClean="0"/>
              <a:t>anno…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guadagni o le perdite  sono in proporzione   al numero di </a:t>
            </a:r>
            <a:r>
              <a:rPr lang="it-IT" dirty="0" smtClean="0"/>
              <a:t>quote/azioni </a:t>
            </a:r>
            <a:r>
              <a:rPr lang="it-IT" dirty="0" smtClean="0"/>
              <a:t>in possesso dei sottoscrittori e l’ andamento del settore scelto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es. azioni della meccanica, </a:t>
            </a:r>
            <a:r>
              <a:rPr lang="it-IT" dirty="0" err="1" smtClean="0"/>
              <a:t>obblig</a:t>
            </a:r>
            <a:r>
              <a:rPr lang="it-IT" dirty="0" smtClean="0"/>
              <a:t> bancarie, </a:t>
            </a:r>
            <a:r>
              <a:rPr lang="it-IT" dirty="0" err="1" smtClean="0"/>
              <a:t>obblig</a:t>
            </a:r>
            <a:r>
              <a:rPr lang="it-IT" dirty="0" smtClean="0"/>
              <a:t> di settore moda, derivati di materie prime, ,  az. di gruppi di società immobiliari cilene, mix dei </a:t>
            </a:r>
            <a:r>
              <a:rPr lang="it-IT" dirty="0" err="1" smtClean="0"/>
              <a:t>suddetti…</a:t>
            </a:r>
            <a:endParaRPr lang="it-IT" dirty="0" smtClean="0"/>
          </a:p>
          <a:p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sz="3600" dirty="0" smtClean="0"/>
              <a:t>Gli </a:t>
            </a:r>
            <a:r>
              <a:rPr lang="it-IT" sz="3600" dirty="0" err="1" smtClean="0"/>
              <a:t>inv</a:t>
            </a:r>
            <a:r>
              <a:rPr lang="it-IT" sz="3600" dirty="0" smtClean="0"/>
              <a:t>.  possono esser fatti in aree geografiche diverse  come UE, Asia, USA, Italia, Germania etc. o parti di quei </a:t>
            </a:r>
            <a:r>
              <a:rPr lang="it-IT" sz="3600" dirty="0" err="1" smtClean="0"/>
              <a:t>paesi…</a:t>
            </a:r>
            <a:r>
              <a:rPr lang="it-IT" sz="3600" dirty="0" smtClean="0"/>
              <a:t>. es. piccole imprese comprensorio di Tokio.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L’ovvio fine dei Fondi. </a:t>
            </a:r>
          </a:p>
          <a:p>
            <a:pPr algn="ctr"/>
            <a:r>
              <a:rPr lang="it-IT" dirty="0" smtClean="0"/>
              <a:t>Raccolto il denaro dai sottoscrittori privati (singoli o </a:t>
            </a:r>
            <a:r>
              <a:rPr lang="it-IT" dirty="0" err="1" smtClean="0"/>
              <a:t>imprese…</a:t>
            </a:r>
            <a:r>
              <a:rPr lang="it-IT" dirty="0" smtClean="0"/>
              <a:t>) o dalle istituzioni (</a:t>
            </a:r>
            <a:r>
              <a:rPr lang="it-IT" dirty="0" err="1" smtClean="0"/>
              <a:t>es</a:t>
            </a:r>
            <a:r>
              <a:rPr lang="it-IT" dirty="0" smtClean="0"/>
              <a:t> Comuni, Provincie, enti pubblici etc.)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il fine è quello di creare guadagni sia ai </a:t>
            </a:r>
            <a:r>
              <a:rPr lang="it-IT" u="sng" dirty="0" smtClean="0"/>
              <a:t>sottoscrittori che vi hanno investito</a:t>
            </a:r>
            <a:r>
              <a:rPr lang="it-IT" dirty="0" smtClean="0"/>
              <a:t>, sia alla </a:t>
            </a:r>
            <a:r>
              <a:rPr lang="it-IT" u="sng" dirty="0" err="1" smtClean="0"/>
              <a:t>soc</a:t>
            </a:r>
            <a:r>
              <a:rPr lang="it-IT" u="sng" dirty="0" smtClean="0"/>
              <a:t> di gestione</a:t>
            </a:r>
            <a:r>
              <a:rPr lang="it-IT" dirty="0" smtClean="0"/>
              <a:t>, sia ai gestori della </a:t>
            </a:r>
            <a:r>
              <a:rPr lang="it-IT" dirty="0" err="1" smtClean="0"/>
              <a:t>soc</a:t>
            </a:r>
            <a:r>
              <a:rPr lang="it-IT" dirty="0" smtClean="0"/>
              <a:t> di gestione (</a:t>
            </a:r>
            <a:r>
              <a:rPr lang="it-IT" u="sng" dirty="0" smtClean="0"/>
              <a:t>banche, </a:t>
            </a:r>
            <a:r>
              <a:rPr lang="it-IT" u="sng" dirty="0" smtClean="0"/>
              <a:t>ass</a:t>
            </a:r>
            <a:r>
              <a:rPr lang="it-IT" u="sng" dirty="0" smtClean="0"/>
              <a:t>icurazioni</a:t>
            </a:r>
            <a:r>
              <a:rPr lang="it-IT" u="sng" dirty="0" smtClean="0"/>
              <a:t>), </a:t>
            </a:r>
            <a:r>
              <a:rPr lang="it-IT" dirty="0" smtClean="0"/>
              <a:t>sia ad uno </a:t>
            </a:r>
            <a:r>
              <a:rPr lang="it-IT" u="sng" dirty="0" smtClean="0"/>
              <a:t>stato </a:t>
            </a:r>
            <a:r>
              <a:rPr lang="it-IT" dirty="0" smtClean="0"/>
              <a:t>che lo possiede  o sia al </a:t>
            </a:r>
            <a:r>
              <a:rPr lang="it-IT" u="sng" dirty="0" smtClean="0"/>
              <a:t>fondo stesso che può investire anche gli attivi propri.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I vantaggi che offrono i Fondi sono: </a:t>
            </a:r>
          </a:p>
          <a:p>
            <a:pPr algn="ctr"/>
            <a:r>
              <a:rPr lang="it-IT" dirty="0" smtClean="0"/>
              <a:t>1-fare </a:t>
            </a:r>
            <a:r>
              <a:rPr lang="it-IT" dirty="0" err="1" smtClean="0"/>
              <a:t>inv</a:t>
            </a:r>
            <a:r>
              <a:rPr lang="it-IT" dirty="0" smtClean="0"/>
              <a:t>. in molti</a:t>
            </a:r>
            <a:r>
              <a:rPr lang="it-IT" i="1" dirty="0" smtClean="0"/>
              <a:t> </a:t>
            </a:r>
            <a:r>
              <a:rPr lang="it-IT" u="sng" dirty="0" smtClean="0"/>
              <a:t>settori</a:t>
            </a:r>
            <a:r>
              <a:rPr lang="it-IT" dirty="0" smtClean="0"/>
              <a:t> diminuendo così il rischio.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2-investire insieme ad altri </a:t>
            </a:r>
            <a:r>
              <a:rPr lang="it-IT" u="sng" dirty="0" smtClean="0"/>
              <a:t>soggetti</a:t>
            </a:r>
            <a:r>
              <a:rPr lang="it-IT" dirty="0" smtClean="0"/>
              <a:t> e beneficiare così di economie di scala diminuendo il rischio,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3-avere una guida manageriale esperta per elaborare il Prospetto obbligatorio sui titoli più redditizi o meno rischiosi in cui il Fondo investe </a:t>
            </a:r>
            <a:r>
              <a:rPr lang="it-IT" dirty="0" smtClean="0"/>
              <a:t>il patrimonio e </a:t>
            </a:r>
            <a:r>
              <a:rPr lang="it-IT" dirty="0" smtClean="0"/>
              <a:t>il loro indice.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435280" cy="65253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/>
            <a:r>
              <a:rPr lang="it-IT" dirty="0" smtClean="0"/>
              <a:t>In sostanza i fondi sono un potente strumento tutto in denaro per conquistare altro denaro e </a:t>
            </a:r>
            <a:r>
              <a:rPr lang="it-IT" i="1" u="sng" dirty="0" smtClean="0"/>
              <a:t>non</a:t>
            </a:r>
            <a:r>
              <a:rPr lang="it-IT" dirty="0" smtClean="0"/>
              <a:t> per investire in merci o servizi per le persone 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Investire in merci e servizi da frutti più lentamente,  in minor misura, inoltre i fondi comportano decisioni che sono subito verificabili se </a:t>
            </a:r>
            <a:r>
              <a:rPr lang="it-IT" dirty="0" err="1" smtClean="0"/>
              <a:t>+profitto</a:t>
            </a:r>
            <a:r>
              <a:rPr lang="it-IT" dirty="0" smtClean="0"/>
              <a:t> o no.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Ce ne sono di molti tipi. Ma non sono i soli strumenti finanziari disponibili. </a:t>
            </a:r>
            <a:r>
              <a:rPr lang="it-IT" dirty="0" smtClean="0"/>
              <a:t>V. </a:t>
            </a:r>
            <a:r>
              <a:rPr lang="it-IT" smtClean="0"/>
              <a:t>prossimo seminario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/>
              <a:t>       la teoria </a:t>
            </a:r>
            <a:r>
              <a:rPr lang="it-IT" sz="4000" dirty="0" err="1" smtClean="0"/>
              <a:t>ec</a:t>
            </a:r>
            <a:r>
              <a:rPr lang="it-IT" sz="4000" dirty="0" smtClean="0"/>
              <a:t>. ha come problema  centrale da sempre: </a:t>
            </a:r>
          </a:p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r>
              <a:rPr lang="it-IT" sz="4000" dirty="0" smtClean="0"/>
              <a:t>come aumentare la ricchezza e come </a:t>
            </a:r>
            <a:r>
              <a:rPr lang="it-IT" sz="4000" dirty="0" smtClean="0"/>
              <a:t>distribuirla. Varie teorie. L?</a:t>
            </a:r>
            <a:r>
              <a:rPr lang="it-IT" sz="4000" dirty="0" err="1" smtClean="0"/>
              <a:t>ec</a:t>
            </a:r>
            <a:r>
              <a:rPr lang="it-IT" sz="4000" dirty="0" smtClean="0"/>
              <a:t> non è una scienza.</a:t>
            </a:r>
            <a:endParaRPr lang="it-IT" sz="4000" dirty="0" smtClean="0"/>
          </a:p>
          <a:p>
            <a:pPr algn="ctr">
              <a:buNone/>
            </a:pPr>
            <a:r>
              <a:rPr lang="it-IT" sz="4000" dirty="0" smtClean="0"/>
              <a:t>Guerre</a:t>
            </a:r>
          </a:p>
          <a:p>
            <a:pPr algn="ctr">
              <a:buNone/>
            </a:pPr>
            <a:r>
              <a:rPr lang="it-IT" sz="4000" dirty="0" smtClean="0"/>
              <a:t>Fisiocratici</a:t>
            </a:r>
          </a:p>
          <a:p>
            <a:pPr algn="ctr">
              <a:buNone/>
            </a:pPr>
            <a:r>
              <a:rPr lang="it-IT" sz="4000" dirty="0" smtClean="0"/>
              <a:t>Smith e </a:t>
            </a:r>
            <a:r>
              <a:rPr lang="it-IT" sz="4000" dirty="0" err="1" smtClean="0"/>
              <a:t>Ricardo-</a:t>
            </a:r>
            <a:r>
              <a:rPr lang="it-IT" sz="4000" dirty="0" smtClean="0"/>
              <a:t> i classici-</a:t>
            </a:r>
          </a:p>
          <a:p>
            <a:pPr algn="ctr">
              <a:buNone/>
            </a:pPr>
            <a:r>
              <a:rPr lang="it-IT" sz="4000" dirty="0" smtClean="0"/>
              <a:t>Neoclassici: Il soggetto economico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3600" dirty="0" smtClean="0"/>
              <a:t>Il </a:t>
            </a:r>
            <a:r>
              <a:rPr lang="it-IT" sz="3600" dirty="0" err="1" smtClean="0"/>
              <a:t>sogg</a:t>
            </a:r>
            <a:r>
              <a:rPr lang="it-IT" sz="3600" dirty="0" smtClean="0"/>
              <a:t>. economico vive nella società e considera ricchezza qualsiasi </a:t>
            </a:r>
            <a:r>
              <a:rPr lang="it-IT" sz="3600" u="sng" dirty="0" smtClean="0"/>
              <a:t>bene</a:t>
            </a:r>
            <a:r>
              <a:rPr lang="it-IT" sz="3600" dirty="0" smtClean="0"/>
              <a:t> o </a:t>
            </a:r>
            <a:r>
              <a:rPr lang="it-IT" sz="3600" u="sng" dirty="0" smtClean="0"/>
              <a:t>servizio</a:t>
            </a:r>
            <a:r>
              <a:rPr lang="it-IT" sz="3600" dirty="0" smtClean="0"/>
              <a:t> che gli sia utile.</a:t>
            </a:r>
          </a:p>
          <a:p>
            <a:pPr algn="ctr">
              <a:buNone/>
            </a:pPr>
            <a:r>
              <a:rPr lang="it-IT" sz="3600" dirty="0" smtClean="0"/>
              <a:t>Il </a:t>
            </a:r>
            <a:r>
              <a:rPr lang="it-IT" sz="3600" dirty="0" err="1" smtClean="0"/>
              <a:t>sogg</a:t>
            </a:r>
            <a:r>
              <a:rPr lang="it-IT" sz="3600" dirty="0" smtClean="0"/>
              <a:t>. si pone in mezzo fra due realtà:</a:t>
            </a:r>
          </a:p>
          <a:p>
            <a:pPr algn="ctr">
              <a:buNone/>
            </a:pPr>
            <a:endParaRPr lang="it-IT" i="1" dirty="0" smtClean="0"/>
          </a:p>
          <a:p>
            <a:pPr algn="ctr">
              <a:buNone/>
            </a:pPr>
            <a:r>
              <a:rPr lang="it-IT" b="1" i="1" u="sng" dirty="0" smtClean="0"/>
              <a:t>scarsità di fattori </a:t>
            </a:r>
            <a:r>
              <a:rPr lang="it-IT" i="1" dirty="0" smtClean="0"/>
              <a:t>produttivi e i suoi </a:t>
            </a:r>
            <a:r>
              <a:rPr lang="it-IT" b="1" i="1" u="sng" dirty="0" smtClean="0"/>
              <a:t>infiniti bisogni</a:t>
            </a:r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r>
              <a:rPr lang="it-IT" sz="3600" dirty="0" smtClean="0"/>
              <a:t>I fattori produttivi, in riassunto,  sono tre</a:t>
            </a:r>
          </a:p>
          <a:p>
            <a:pPr algn="ctr">
              <a:buNone/>
            </a:pPr>
            <a:r>
              <a:rPr lang="it-IT" sz="3600" dirty="0" smtClean="0"/>
              <a:t>Terra</a:t>
            </a:r>
          </a:p>
          <a:p>
            <a:pPr algn="ctr">
              <a:buNone/>
            </a:pPr>
            <a:r>
              <a:rPr lang="it-IT" sz="3600" dirty="0" smtClean="0"/>
              <a:t>Lavoro</a:t>
            </a:r>
          </a:p>
          <a:p>
            <a:pPr algn="ctr">
              <a:buNone/>
            </a:pPr>
            <a:r>
              <a:rPr lang="it-IT" sz="3600" dirty="0" smtClean="0"/>
              <a:t>Capitale </a:t>
            </a:r>
            <a:endParaRPr lang="it-IT" sz="36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499992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3419872" y="2708920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499992" y="2708920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Il </a:t>
            </a:r>
            <a:r>
              <a:rPr lang="it-IT" dirty="0" err="1" smtClean="0"/>
              <a:t>sogg</a:t>
            </a:r>
            <a:r>
              <a:rPr lang="it-IT" dirty="0" smtClean="0"/>
              <a:t> </a:t>
            </a:r>
            <a:r>
              <a:rPr lang="it-IT" dirty="0" err="1" smtClean="0"/>
              <a:t>ec</a:t>
            </a:r>
            <a:r>
              <a:rPr lang="it-IT" dirty="0" smtClean="0"/>
              <a:t>  sceglie fra alternative diverse sempre razionalmente. Cioè </a:t>
            </a:r>
            <a:r>
              <a:rPr lang="it-IT" i="1" dirty="0" smtClean="0"/>
              <a:t>sceglie i beni e i servizi che più gli sono utili</a:t>
            </a:r>
            <a:r>
              <a:rPr lang="it-IT" dirty="0" smtClean="0"/>
              <a:t> in scala  </a:t>
            </a:r>
          </a:p>
          <a:p>
            <a:pPr algn="ctr">
              <a:buNone/>
            </a:pPr>
            <a:r>
              <a:rPr lang="it-IT" dirty="0" smtClean="0"/>
              <a:t>La scelta non può avvenire attraverso lo scambio diretto, ma attraverso il mercato che si costruisce in modo complesso. Come?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Da un lato troviamo i 3 fattori scarsi  dall’altro chi li ha</a:t>
            </a:r>
          </a:p>
          <a:p>
            <a:pPr algn="ctr">
              <a:buNone/>
            </a:pPr>
            <a:endParaRPr lang="it-IT" u="sng" dirty="0" smtClean="0"/>
          </a:p>
          <a:p>
            <a:pPr algn="ctr">
              <a:buNone/>
            </a:pPr>
            <a:r>
              <a:rPr lang="it-IT" u="sng" dirty="0" smtClean="0"/>
              <a:t>La terra </a:t>
            </a:r>
            <a:r>
              <a:rPr lang="it-IT" dirty="0" smtClean="0"/>
              <a:t>è in mano ai </a:t>
            </a:r>
            <a:r>
              <a:rPr lang="it-IT" u="sng" dirty="0" smtClean="0"/>
              <a:t>proprietari terrieri </a:t>
            </a:r>
            <a:r>
              <a:rPr lang="it-IT" sz="2800" u="sng" dirty="0" smtClean="0"/>
              <a:t>(rendite</a:t>
            </a:r>
            <a:r>
              <a:rPr lang="it-IT" u="sng" dirty="0" smtClean="0"/>
              <a:t>)</a:t>
            </a:r>
            <a:r>
              <a:rPr lang="it-IT" dirty="0" smtClean="0"/>
              <a:t>.</a:t>
            </a:r>
          </a:p>
          <a:p>
            <a:pPr algn="ctr">
              <a:buNone/>
            </a:pPr>
            <a:r>
              <a:rPr lang="it-IT" u="sng" dirty="0" smtClean="0"/>
              <a:t>Il lavoro </a:t>
            </a:r>
            <a:r>
              <a:rPr lang="it-IT" dirty="0" smtClean="0"/>
              <a:t>è in mano ai </a:t>
            </a:r>
            <a:r>
              <a:rPr lang="it-IT" u="sng" dirty="0" smtClean="0"/>
              <a:t>lavoratori</a:t>
            </a:r>
            <a:r>
              <a:rPr lang="it-IT" dirty="0" smtClean="0"/>
              <a:t> </a:t>
            </a:r>
            <a:r>
              <a:rPr lang="it-IT" sz="2800" dirty="0" smtClean="0"/>
              <a:t>(stipendiati/salariati</a:t>
            </a:r>
            <a:r>
              <a:rPr lang="it-IT" dirty="0" smtClean="0"/>
              <a:t>)</a:t>
            </a:r>
            <a:endParaRPr lang="it-IT" u="sng" dirty="0" smtClean="0"/>
          </a:p>
          <a:p>
            <a:pPr algn="ctr">
              <a:buNone/>
            </a:pPr>
            <a:r>
              <a:rPr lang="it-IT" u="sng" dirty="0" smtClean="0"/>
              <a:t>Il capitale è </a:t>
            </a:r>
            <a:r>
              <a:rPr lang="it-IT" dirty="0" smtClean="0"/>
              <a:t>in mano degli imprenditori </a:t>
            </a:r>
            <a:r>
              <a:rPr lang="it-IT" u="sng" dirty="0" smtClean="0"/>
              <a:t>capitalisti</a:t>
            </a:r>
            <a:endParaRPr lang="it-IT" u="sng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1547664" y="4581128"/>
            <a:ext cx="28803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932040" y="4509120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I beni scarsi costituiscono il mondo della produzione di </a:t>
            </a:r>
            <a:r>
              <a:rPr lang="it-IT" sz="2800" u="sng" dirty="0" smtClean="0"/>
              <a:t>merci e servizi</a:t>
            </a:r>
            <a:r>
              <a:rPr lang="it-IT" sz="2800" dirty="0" smtClean="0"/>
              <a:t>. L’output di un paese PIL. L’OFFERTA è il prodotto della scelta dei </a:t>
            </a:r>
            <a:r>
              <a:rPr lang="it-IT" sz="2800" dirty="0" err="1" smtClean="0"/>
              <a:t>prop</a:t>
            </a:r>
            <a:r>
              <a:rPr lang="it-IT" sz="2800" dirty="0" smtClean="0"/>
              <a:t> terrieri, dei lavoratori e dei capitalisti.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800" dirty="0" smtClean="0"/>
              <a:t>L’insieme dei </a:t>
            </a:r>
            <a:r>
              <a:rPr lang="it-IT" sz="2800" dirty="0" err="1" smtClean="0"/>
              <a:t>prop</a:t>
            </a:r>
            <a:r>
              <a:rPr lang="it-IT" sz="2800" dirty="0" smtClean="0"/>
              <a:t> terrieri, i lavoratori ed i capitalisti a loro volta sono il mondo delle rendite, i salari/stipendi , gli interessi ed profitti guadagnati come offerta , si pongono come DOMANDA.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 2 mondi si possono vedere come :</a:t>
            </a:r>
          </a:p>
          <a:p>
            <a:pPr algn="ctr">
              <a:buNone/>
            </a:pPr>
            <a:r>
              <a:rPr lang="it-IT" u="sng" dirty="0" smtClean="0"/>
              <a:t>Mondo della produzione e mondo della distribuzione </a:t>
            </a:r>
            <a:r>
              <a:rPr lang="it-IT" dirty="0" smtClean="0"/>
              <a:t>fra le diverse categorie sociali. Anche per i classici una </a:t>
            </a:r>
            <a:r>
              <a:rPr lang="it-IT" dirty="0" err="1" smtClean="0"/>
              <a:t>soc</a:t>
            </a:r>
            <a:r>
              <a:rPr lang="it-IT" dirty="0" smtClean="0"/>
              <a:t> efficiente è divisa in classi: </a:t>
            </a:r>
            <a:r>
              <a:rPr lang="it-IT" dirty="0" err="1" smtClean="0"/>
              <a:t>divis</a:t>
            </a:r>
            <a:r>
              <a:rPr lang="it-IT" dirty="0" smtClean="0"/>
              <a:t>. del lavoro.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611560" y="764704"/>
            <a:ext cx="7056784" cy="4752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627784" y="3501008"/>
            <a:ext cx="316835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dirty="0" smtClean="0"/>
              <a:t>Ma</a:t>
            </a:r>
            <a:r>
              <a:rPr lang="it-IT" u="sng" dirty="0" smtClean="0"/>
              <a:t> come </a:t>
            </a:r>
            <a:r>
              <a:rPr lang="it-IT" dirty="0" smtClean="0"/>
              <a:t>il </a:t>
            </a:r>
            <a:r>
              <a:rPr lang="it-IT" dirty="0" err="1" smtClean="0"/>
              <a:t>sogg</a:t>
            </a:r>
            <a:r>
              <a:rPr lang="it-IT" dirty="0" smtClean="0"/>
              <a:t> sceglie fra le diverse alternative per ottenere la massima utilità cioè la massima ricchezza individuale e ,poi, collettiva? </a:t>
            </a:r>
          </a:p>
          <a:p>
            <a:pPr algn="ctr">
              <a:buNone/>
            </a:pPr>
            <a:r>
              <a:rPr lang="it-IT" dirty="0" smtClean="0"/>
              <a:t>E come stabilire il valore delle merci e </a:t>
            </a:r>
            <a:r>
              <a:rPr lang="it-IT" dirty="0" err="1" smtClean="0"/>
              <a:t>serv</a:t>
            </a:r>
            <a:r>
              <a:rPr lang="it-IT" dirty="0" smtClean="0"/>
              <a:t>.?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Sceglie il singolo bene </a:t>
            </a:r>
            <a:r>
              <a:rPr lang="it-IT" dirty="0" err="1" smtClean="0"/>
              <a:t>finchè</a:t>
            </a:r>
            <a:r>
              <a:rPr lang="it-IT" dirty="0" smtClean="0"/>
              <a:t> è soddisfatto il suo bisogno poi passa a un altro</a:t>
            </a:r>
            <a:r>
              <a:rPr lang="it-IT" sz="2000" dirty="0" smtClean="0"/>
              <a:t>., es.  minestra</a:t>
            </a:r>
          </a:p>
          <a:p>
            <a:pPr algn="ctr">
              <a:buNone/>
            </a:pPr>
            <a:r>
              <a:rPr lang="it-IT" i="1" dirty="0" smtClean="0"/>
              <a:t>E’ dunque l’utilità dell’ultima dose del </a:t>
            </a:r>
            <a:r>
              <a:rPr lang="it-IT" i="1" dirty="0" smtClean="0"/>
              <a:t>bene/servizio adoperato dal soggetto (</a:t>
            </a:r>
            <a:r>
              <a:rPr lang="it-IT" i="1" u="sng" dirty="0" smtClean="0"/>
              <a:t>la </a:t>
            </a:r>
            <a:r>
              <a:rPr lang="it-IT" i="1" u="sng" dirty="0" smtClean="0"/>
              <a:t>dose marginale</a:t>
            </a:r>
            <a:r>
              <a:rPr lang="it-IT" i="1" dirty="0" smtClean="0"/>
              <a:t>) da valutare.</a:t>
            </a:r>
          </a:p>
          <a:p>
            <a:pPr algn="ctr">
              <a:buNone/>
            </a:pPr>
            <a:r>
              <a:rPr lang="it-IT" u="sng" dirty="0" smtClean="0"/>
              <a:t>La scarsità e l’utilità del bene ne costituiscono il valore.</a:t>
            </a:r>
          </a:p>
          <a:p>
            <a:pPr algn="ctr">
              <a:buNone/>
            </a:pPr>
            <a:r>
              <a:rPr lang="it-IT" sz="4000" dirty="0" smtClean="0"/>
              <a:t>Il mercato attribuisce i singoli valori attraverso la domanda e l’offerta.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it-IT" dirty="0" smtClean="0"/>
              <a:t>In condizioni di perfetto equilibrio in uno stato, i beni domandati sono eguali a quelli richiesti. </a:t>
            </a:r>
          </a:p>
          <a:p>
            <a:r>
              <a:rPr lang="it-IT" dirty="0" smtClean="0"/>
              <a:t>Il prezzo che si forma è detto di equilibrio.</a:t>
            </a:r>
          </a:p>
          <a:p>
            <a:r>
              <a:rPr lang="it-IT" dirty="0" smtClean="0"/>
              <a:t>Tutto ciò che è prodotto viene venduto.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2195736" y="2636912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V="1">
            <a:off x="2195736" y="5733256"/>
            <a:ext cx="41764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igura a mano libera 9"/>
          <p:cNvSpPr/>
          <p:nvPr/>
        </p:nvSpPr>
        <p:spPr>
          <a:xfrm>
            <a:off x="2771800" y="2852936"/>
            <a:ext cx="2369127" cy="2036618"/>
          </a:xfrm>
          <a:custGeom>
            <a:avLst/>
            <a:gdLst>
              <a:gd name="connsiteX0" fmla="*/ 0 w 2369127"/>
              <a:gd name="connsiteY0" fmla="*/ 0 h 2036618"/>
              <a:gd name="connsiteX1" fmla="*/ 20782 w 2369127"/>
              <a:gd name="connsiteY1" fmla="*/ 623454 h 2036618"/>
              <a:gd name="connsiteX2" fmla="*/ 41564 w 2369127"/>
              <a:gd name="connsiteY2" fmla="*/ 997527 h 2036618"/>
              <a:gd name="connsiteX3" fmla="*/ 124691 w 2369127"/>
              <a:gd name="connsiteY3" fmla="*/ 1059873 h 2036618"/>
              <a:gd name="connsiteX4" fmla="*/ 166255 w 2369127"/>
              <a:gd name="connsiteY4" fmla="*/ 1184564 h 2036618"/>
              <a:gd name="connsiteX5" fmla="*/ 187037 w 2369127"/>
              <a:gd name="connsiteY5" fmla="*/ 1246909 h 2036618"/>
              <a:gd name="connsiteX6" fmla="*/ 207818 w 2369127"/>
              <a:gd name="connsiteY6" fmla="*/ 1350818 h 2036618"/>
              <a:gd name="connsiteX7" fmla="*/ 249382 w 2369127"/>
              <a:gd name="connsiteY7" fmla="*/ 1475509 h 2036618"/>
              <a:gd name="connsiteX8" fmla="*/ 311727 w 2369127"/>
              <a:gd name="connsiteY8" fmla="*/ 1537854 h 2036618"/>
              <a:gd name="connsiteX9" fmla="*/ 353291 w 2369127"/>
              <a:gd name="connsiteY9" fmla="*/ 1600200 h 2036618"/>
              <a:gd name="connsiteX10" fmla="*/ 477982 w 2369127"/>
              <a:gd name="connsiteY10" fmla="*/ 1641764 h 2036618"/>
              <a:gd name="connsiteX11" fmla="*/ 540327 w 2369127"/>
              <a:gd name="connsiteY11" fmla="*/ 1683327 h 2036618"/>
              <a:gd name="connsiteX12" fmla="*/ 623455 w 2369127"/>
              <a:gd name="connsiteY12" fmla="*/ 1808018 h 2036618"/>
              <a:gd name="connsiteX13" fmla="*/ 748146 w 2369127"/>
              <a:gd name="connsiteY13" fmla="*/ 1849582 h 2036618"/>
              <a:gd name="connsiteX14" fmla="*/ 810491 w 2369127"/>
              <a:gd name="connsiteY14" fmla="*/ 1891145 h 2036618"/>
              <a:gd name="connsiteX15" fmla="*/ 976746 w 2369127"/>
              <a:gd name="connsiteY15" fmla="*/ 1932709 h 2036618"/>
              <a:gd name="connsiteX16" fmla="*/ 1267691 w 2369127"/>
              <a:gd name="connsiteY16" fmla="*/ 2036618 h 2036618"/>
              <a:gd name="connsiteX17" fmla="*/ 2161309 w 2369127"/>
              <a:gd name="connsiteY17" fmla="*/ 2015836 h 2036618"/>
              <a:gd name="connsiteX18" fmla="*/ 2327564 w 2369127"/>
              <a:gd name="connsiteY18" fmla="*/ 1974273 h 2036618"/>
              <a:gd name="connsiteX19" fmla="*/ 2369127 w 2369127"/>
              <a:gd name="connsiteY19" fmla="*/ 1974273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69127" h="2036618">
                <a:moveTo>
                  <a:pt x="0" y="0"/>
                </a:moveTo>
                <a:cubicBezTo>
                  <a:pt x="6927" y="207818"/>
                  <a:pt x="12126" y="415701"/>
                  <a:pt x="20782" y="623454"/>
                </a:cubicBezTo>
                <a:cubicBezTo>
                  <a:pt x="25981" y="748229"/>
                  <a:pt x="12639" y="876040"/>
                  <a:pt x="41564" y="997527"/>
                </a:cubicBezTo>
                <a:cubicBezTo>
                  <a:pt x="49586" y="1031222"/>
                  <a:pt x="96982" y="1039091"/>
                  <a:pt x="124691" y="1059873"/>
                </a:cubicBezTo>
                <a:lnTo>
                  <a:pt x="166255" y="1184564"/>
                </a:lnTo>
                <a:cubicBezTo>
                  <a:pt x="173182" y="1205346"/>
                  <a:pt x="182741" y="1225429"/>
                  <a:pt x="187037" y="1246909"/>
                </a:cubicBezTo>
                <a:cubicBezTo>
                  <a:pt x="193964" y="1281545"/>
                  <a:pt x="198524" y="1316740"/>
                  <a:pt x="207818" y="1350818"/>
                </a:cubicBezTo>
                <a:cubicBezTo>
                  <a:pt x="219346" y="1393086"/>
                  <a:pt x="218402" y="1444529"/>
                  <a:pt x="249382" y="1475509"/>
                </a:cubicBezTo>
                <a:cubicBezTo>
                  <a:pt x="270164" y="1496291"/>
                  <a:pt x="292912" y="1515276"/>
                  <a:pt x="311727" y="1537854"/>
                </a:cubicBezTo>
                <a:cubicBezTo>
                  <a:pt x="327717" y="1557042"/>
                  <a:pt x="332111" y="1586962"/>
                  <a:pt x="353291" y="1600200"/>
                </a:cubicBezTo>
                <a:cubicBezTo>
                  <a:pt x="390443" y="1623420"/>
                  <a:pt x="441528" y="1617462"/>
                  <a:pt x="477982" y="1641764"/>
                </a:cubicBezTo>
                <a:lnTo>
                  <a:pt x="540327" y="1683327"/>
                </a:lnTo>
                <a:cubicBezTo>
                  <a:pt x="568036" y="1724891"/>
                  <a:pt x="576065" y="1792221"/>
                  <a:pt x="623455" y="1808018"/>
                </a:cubicBezTo>
                <a:cubicBezTo>
                  <a:pt x="665019" y="1821873"/>
                  <a:pt x="711692" y="1825280"/>
                  <a:pt x="748146" y="1849582"/>
                </a:cubicBezTo>
                <a:cubicBezTo>
                  <a:pt x="768928" y="1863436"/>
                  <a:pt x="788151" y="1879975"/>
                  <a:pt x="810491" y="1891145"/>
                </a:cubicBezTo>
                <a:cubicBezTo>
                  <a:pt x="853094" y="1912446"/>
                  <a:pt x="937223" y="1924804"/>
                  <a:pt x="976746" y="1932709"/>
                </a:cubicBezTo>
                <a:cubicBezTo>
                  <a:pt x="1180688" y="2034680"/>
                  <a:pt x="1081884" y="2005650"/>
                  <a:pt x="1267691" y="2036618"/>
                </a:cubicBezTo>
                <a:cubicBezTo>
                  <a:pt x="1565564" y="2029691"/>
                  <a:pt x="1863870" y="2033332"/>
                  <a:pt x="2161309" y="2015836"/>
                </a:cubicBezTo>
                <a:cubicBezTo>
                  <a:pt x="2218334" y="2012482"/>
                  <a:pt x="2270440" y="1974273"/>
                  <a:pt x="2327564" y="1974273"/>
                </a:cubicBezTo>
                <a:lnTo>
                  <a:pt x="2369127" y="19742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2483768" y="3429000"/>
            <a:ext cx="2784763" cy="1808018"/>
          </a:xfrm>
          <a:custGeom>
            <a:avLst/>
            <a:gdLst>
              <a:gd name="connsiteX0" fmla="*/ 2784763 w 2784763"/>
              <a:gd name="connsiteY0" fmla="*/ 0 h 1808018"/>
              <a:gd name="connsiteX1" fmla="*/ 2763981 w 2784763"/>
              <a:gd name="connsiteY1" fmla="*/ 103909 h 1808018"/>
              <a:gd name="connsiteX2" fmla="*/ 2722418 w 2784763"/>
              <a:gd name="connsiteY2" fmla="*/ 166255 h 1808018"/>
              <a:gd name="connsiteX3" fmla="*/ 2660072 w 2784763"/>
              <a:gd name="connsiteY3" fmla="*/ 290945 h 1808018"/>
              <a:gd name="connsiteX4" fmla="*/ 2618509 w 2784763"/>
              <a:gd name="connsiteY4" fmla="*/ 457200 h 1808018"/>
              <a:gd name="connsiteX5" fmla="*/ 2576945 w 2784763"/>
              <a:gd name="connsiteY5" fmla="*/ 519545 h 1808018"/>
              <a:gd name="connsiteX6" fmla="*/ 2556163 w 2784763"/>
              <a:gd name="connsiteY6" fmla="*/ 602673 h 1808018"/>
              <a:gd name="connsiteX7" fmla="*/ 2514600 w 2784763"/>
              <a:gd name="connsiteY7" fmla="*/ 685800 h 1808018"/>
              <a:gd name="connsiteX8" fmla="*/ 2431472 w 2784763"/>
              <a:gd name="connsiteY8" fmla="*/ 852055 h 1808018"/>
              <a:gd name="connsiteX9" fmla="*/ 2389909 w 2784763"/>
              <a:gd name="connsiteY9" fmla="*/ 914400 h 1808018"/>
              <a:gd name="connsiteX10" fmla="*/ 2202872 w 2784763"/>
              <a:gd name="connsiteY10" fmla="*/ 1059873 h 1808018"/>
              <a:gd name="connsiteX11" fmla="*/ 2078181 w 2784763"/>
              <a:gd name="connsiteY11" fmla="*/ 1101436 h 1808018"/>
              <a:gd name="connsiteX12" fmla="*/ 1891145 w 2784763"/>
              <a:gd name="connsiteY12" fmla="*/ 1246909 h 1808018"/>
              <a:gd name="connsiteX13" fmla="*/ 1828800 w 2784763"/>
              <a:gd name="connsiteY13" fmla="*/ 1267691 h 1808018"/>
              <a:gd name="connsiteX14" fmla="*/ 1704109 w 2784763"/>
              <a:gd name="connsiteY14" fmla="*/ 1330036 h 1808018"/>
              <a:gd name="connsiteX15" fmla="*/ 1641763 w 2784763"/>
              <a:gd name="connsiteY15" fmla="*/ 1371600 h 1808018"/>
              <a:gd name="connsiteX16" fmla="*/ 1579418 w 2784763"/>
              <a:gd name="connsiteY16" fmla="*/ 1433945 h 1808018"/>
              <a:gd name="connsiteX17" fmla="*/ 1413163 w 2784763"/>
              <a:gd name="connsiteY17" fmla="*/ 1475509 h 1808018"/>
              <a:gd name="connsiteX18" fmla="*/ 1205345 w 2784763"/>
              <a:gd name="connsiteY18" fmla="*/ 1620982 h 1808018"/>
              <a:gd name="connsiteX19" fmla="*/ 1143000 w 2784763"/>
              <a:gd name="connsiteY19" fmla="*/ 1641764 h 1808018"/>
              <a:gd name="connsiteX20" fmla="*/ 1080654 w 2784763"/>
              <a:gd name="connsiteY20" fmla="*/ 1683327 h 1808018"/>
              <a:gd name="connsiteX21" fmla="*/ 831272 w 2784763"/>
              <a:gd name="connsiteY21" fmla="*/ 1724891 h 1808018"/>
              <a:gd name="connsiteX22" fmla="*/ 768927 w 2784763"/>
              <a:gd name="connsiteY22" fmla="*/ 1766455 h 1808018"/>
              <a:gd name="connsiteX23" fmla="*/ 519545 w 2784763"/>
              <a:gd name="connsiteY23" fmla="*/ 1787236 h 1808018"/>
              <a:gd name="connsiteX24" fmla="*/ 457200 w 2784763"/>
              <a:gd name="connsiteY24" fmla="*/ 1808018 h 1808018"/>
              <a:gd name="connsiteX25" fmla="*/ 249381 w 2784763"/>
              <a:gd name="connsiteY25" fmla="*/ 1766455 h 1808018"/>
              <a:gd name="connsiteX26" fmla="*/ 41563 w 2784763"/>
              <a:gd name="connsiteY26" fmla="*/ 1704109 h 1808018"/>
              <a:gd name="connsiteX27" fmla="*/ 0 w 2784763"/>
              <a:gd name="connsiteY27" fmla="*/ 1704109 h 180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84763" h="1808018">
                <a:moveTo>
                  <a:pt x="2784763" y="0"/>
                </a:moveTo>
                <a:cubicBezTo>
                  <a:pt x="2777836" y="34636"/>
                  <a:pt x="2776383" y="70836"/>
                  <a:pt x="2763981" y="103909"/>
                </a:cubicBezTo>
                <a:cubicBezTo>
                  <a:pt x="2755211" y="127295"/>
                  <a:pt x="2733588" y="143915"/>
                  <a:pt x="2722418" y="166255"/>
                </a:cubicBezTo>
                <a:cubicBezTo>
                  <a:pt x="2636385" y="338322"/>
                  <a:pt x="2779179" y="112287"/>
                  <a:pt x="2660072" y="290945"/>
                </a:cubicBezTo>
                <a:cubicBezTo>
                  <a:pt x="2652169" y="330461"/>
                  <a:pt x="2639808" y="414601"/>
                  <a:pt x="2618509" y="457200"/>
                </a:cubicBezTo>
                <a:cubicBezTo>
                  <a:pt x="2607339" y="479540"/>
                  <a:pt x="2590800" y="498763"/>
                  <a:pt x="2576945" y="519545"/>
                </a:cubicBezTo>
                <a:cubicBezTo>
                  <a:pt x="2570018" y="547254"/>
                  <a:pt x="2566192" y="575929"/>
                  <a:pt x="2556163" y="602673"/>
                </a:cubicBezTo>
                <a:cubicBezTo>
                  <a:pt x="2545285" y="631680"/>
                  <a:pt x="2523502" y="656127"/>
                  <a:pt x="2514600" y="685800"/>
                </a:cubicBezTo>
                <a:cubicBezTo>
                  <a:pt x="2464824" y="851720"/>
                  <a:pt x="2543630" y="777283"/>
                  <a:pt x="2431472" y="852055"/>
                </a:cubicBezTo>
                <a:cubicBezTo>
                  <a:pt x="2417618" y="872837"/>
                  <a:pt x="2405899" y="895213"/>
                  <a:pt x="2389909" y="914400"/>
                </a:cubicBezTo>
                <a:cubicBezTo>
                  <a:pt x="2348531" y="964053"/>
                  <a:pt x="2256341" y="1042050"/>
                  <a:pt x="2202872" y="1059873"/>
                </a:cubicBezTo>
                <a:lnTo>
                  <a:pt x="2078181" y="1101436"/>
                </a:lnTo>
                <a:cubicBezTo>
                  <a:pt x="2024387" y="1155231"/>
                  <a:pt x="1965720" y="1222050"/>
                  <a:pt x="1891145" y="1246909"/>
                </a:cubicBezTo>
                <a:cubicBezTo>
                  <a:pt x="1870363" y="1253836"/>
                  <a:pt x="1848393" y="1257894"/>
                  <a:pt x="1828800" y="1267691"/>
                </a:cubicBezTo>
                <a:cubicBezTo>
                  <a:pt x="1667664" y="1348260"/>
                  <a:pt x="1860807" y="1277805"/>
                  <a:pt x="1704109" y="1330036"/>
                </a:cubicBezTo>
                <a:cubicBezTo>
                  <a:pt x="1683327" y="1343891"/>
                  <a:pt x="1660951" y="1355610"/>
                  <a:pt x="1641763" y="1371600"/>
                </a:cubicBezTo>
                <a:cubicBezTo>
                  <a:pt x="1619185" y="1390415"/>
                  <a:pt x="1603872" y="1417643"/>
                  <a:pt x="1579418" y="1433945"/>
                </a:cubicBezTo>
                <a:cubicBezTo>
                  <a:pt x="1552031" y="1452203"/>
                  <a:pt x="1428152" y="1472511"/>
                  <a:pt x="1413163" y="1475509"/>
                </a:cubicBezTo>
                <a:cubicBezTo>
                  <a:pt x="1375223" y="1503964"/>
                  <a:pt x="1236051" y="1610746"/>
                  <a:pt x="1205345" y="1620982"/>
                </a:cubicBezTo>
                <a:cubicBezTo>
                  <a:pt x="1184563" y="1627909"/>
                  <a:pt x="1162593" y="1631967"/>
                  <a:pt x="1143000" y="1641764"/>
                </a:cubicBezTo>
                <a:cubicBezTo>
                  <a:pt x="1120660" y="1652934"/>
                  <a:pt x="1103611" y="1673488"/>
                  <a:pt x="1080654" y="1683327"/>
                </a:cubicBezTo>
                <a:cubicBezTo>
                  <a:pt x="1024113" y="1707559"/>
                  <a:pt x="867935" y="1720308"/>
                  <a:pt x="831272" y="1724891"/>
                </a:cubicBezTo>
                <a:cubicBezTo>
                  <a:pt x="810490" y="1738746"/>
                  <a:pt x="793419" y="1761557"/>
                  <a:pt x="768927" y="1766455"/>
                </a:cubicBezTo>
                <a:cubicBezTo>
                  <a:pt x="687131" y="1782814"/>
                  <a:pt x="602229" y="1776212"/>
                  <a:pt x="519545" y="1787236"/>
                </a:cubicBezTo>
                <a:cubicBezTo>
                  <a:pt x="497831" y="1790131"/>
                  <a:pt x="477982" y="1801091"/>
                  <a:pt x="457200" y="1808018"/>
                </a:cubicBezTo>
                <a:cubicBezTo>
                  <a:pt x="387927" y="1794164"/>
                  <a:pt x="316401" y="1788795"/>
                  <a:pt x="249381" y="1766455"/>
                </a:cubicBezTo>
                <a:cubicBezTo>
                  <a:pt x="193949" y="1747978"/>
                  <a:pt x="104378" y="1714578"/>
                  <a:pt x="41563" y="1704109"/>
                </a:cubicBezTo>
                <a:cubicBezTo>
                  <a:pt x="27897" y="1701831"/>
                  <a:pt x="13854" y="1704109"/>
                  <a:pt x="0" y="17041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12" idx="16"/>
          </p:cNvCxnSpPr>
          <p:nvPr/>
        </p:nvCxnSpPr>
        <p:spPr>
          <a:xfrm flipH="1" flipV="1">
            <a:off x="2195736" y="4797152"/>
            <a:ext cx="1867451" cy="65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2" idx="17"/>
          </p:cNvCxnSpPr>
          <p:nvPr/>
        </p:nvCxnSpPr>
        <p:spPr>
          <a:xfrm>
            <a:off x="3896932" y="4904509"/>
            <a:ext cx="26996" cy="90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1043608" y="314096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P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2700                                            P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0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419872" y="58772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    </a:t>
            </a:r>
            <a:r>
              <a:rPr lang="it-IT" dirty="0" smtClean="0">
                <a:solidFill>
                  <a:srgbClr val="FF0000"/>
                </a:solidFill>
              </a:rPr>
              <a:t>200                                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it-IT" dirty="0" smtClean="0"/>
              <a:t>Se questo avviene a livello di un intero paese significa anche che il lavoro, la terra ed il capitale ricevono un prezzo eguale  al contributo ultimo, marginale che danno in forza/</a:t>
            </a:r>
            <a:r>
              <a:rPr lang="it-IT" dirty="0" err="1" smtClean="0"/>
              <a:t>lav</a:t>
            </a:r>
            <a:r>
              <a:rPr lang="it-IT" dirty="0" smtClean="0"/>
              <a:t>, terra e capitale usato. </a:t>
            </a:r>
          </a:p>
          <a:p>
            <a:pPr algn="ctr">
              <a:buNone/>
            </a:pPr>
            <a:r>
              <a:rPr lang="it-IT" dirty="0" smtClean="0"/>
              <a:t>In quel paese la ricchezza prodotta in beni e servizi sarà la massima possibile  (a condizioni tecnologiche date).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Il mercato, però, per fare gli scambi necessita di un </a:t>
            </a:r>
            <a:r>
              <a:rPr lang="it-IT" u="sng" dirty="0" smtClean="0"/>
              <a:t>equivalente generale </a:t>
            </a:r>
            <a:r>
              <a:rPr lang="it-IT" dirty="0" smtClean="0"/>
              <a:t>con cui confrontare </a:t>
            </a:r>
            <a:r>
              <a:rPr lang="it-IT" dirty="0" smtClean="0"/>
              <a:t>gli innumerevoli serviz</a:t>
            </a:r>
            <a:r>
              <a:rPr lang="it-IT" dirty="0" smtClean="0"/>
              <a:t>i/beni</a:t>
            </a:r>
            <a:r>
              <a:rPr lang="it-IT" dirty="0" smtClean="0"/>
              <a:t>: i mezzi finanziari, </a:t>
            </a:r>
            <a:r>
              <a:rPr lang="it-IT" u="sng" dirty="0" smtClean="0"/>
              <a:t>il denaro.</a:t>
            </a:r>
            <a:endParaRPr lang="it-IT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1596</Words>
  <Application>Microsoft Office PowerPoint</Application>
  <PresentationFormat>Presentazione su schermo (4:3)</PresentationFormat>
  <Paragraphs>183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  CMS cultura e metodo scientifico  prof. Marco Maria Massai    Quadro generale di lettura dell’economia mondiale    prof. D. Cazzaniga Francesetti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schema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cultura e metodo scientifico  Marco Maria Massai    Il quadro dell’economia D. Cazzaniga Francesetti  </dc:title>
  <cp:lastModifiedBy>Cazzaniga Dionisia</cp:lastModifiedBy>
  <cp:revision>51</cp:revision>
  <dcterms:modified xsi:type="dcterms:W3CDTF">2015-11-10T16:28:55Z</dcterms:modified>
</cp:coreProperties>
</file>